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 id="2147483685" r:id="rId2"/>
  </p:sldMasterIdLst>
  <p:notesMasterIdLst>
    <p:notesMasterId r:id="rId95"/>
  </p:notesMasterIdLst>
  <p:handoutMasterIdLst>
    <p:handoutMasterId r:id="rId96"/>
  </p:handoutMasterIdLst>
  <p:sldIdLst>
    <p:sldId id="298" r:id="rId3"/>
    <p:sldId id="347" r:id="rId4"/>
    <p:sldId id="414" r:id="rId5"/>
    <p:sldId id="357" r:id="rId6"/>
    <p:sldId id="363" r:id="rId7"/>
    <p:sldId id="364" r:id="rId8"/>
    <p:sldId id="365" r:id="rId9"/>
    <p:sldId id="366" r:id="rId10"/>
    <p:sldId id="360" r:id="rId11"/>
    <p:sldId id="362" r:id="rId12"/>
    <p:sldId id="359" r:id="rId13"/>
    <p:sldId id="358" r:id="rId14"/>
    <p:sldId id="361" r:id="rId15"/>
    <p:sldId id="367" r:id="rId16"/>
    <p:sldId id="355" r:id="rId17"/>
    <p:sldId id="352" r:id="rId18"/>
    <p:sldId id="356" r:id="rId19"/>
    <p:sldId id="349" r:id="rId20"/>
    <p:sldId id="370" r:id="rId21"/>
    <p:sldId id="369" r:id="rId22"/>
    <p:sldId id="371" r:id="rId23"/>
    <p:sldId id="372" r:id="rId24"/>
    <p:sldId id="368" r:id="rId25"/>
    <p:sldId id="438" r:id="rId26"/>
    <p:sldId id="373" r:id="rId27"/>
    <p:sldId id="377" r:id="rId28"/>
    <p:sldId id="375" r:id="rId29"/>
    <p:sldId id="376" r:id="rId30"/>
    <p:sldId id="374" r:id="rId31"/>
    <p:sldId id="350" r:id="rId32"/>
    <p:sldId id="378" r:id="rId33"/>
    <p:sldId id="415" r:id="rId34"/>
    <p:sldId id="379" r:id="rId35"/>
    <p:sldId id="380" r:id="rId36"/>
    <p:sldId id="381" r:id="rId37"/>
    <p:sldId id="382" r:id="rId38"/>
    <p:sldId id="383" r:id="rId39"/>
    <p:sldId id="384" r:id="rId40"/>
    <p:sldId id="432" r:id="rId41"/>
    <p:sldId id="406" r:id="rId42"/>
    <p:sldId id="407" r:id="rId43"/>
    <p:sldId id="408" r:id="rId44"/>
    <p:sldId id="409" r:id="rId45"/>
    <p:sldId id="410" r:id="rId46"/>
    <p:sldId id="411" r:id="rId47"/>
    <p:sldId id="345" r:id="rId48"/>
    <p:sldId id="354" r:id="rId49"/>
    <p:sldId id="424" r:id="rId50"/>
    <p:sldId id="416" r:id="rId51"/>
    <p:sldId id="396" r:id="rId52"/>
    <p:sldId id="397" r:id="rId53"/>
    <p:sldId id="348" r:id="rId54"/>
    <p:sldId id="422" r:id="rId55"/>
    <p:sldId id="403" r:id="rId56"/>
    <p:sldId id="401" r:id="rId57"/>
    <p:sldId id="402" r:id="rId58"/>
    <p:sldId id="353" r:id="rId59"/>
    <p:sldId id="404" r:id="rId60"/>
    <p:sldId id="393" r:id="rId61"/>
    <p:sldId id="394" r:id="rId62"/>
    <p:sldId id="395" r:id="rId63"/>
    <p:sldId id="426" r:id="rId64"/>
    <p:sldId id="398" r:id="rId65"/>
    <p:sldId id="412" r:id="rId66"/>
    <p:sldId id="400" r:id="rId67"/>
    <p:sldId id="399" r:id="rId68"/>
    <p:sldId id="386" r:id="rId69"/>
    <p:sldId id="427" r:id="rId70"/>
    <p:sldId id="418" r:id="rId71"/>
    <p:sldId id="417" r:id="rId72"/>
    <p:sldId id="434" r:id="rId73"/>
    <p:sldId id="428" r:id="rId74"/>
    <p:sldId id="389" r:id="rId75"/>
    <p:sldId id="390" r:id="rId76"/>
    <p:sldId id="387" r:id="rId77"/>
    <p:sldId id="391" r:id="rId78"/>
    <p:sldId id="351" r:id="rId79"/>
    <p:sldId id="419" r:id="rId80"/>
    <p:sldId id="388" r:id="rId81"/>
    <p:sldId id="433" r:id="rId82"/>
    <p:sldId id="429" r:id="rId83"/>
    <p:sldId id="437" r:id="rId84"/>
    <p:sldId id="421" r:id="rId85"/>
    <p:sldId id="431" r:id="rId86"/>
    <p:sldId id="436" r:id="rId87"/>
    <p:sldId id="435" r:id="rId88"/>
    <p:sldId id="420" r:id="rId89"/>
    <p:sldId id="430" r:id="rId90"/>
    <p:sldId id="439" r:id="rId91"/>
    <p:sldId id="423" r:id="rId92"/>
    <p:sldId id="392" r:id="rId93"/>
    <p:sldId id="405" r:id="rId94"/>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ahoma" pitchFamily="34" charset="0"/>
        <a:ea typeface="ＭＳ Ｐゴシック" pitchFamily="34" charset="-128"/>
        <a:cs typeface="Arial" charset="0"/>
      </a:defRPr>
    </a:lvl1pPr>
    <a:lvl2pPr marL="457200" algn="l" rtl="0" fontAlgn="base">
      <a:spcBef>
        <a:spcPct val="0"/>
      </a:spcBef>
      <a:spcAft>
        <a:spcPct val="0"/>
      </a:spcAft>
      <a:defRPr sz="2800" kern="1200">
        <a:solidFill>
          <a:schemeClr val="tx1"/>
        </a:solidFill>
        <a:latin typeface="Tahoma" pitchFamily="34" charset="0"/>
        <a:ea typeface="ＭＳ Ｐゴシック" pitchFamily="34" charset="-128"/>
        <a:cs typeface="Arial" charset="0"/>
      </a:defRPr>
    </a:lvl2pPr>
    <a:lvl3pPr marL="914400" algn="l" rtl="0" fontAlgn="base">
      <a:spcBef>
        <a:spcPct val="0"/>
      </a:spcBef>
      <a:spcAft>
        <a:spcPct val="0"/>
      </a:spcAft>
      <a:defRPr sz="2800" kern="1200">
        <a:solidFill>
          <a:schemeClr val="tx1"/>
        </a:solidFill>
        <a:latin typeface="Tahoma" pitchFamily="34" charset="0"/>
        <a:ea typeface="ＭＳ Ｐゴシック" pitchFamily="34" charset="-128"/>
        <a:cs typeface="Arial" charset="0"/>
      </a:defRPr>
    </a:lvl3pPr>
    <a:lvl4pPr marL="1371600" algn="l" rtl="0" fontAlgn="base">
      <a:spcBef>
        <a:spcPct val="0"/>
      </a:spcBef>
      <a:spcAft>
        <a:spcPct val="0"/>
      </a:spcAft>
      <a:defRPr sz="2800" kern="1200">
        <a:solidFill>
          <a:schemeClr val="tx1"/>
        </a:solidFill>
        <a:latin typeface="Tahoma" pitchFamily="34" charset="0"/>
        <a:ea typeface="ＭＳ Ｐゴシック" pitchFamily="34" charset="-128"/>
        <a:cs typeface="Arial" charset="0"/>
      </a:defRPr>
    </a:lvl4pPr>
    <a:lvl5pPr marL="1828800" algn="l" rtl="0" fontAlgn="base">
      <a:spcBef>
        <a:spcPct val="0"/>
      </a:spcBef>
      <a:spcAft>
        <a:spcPct val="0"/>
      </a:spcAft>
      <a:defRPr sz="2800" kern="1200">
        <a:solidFill>
          <a:schemeClr val="tx1"/>
        </a:solidFill>
        <a:latin typeface="Tahoma" pitchFamily="34" charset="0"/>
        <a:ea typeface="ＭＳ Ｐゴシック" pitchFamily="34" charset="-128"/>
        <a:cs typeface="Arial" charset="0"/>
      </a:defRPr>
    </a:lvl5pPr>
    <a:lvl6pPr marL="2286000" algn="l" defTabSz="914400" rtl="0" eaLnBrk="1" latinLnBrk="0" hangingPunct="1">
      <a:defRPr sz="2800" kern="1200">
        <a:solidFill>
          <a:schemeClr val="tx1"/>
        </a:solidFill>
        <a:latin typeface="Tahoma" pitchFamily="34" charset="0"/>
        <a:ea typeface="ＭＳ Ｐゴシック" pitchFamily="34" charset="-128"/>
        <a:cs typeface="Arial" charset="0"/>
      </a:defRPr>
    </a:lvl6pPr>
    <a:lvl7pPr marL="2743200" algn="l" defTabSz="914400" rtl="0" eaLnBrk="1" latinLnBrk="0" hangingPunct="1">
      <a:defRPr sz="2800" kern="1200">
        <a:solidFill>
          <a:schemeClr val="tx1"/>
        </a:solidFill>
        <a:latin typeface="Tahoma" pitchFamily="34" charset="0"/>
        <a:ea typeface="ＭＳ Ｐゴシック" pitchFamily="34" charset="-128"/>
        <a:cs typeface="Arial" charset="0"/>
      </a:defRPr>
    </a:lvl7pPr>
    <a:lvl8pPr marL="3200400" algn="l" defTabSz="914400" rtl="0" eaLnBrk="1" latinLnBrk="0" hangingPunct="1">
      <a:defRPr sz="2800" kern="1200">
        <a:solidFill>
          <a:schemeClr val="tx1"/>
        </a:solidFill>
        <a:latin typeface="Tahoma" pitchFamily="34" charset="0"/>
        <a:ea typeface="ＭＳ Ｐゴシック" pitchFamily="34" charset="-128"/>
        <a:cs typeface="Arial" charset="0"/>
      </a:defRPr>
    </a:lvl8pPr>
    <a:lvl9pPr marL="3657600" algn="l" defTabSz="914400" rtl="0" eaLnBrk="1" latinLnBrk="0" hangingPunct="1">
      <a:defRPr sz="2800" kern="1200">
        <a:solidFill>
          <a:schemeClr val="tx1"/>
        </a:solidFill>
        <a:latin typeface="Tahoma" pitchFamily="34" charset="0"/>
        <a:ea typeface="ＭＳ Ｐゴシック"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showPr>
  <p:clrMru>
    <a:srgbClr val="FFCC66"/>
    <a:srgbClr val="FAFAFA"/>
    <a:srgbClr val="FFFF00"/>
    <a:srgbClr val="660066"/>
    <a:srgbClr val="0000FF"/>
    <a:srgbClr val="5F5F5F"/>
    <a:srgbClr val="CC6600"/>
    <a:srgbClr val="FF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36" autoAdjust="0"/>
    <p:restoredTop sz="94151" autoAdjust="0"/>
  </p:normalViewPr>
  <p:slideViewPr>
    <p:cSldViewPr>
      <p:cViewPr>
        <p:scale>
          <a:sx n="66" d="100"/>
          <a:sy n="66" d="100"/>
        </p:scale>
        <p:origin x="-1428" y="-186"/>
      </p:cViewPr>
      <p:guideLst>
        <p:guide orient="horz" pos="2160"/>
        <p:guide pos="292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1896"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0" hangingPunct="0">
              <a:defRPr sz="1200">
                <a:latin typeface="Garamond" panose="02020404030301010803" pitchFamily="18" charset="0"/>
                <a:ea typeface="ＭＳ Ｐゴシック" charset="0"/>
                <a:cs typeface="+mn-cs"/>
              </a:defRPr>
            </a:lvl1pPr>
          </a:lstStyle>
          <a:p>
            <a:pPr>
              <a:defRPr/>
            </a:pPr>
            <a:endParaRPr lang="en-US"/>
          </a:p>
        </p:txBody>
      </p:sp>
      <p:sp>
        <p:nvSpPr>
          <p:cNvPr id="1945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0" hangingPunct="0">
              <a:defRPr sz="1200">
                <a:latin typeface="Garamond" panose="02020404030301010803" pitchFamily="18" charset="0"/>
                <a:ea typeface="ＭＳ Ｐゴシック" charset="0"/>
                <a:cs typeface="+mn-cs"/>
              </a:defRPr>
            </a:lvl1pPr>
          </a:lstStyle>
          <a:p>
            <a:pPr>
              <a:defRPr/>
            </a:pPr>
            <a:endParaRPr lang="en-US"/>
          </a:p>
        </p:txBody>
      </p:sp>
      <p:sp>
        <p:nvSpPr>
          <p:cNvPr id="1946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0" hangingPunct="0">
              <a:defRPr sz="1200">
                <a:latin typeface="Garamond" panose="02020404030301010803" pitchFamily="18" charset="0"/>
                <a:ea typeface="ＭＳ Ｐゴシック" charset="0"/>
                <a:cs typeface="+mn-cs"/>
              </a:defRPr>
            </a:lvl1pPr>
          </a:lstStyle>
          <a:p>
            <a:pPr>
              <a:defRPr/>
            </a:pPr>
            <a:endParaRPr lang="en-US"/>
          </a:p>
        </p:txBody>
      </p:sp>
      <p:sp>
        <p:nvSpPr>
          <p:cNvPr id="1946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0" hangingPunct="0">
              <a:defRPr sz="1200">
                <a:latin typeface="Garamond" panose="02020404030301010803" pitchFamily="18" charset="0"/>
                <a:ea typeface="ＭＳ Ｐゴシック" charset="0"/>
                <a:cs typeface="+mn-cs"/>
              </a:defRPr>
            </a:lvl1pPr>
          </a:lstStyle>
          <a:p>
            <a:pPr>
              <a:defRPr/>
            </a:pPr>
            <a:fld id="{19484115-DFDB-48BD-A4AB-D7CD13F98A8E}" type="slidenum">
              <a:rPr lang="en-US"/>
              <a:pPr>
                <a:defRPr/>
              </a:pPr>
              <a:t>‹N°›</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0" hangingPunct="0">
              <a:defRPr sz="1200">
                <a:latin typeface="Garamond" panose="02020404030301010803" pitchFamily="18" charset="0"/>
                <a:ea typeface="ＭＳ Ｐゴシック" charset="0"/>
                <a:cs typeface="+mn-cs"/>
              </a:defRPr>
            </a:lvl1pPr>
          </a:lstStyle>
          <a:p>
            <a:pPr>
              <a:defRPr/>
            </a:pPr>
            <a:endParaRPr lang="fr-FR"/>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0" hangingPunct="0">
              <a:defRPr sz="1200">
                <a:latin typeface="Garamond" panose="02020404030301010803" pitchFamily="18" charset="0"/>
                <a:ea typeface="ＭＳ Ｐゴシック" charset="0"/>
                <a:cs typeface="+mn-cs"/>
              </a:defRPr>
            </a:lvl1pPr>
          </a:lstStyle>
          <a:p>
            <a:pPr>
              <a:defRPr/>
            </a:pPr>
            <a:endParaRPr lang="fr-FR"/>
          </a:p>
        </p:txBody>
      </p:sp>
      <p:sp>
        <p:nvSpPr>
          <p:cNvPr id="1050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0" hangingPunct="0">
              <a:defRPr sz="1200">
                <a:latin typeface="Garamond" panose="02020404030301010803" pitchFamily="18" charset="0"/>
                <a:ea typeface="ＭＳ Ｐゴシック" charset="0"/>
                <a:cs typeface="+mn-cs"/>
              </a:defRPr>
            </a:lvl1pPr>
          </a:lstStyle>
          <a:p>
            <a:pPr>
              <a:defRPr/>
            </a:pPr>
            <a:endParaRPr lang="fr-FR"/>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0" hangingPunct="0">
              <a:defRPr sz="1200">
                <a:latin typeface="Garamond" panose="02020404030301010803" pitchFamily="18" charset="0"/>
                <a:ea typeface="ＭＳ Ｐゴシック" charset="0"/>
                <a:cs typeface="+mn-cs"/>
              </a:defRPr>
            </a:lvl1pPr>
          </a:lstStyle>
          <a:p>
            <a:pPr>
              <a:defRPr/>
            </a:pPr>
            <a:fld id="{5DD44DD4-E6F0-4367-AA3C-36DD8C3FCDA4}" type="slidenum">
              <a:rPr lang="fr-FR"/>
              <a:pPr>
                <a:defRPr/>
              </a:pPr>
              <a:t>‹N°›</a:t>
            </a:fld>
            <a:endParaRPr lang="fr-FR"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Garamond" panose="02020404030301010803" pitchFamily="18" charset="0"/>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Garamond" panose="02020404030301010803" pitchFamily="18"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Garamond" panose="02020404030301010803" pitchFamily="18"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Garamond" panose="02020404030301010803" pitchFamily="18"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Garamond" panose="02020404030301010803" pitchFamily="18" charset="0"/>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ln>
            <a:miter lim="800000"/>
            <a:headEnd/>
            <a:tailEnd/>
          </a:ln>
        </p:spPr>
        <p:txBody>
          <a:bodyPr/>
          <a:lstStyle/>
          <a:p>
            <a:pPr>
              <a:defRPr/>
            </a:pPr>
            <a:fld id="{F8B0549B-06B1-4C41-BB6C-3D942B99841E}" type="slidenum">
              <a:rPr lang="fr-FR" smtClean="0">
                <a:ea typeface="MS PGothic" pitchFamily="34" charset="-128"/>
              </a:rPr>
              <a:pPr>
                <a:defRPr/>
              </a:pPr>
              <a:t>1</a:t>
            </a:fld>
            <a:endParaRPr lang="fr-FR" smtClean="0">
              <a:ea typeface="MS PGothic" pitchFamily="34" charset="-128"/>
            </a:endParaRPr>
          </a:p>
        </p:txBody>
      </p:sp>
      <p:sp>
        <p:nvSpPr>
          <p:cNvPr id="10536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A5B88592-67A8-41C4-9548-71075DA00FA2}" type="slidenum">
              <a:rPr lang="fr-FR" sz="1200">
                <a:latin typeface="Garamond" panose="02020404030301010803" pitchFamily="18" charset="0"/>
                <a:ea typeface="MS PGothic" pitchFamily="34" charset="-128"/>
                <a:cs typeface="+mn-cs"/>
              </a:rPr>
              <a:pPr algn="r" eaLnBrk="0" hangingPunct="0">
                <a:defRPr/>
              </a:pPr>
              <a:t>14</a:t>
            </a:fld>
            <a:endParaRPr lang="fr-FR" sz="1200">
              <a:latin typeface="Garamond" panose="02020404030301010803" pitchFamily="18" charset="0"/>
              <a:ea typeface="MS PGothic" pitchFamily="34" charset="-128"/>
              <a:cs typeface="+mn-cs"/>
            </a:endParaRPr>
          </a:p>
        </p:txBody>
      </p:sp>
      <p:sp>
        <p:nvSpPr>
          <p:cNvPr id="1076226"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06C7FA0D-F246-4C43-9A05-828E42AE7445}" type="slidenum">
              <a:rPr lang="fr-FR" sz="1200">
                <a:latin typeface="Garamond" panose="02020404030301010803" pitchFamily="18" charset="0"/>
                <a:ea typeface="MS PGothic" pitchFamily="34" charset="-128"/>
                <a:cs typeface="+mn-cs"/>
              </a:rPr>
              <a:pPr algn="r" eaLnBrk="0" hangingPunct="0">
                <a:defRPr/>
              </a:pPr>
              <a:t>15</a:t>
            </a:fld>
            <a:endParaRPr lang="fr-FR" sz="1200">
              <a:latin typeface="Garamond" panose="02020404030301010803" pitchFamily="18" charset="0"/>
              <a:ea typeface="MS PGothic" pitchFamily="34" charset="-128"/>
              <a:cs typeface="+mn-cs"/>
            </a:endParaRPr>
          </a:p>
        </p:txBody>
      </p:sp>
      <p:sp>
        <p:nvSpPr>
          <p:cNvPr id="1078274"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6E03C849-AD49-48C6-ABD8-AF0A8791DA81}" type="slidenum">
              <a:rPr lang="fr-FR" sz="1200">
                <a:latin typeface="Garamond" panose="02020404030301010803" pitchFamily="18" charset="0"/>
                <a:ea typeface="MS PGothic" pitchFamily="34" charset="-128"/>
                <a:cs typeface="+mn-cs"/>
              </a:rPr>
              <a:pPr algn="r" eaLnBrk="0" hangingPunct="0">
                <a:defRPr/>
              </a:pPr>
              <a:t>16</a:t>
            </a:fld>
            <a:endParaRPr lang="fr-FR" sz="1200">
              <a:latin typeface="Garamond" panose="02020404030301010803" pitchFamily="18" charset="0"/>
              <a:ea typeface="MS PGothic" pitchFamily="34" charset="-128"/>
              <a:cs typeface="+mn-cs"/>
            </a:endParaRPr>
          </a:p>
        </p:txBody>
      </p:sp>
      <p:sp>
        <p:nvSpPr>
          <p:cNvPr id="1080322"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0DAB2AEE-B74D-4CFA-93FD-53BCB3720461}" type="slidenum">
              <a:rPr lang="fr-FR" sz="1200">
                <a:latin typeface="Garamond" panose="02020404030301010803" pitchFamily="18" charset="0"/>
                <a:ea typeface="MS PGothic" pitchFamily="34" charset="-128"/>
                <a:cs typeface="+mn-cs"/>
              </a:rPr>
              <a:pPr algn="r" eaLnBrk="0" hangingPunct="0">
                <a:defRPr/>
              </a:pPr>
              <a:t>17</a:t>
            </a:fld>
            <a:endParaRPr lang="fr-FR" sz="1200">
              <a:latin typeface="Garamond" panose="02020404030301010803" pitchFamily="18" charset="0"/>
              <a:ea typeface="MS PGothic" pitchFamily="34" charset="-128"/>
              <a:cs typeface="+mn-cs"/>
            </a:endParaRPr>
          </a:p>
        </p:txBody>
      </p:sp>
      <p:sp>
        <p:nvSpPr>
          <p:cNvPr id="1082370"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B970B54F-83FD-48C4-911D-ECBC6C19BBC3}" type="slidenum">
              <a:rPr lang="fr-FR" sz="1200">
                <a:latin typeface="Garamond" panose="02020404030301010803" pitchFamily="18" charset="0"/>
                <a:ea typeface="MS PGothic" pitchFamily="34" charset="-128"/>
                <a:cs typeface="+mn-cs"/>
              </a:rPr>
              <a:pPr algn="r" eaLnBrk="0" hangingPunct="0">
                <a:defRPr/>
              </a:pPr>
              <a:t>18</a:t>
            </a:fld>
            <a:endParaRPr lang="fr-FR" sz="1200">
              <a:latin typeface="Garamond" panose="02020404030301010803" pitchFamily="18" charset="0"/>
              <a:ea typeface="MS PGothic" pitchFamily="34" charset="-128"/>
              <a:cs typeface="+mn-cs"/>
            </a:endParaRPr>
          </a:p>
        </p:txBody>
      </p:sp>
      <p:sp>
        <p:nvSpPr>
          <p:cNvPr id="108441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D2726CC1-A388-4D2B-8581-9163933FDBBF}" type="slidenum">
              <a:rPr lang="fr-FR" sz="1200">
                <a:latin typeface="Garamond" panose="02020404030301010803" pitchFamily="18" charset="0"/>
                <a:ea typeface="MS PGothic" pitchFamily="34" charset="-128"/>
                <a:cs typeface="+mn-cs"/>
              </a:rPr>
              <a:pPr algn="r" eaLnBrk="0" hangingPunct="0">
                <a:defRPr/>
              </a:pPr>
              <a:t>19</a:t>
            </a:fld>
            <a:endParaRPr lang="fr-FR" sz="1200">
              <a:latin typeface="Garamond" panose="02020404030301010803" pitchFamily="18" charset="0"/>
              <a:ea typeface="MS PGothic" pitchFamily="34" charset="-128"/>
              <a:cs typeface="+mn-cs"/>
            </a:endParaRPr>
          </a:p>
        </p:txBody>
      </p:sp>
      <p:sp>
        <p:nvSpPr>
          <p:cNvPr id="1086466"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14E5509C-F1DE-40CB-965D-B6BC6531E3FF}" type="slidenum">
              <a:rPr lang="fr-FR" sz="1200">
                <a:latin typeface="Garamond" panose="02020404030301010803" pitchFamily="18" charset="0"/>
                <a:ea typeface="MS PGothic" pitchFamily="34" charset="-128"/>
                <a:cs typeface="+mn-cs"/>
              </a:rPr>
              <a:pPr algn="r" eaLnBrk="0" hangingPunct="0">
                <a:defRPr/>
              </a:pPr>
              <a:t>20</a:t>
            </a:fld>
            <a:endParaRPr lang="fr-FR" sz="1200">
              <a:latin typeface="Garamond" panose="02020404030301010803" pitchFamily="18" charset="0"/>
              <a:ea typeface="MS PGothic" pitchFamily="34" charset="-128"/>
              <a:cs typeface="+mn-cs"/>
            </a:endParaRPr>
          </a:p>
        </p:txBody>
      </p:sp>
      <p:sp>
        <p:nvSpPr>
          <p:cNvPr id="1088514"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B7322094-22C1-4B9A-A0F1-E5745C4B7F75}" type="slidenum">
              <a:rPr lang="fr-FR" sz="1200">
                <a:latin typeface="Garamond" panose="02020404030301010803" pitchFamily="18" charset="0"/>
                <a:ea typeface="MS PGothic" pitchFamily="34" charset="-128"/>
                <a:cs typeface="+mn-cs"/>
              </a:rPr>
              <a:pPr algn="r" eaLnBrk="0" hangingPunct="0">
                <a:defRPr/>
              </a:pPr>
              <a:t>21</a:t>
            </a:fld>
            <a:endParaRPr lang="fr-FR" sz="1200">
              <a:latin typeface="Garamond" panose="02020404030301010803" pitchFamily="18" charset="0"/>
              <a:ea typeface="MS PGothic" pitchFamily="34" charset="-128"/>
              <a:cs typeface="+mn-cs"/>
            </a:endParaRPr>
          </a:p>
        </p:txBody>
      </p:sp>
      <p:sp>
        <p:nvSpPr>
          <p:cNvPr id="1090562"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83339591-9ACD-463E-B071-52F41755B144}" type="slidenum">
              <a:rPr lang="fr-FR" sz="1200">
                <a:latin typeface="Garamond" panose="02020404030301010803" pitchFamily="18" charset="0"/>
                <a:ea typeface="MS PGothic" pitchFamily="34" charset="-128"/>
                <a:cs typeface="+mn-cs"/>
              </a:rPr>
              <a:pPr algn="r" eaLnBrk="0" hangingPunct="0">
                <a:defRPr/>
              </a:pPr>
              <a:t>23</a:t>
            </a:fld>
            <a:endParaRPr lang="fr-FR" sz="1200">
              <a:latin typeface="Garamond" panose="02020404030301010803" pitchFamily="18" charset="0"/>
              <a:ea typeface="MS PGothic" pitchFamily="34" charset="-128"/>
              <a:cs typeface="+mn-cs"/>
            </a:endParaRPr>
          </a:p>
        </p:txBody>
      </p:sp>
      <p:sp>
        <p:nvSpPr>
          <p:cNvPr id="1093634"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B2658567-E464-4503-AC1E-9DF71BFE0ABB}" type="slidenum">
              <a:rPr lang="fr-FR" sz="1200">
                <a:latin typeface="Garamond" panose="02020404030301010803" pitchFamily="18" charset="0"/>
                <a:ea typeface="MS PGothic" pitchFamily="34" charset="-128"/>
                <a:cs typeface="+mn-cs"/>
              </a:rPr>
              <a:pPr algn="r" eaLnBrk="0" hangingPunct="0">
                <a:defRPr/>
              </a:pPr>
              <a:t>30</a:t>
            </a:fld>
            <a:endParaRPr lang="fr-FR" sz="1200">
              <a:latin typeface="Garamond" panose="02020404030301010803" pitchFamily="18" charset="0"/>
              <a:ea typeface="MS PGothic" pitchFamily="34" charset="-128"/>
              <a:cs typeface="+mn-cs"/>
            </a:endParaRPr>
          </a:p>
        </p:txBody>
      </p:sp>
      <p:sp>
        <p:nvSpPr>
          <p:cNvPr id="1101826"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9C607EB9-3970-423E-8180-F85312D10F4C}" type="slidenum">
              <a:rPr lang="fr-FR" sz="1200">
                <a:latin typeface="Garamond" panose="02020404030301010803" pitchFamily="18" charset="0"/>
                <a:ea typeface="MS PGothic" pitchFamily="34" charset="-128"/>
                <a:cs typeface="+mn-cs"/>
              </a:rPr>
              <a:pPr algn="r" eaLnBrk="0" hangingPunct="0">
                <a:defRPr/>
              </a:pPr>
              <a:t>2</a:t>
            </a:fld>
            <a:endParaRPr lang="fr-FR" sz="1200">
              <a:latin typeface="Garamond" panose="02020404030301010803" pitchFamily="18" charset="0"/>
              <a:ea typeface="MS PGothic" pitchFamily="34" charset="-128"/>
              <a:cs typeface="+mn-cs"/>
            </a:endParaRPr>
          </a:p>
        </p:txBody>
      </p:sp>
      <p:sp>
        <p:nvSpPr>
          <p:cNvPr id="1055746"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B1D5CAE5-8FF0-44A8-8FF5-377E1BC8A1BC}" type="slidenum">
              <a:rPr lang="fr-FR" sz="1200">
                <a:latin typeface="Garamond" panose="02020404030301010803" pitchFamily="18" charset="0"/>
                <a:ea typeface="MS PGothic" pitchFamily="34" charset="-128"/>
                <a:cs typeface="+mn-cs"/>
              </a:rPr>
              <a:pPr algn="r" eaLnBrk="0" hangingPunct="0">
                <a:defRPr/>
              </a:pPr>
              <a:t>32</a:t>
            </a:fld>
            <a:endParaRPr lang="fr-FR" sz="1200">
              <a:latin typeface="Garamond" panose="02020404030301010803" pitchFamily="18" charset="0"/>
              <a:ea typeface="MS PGothic" pitchFamily="34" charset="-128"/>
              <a:cs typeface="+mn-cs"/>
            </a:endParaRPr>
          </a:p>
        </p:txBody>
      </p:sp>
      <p:sp>
        <p:nvSpPr>
          <p:cNvPr id="11048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464051EF-FE13-4488-AB20-2B9C22DF7ECA}" type="slidenum">
              <a:rPr lang="fr-FR" sz="1200">
                <a:latin typeface="Garamond" panose="02020404030301010803" pitchFamily="18" charset="0"/>
                <a:ea typeface="MS PGothic" pitchFamily="34" charset="-128"/>
                <a:cs typeface="+mn-cs"/>
              </a:rPr>
              <a:pPr algn="r" eaLnBrk="0" hangingPunct="0">
                <a:defRPr/>
              </a:pPr>
              <a:t>52</a:t>
            </a:fld>
            <a:endParaRPr lang="fr-FR" sz="1200">
              <a:latin typeface="Garamond" panose="02020404030301010803" pitchFamily="18" charset="0"/>
              <a:ea typeface="MS PGothic" pitchFamily="34" charset="-128"/>
              <a:cs typeface="+mn-cs"/>
            </a:endParaRPr>
          </a:p>
        </p:txBody>
      </p:sp>
      <p:sp>
        <p:nvSpPr>
          <p:cNvPr id="1126402"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8902FFA6-AB82-4AD1-8983-E330EF20E60E}" type="slidenum">
              <a:rPr lang="fr-FR" sz="1200">
                <a:latin typeface="Garamond" panose="02020404030301010803" pitchFamily="18" charset="0"/>
                <a:ea typeface="MS PGothic" pitchFamily="34" charset="-128"/>
                <a:cs typeface="+mn-cs"/>
              </a:rPr>
              <a:pPr algn="r" eaLnBrk="0" hangingPunct="0">
                <a:defRPr/>
              </a:pPr>
              <a:t>57</a:t>
            </a:fld>
            <a:endParaRPr lang="fr-FR" sz="1200">
              <a:latin typeface="Garamond" panose="02020404030301010803" pitchFamily="18" charset="0"/>
              <a:ea typeface="MS PGothic" pitchFamily="34" charset="-128"/>
              <a:cs typeface="+mn-cs"/>
            </a:endParaRPr>
          </a:p>
        </p:txBody>
      </p:sp>
      <p:sp>
        <p:nvSpPr>
          <p:cNvPr id="1132546"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6E218FFE-7B98-429A-89E8-B1C4A9EB668E}" type="slidenum">
              <a:rPr lang="fr-FR" sz="1200">
                <a:latin typeface="Garamond" panose="02020404030301010803" pitchFamily="18" charset="0"/>
                <a:ea typeface="MS PGothic" pitchFamily="34" charset="-128"/>
                <a:cs typeface="+mn-cs"/>
              </a:rPr>
              <a:pPr algn="r" eaLnBrk="0" hangingPunct="0">
                <a:defRPr/>
              </a:pPr>
              <a:t>71</a:t>
            </a:fld>
            <a:endParaRPr lang="fr-FR" sz="1200">
              <a:latin typeface="Garamond" panose="02020404030301010803" pitchFamily="18" charset="0"/>
              <a:ea typeface="MS PGothic" pitchFamily="34" charset="-128"/>
              <a:cs typeface="+mn-cs"/>
            </a:endParaRPr>
          </a:p>
        </p:txBody>
      </p:sp>
      <p:sp>
        <p:nvSpPr>
          <p:cNvPr id="1147906"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DD6F4FF4-2411-4014-BE30-CE9C0E0F04B9}" type="slidenum">
              <a:rPr lang="fr-FR" sz="1200">
                <a:latin typeface="Garamond" panose="02020404030301010803" pitchFamily="18" charset="0"/>
                <a:ea typeface="MS PGothic" pitchFamily="34" charset="-128"/>
                <a:cs typeface="+mn-cs"/>
              </a:rPr>
              <a:pPr algn="r" eaLnBrk="0" hangingPunct="0">
                <a:defRPr/>
              </a:pPr>
              <a:t>77</a:t>
            </a:fld>
            <a:endParaRPr lang="fr-FR" sz="1200">
              <a:latin typeface="Garamond" panose="02020404030301010803" pitchFamily="18" charset="0"/>
              <a:ea typeface="MS PGothic" pitchFamily="34" charset="-128"/>
              <a:cs typeface="+mn-cs"/>
            </a:endParaRPr>
          </a:p>
        </p:txBody>
      </p:sp>
      <p:sp>
        <p:nvSpPr>
          <p:cNvPr id="1155074"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89F8E6BB-64B7-4CF8-A8FC-7DF18728E1D4}" type="slidenum">
              <a:rPr lang="fr-FR" sz="1200">
                <a:latin typeface="Garamond" panose="02020404030301010803" pitchFamily="18" charset="0"/>
                <a:ea typeface="MS PGothic" pitchFamily="34" charset="-128"/>
                <a:cs typeface="+mn-cs"/>
              </a:rPr>
              <a:pPr algn="r" eaLnBrk="0" hangingPunct="0">
                <a:defRPr/>
              </a:pPr>
              <a:t>3</a:t>
            </a:fld>
            <a:endParaRPr lang="fr-FR" sz="1200">
              <a:latin typeface="Garamond" panose="02020404030301010803" pitchFamily="18" charset="0"/>
              <a:ea typeface="MS PGothic" pitchFamily="34" charset="-128"/>
              <a:cs typeface="+mn-cs"/>
            </a:endParaRPr>
          </a:p>
        </p:txBody>
      </p:sp>
      <p:sp>
        <p:nvSpPr>
          <p:cNvPr id="1057794"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A12D22D3-0075-4DBF-9421-ACD7AF9AE48E}" type="slidenum">
              <a:rPr lang="fr-FR" sz="1200">
                <a:latin typeface="Garamond" panose="02020404030301010803" pitchFamily="18" charset="0"/>
                <a:ea typeface="MS PGothic" pitchFamily="34" charset="-128"/>
                <a:cs typeface="+mn-cs"/>
              </a:rPr>
              <a:pPr algn="r" eaLnBrk="0" hangingPunct="0">
                <a:defRPr/>
              </a:pPr>
              <a:t>4</a:t>
            </a:fld>
            <a:endParaRPr lang="fr-FR" sz="1200">
              <a:latin typeface="Garamond" panose="02020404030301010803" pitchFamily="18" charset="0"/>
              <a:ea typeface="MS PGothic" pitchFamily="34" charset="-128"/>
              <a:cs typeface="+mn-cs"/>
            </a:endParaRPr>
          </a:p>
        </p:txBody>
      </p:sp>
      <p:sp>
        <p:nvSpPr>
          <p:cNvPr id="1059842"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C47D2327-89A0-4392-A45A-852A5C978A6E}" type="slidenum">
              <a:rPr lang="fr-FR" sz="1200">
                <a:latin typeface="Garamond" panose="02020404030301010803" pitchFamily="18" charset="0"/>
                <a:ea typeface="MS PGothic" pitchFamily="34" charset="-128"/>
                <a:cs typeface="+mn-cs"/>
              </a:rPr>
              <a:pPr algn="r" eaLnBrk="0" hangingPunct="0">
                <a:defRPr/>
              </a:pPr>
              <a:t>5</a:t>
            </a:fld>
            <a:endParaRPr lang="fr-FR" sz="1200">
              <a:latin typeface="Garamond" panose="02020404030301010803" pitchFamily="18" charset="0"/>
              <a:ea typeface="MS PGothic" pitchFamily="34" charset="-128"/>
              <a:cs typeface="+mn-cs"/>
            </a:endParaRPr>
          </a:p>
        </p:txBody>
      </p:sp>
      <p:sp>
        <p:nvSpPr>
          <p:cNvPr id="1061890"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ECD72F90-41A1-4FC9-AF58-25AB733EF33E}" type="slidenum">
              <a:rPr lang="fr-FR" sz="1200">
                <a:latin typeface="Garamond" panose="02020404030301010803" pitchFamily="18" charset="0"/>
                <a:ea typeface="MS PGothic" pitchFamily="34" charset="-128"/>
                <a:cs typeface="+mn-cs"/>
              </a:rPr>
              <a:pPr algn="r" eaLnBrk="0" hangingPunct="0">
                <a:defRPr/>
              </a:pPr>
              <a:t>9</a:t>
            </a:fld>
            <a:endParaRPr lang="fr-FR" sz="1200">
              <a:latin typeface="Garamond" panose="02020404030301010803" pitchFamily="18" charset="0"/>
              <a:ea typeface="MS PGothic" pitchFamily="34" charset="-128"/>
              <a:cs typeface="+mn-cs"/>
            </a:endParaRPr>
          </a:p>
        </p:txBody>
      </p:sp>
      <p:sp>
        <p:nvSpPr>
          <p:cNvPr id="1067010"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A340B90D-D6DA-4A74-8758-93613E54CC18}" type="slidenum">
              <a:rPr lang="fr-FR" sz="1200">
                <a:latin typeface="Garamond" panose="02020404030301010803" pitchFamily="18" charset="0"/>
                <a:ea typeface="MS PGothic" pitchFamily="34" charset="-128"/>
                <a:cs typeface="+mn-cs"/>
              </a:rPr>
              <a:pPr algn="r" eaLnBrk="0" hangingPunct="0">
                <a:defRPr/>
              </a:pPr>
              <a:t>11</a:t>
            </a:fld>
            <a:endParaRPr lang="fr-FR" sz="1200">
              <a:latin typeface="Garamond" panose="02020404030301010803" pitchFamily="18" charset="0"/>
              <a:ea typeface="MS PGothic" pitchFamily="34" charset="-128"/>
              <a:cs typeface="+mn-cs"/>
            </a:endParaRPr>
          </a:p>
        </p:txBody>
      </p:sp>
      <p:sp>
        <p:nvSpPr>
          <p:cNvPr id="1070082"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4435AC24-65F5-45E2-86D5-FCD44B765A68}" type="slidenum">
              <a:rPr lang="fr-FR" sz="1200">
                <a:latin typeface="Garamond" panose="02020404030301010803" pitchFamily="18" charset="0"/>
                <a:ea typeface="MS PGothic" pitchFamily="34" charset="-128"/>
                <a:cs typeface="+mn-cs"/>
              </a:rPr>
              <a:pPr algn="r" eaLnBrk="0" hangingPunct="0">
                <a:defRPr/>
              </a:pPr>
              <a:t>12</a:t>
            </a:fld>
            <a:endParaRPr lang="fr-FR" sz="1200">
              <a:latin typeface="Garamond" panose="02020404030301010803" pitchFamily="18" charset="0"/>
              <a:ea typeface="MS PGothic" pitchFamily="34" charset="-128"/>
              <a:cs typeface="+mn-cs"/>
            </a:endParaRPr>
          </a:p>
        </p:txBody>
      </p:sp>
      <p:sp>
        <p:nvSpPr>
          <p:cNvPr id="1072130"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miter lim="800000"/>
            <a:headEnd/>
            <a:tailEnd/>
          </a:ln>
          <a:extLst>
            <a:ext uri="{909E8E84-426E-40dd-AFC4-6F175D3DCCD1}"/>
            <a:ext uri="{91240B29-F687-4f45-9708-019B960494DF}"/>
            <a:ext uri="{AF507438-7753-43e0-B8FC-AC1667EBCBE1}"/>
            <a:ext uri="{FAA26D3D-D897-4be2-8F04-BA451C77F1D7}"/>
          </a:extLst>
        </p:spPr>
        <p:txBody>
          <a:bodyPr anchor="b"/>
          <a:lstStyle/>
          <a:p>
            <a:pPr algn="r" eaLnBrk="0" hangingPunct="0">
              <a:defRPr/>
            </a:pPr>
            <a:fld id="{113F0F20-711D-4C1D-B7C8-5CBA8CD82BC1}" type="slidenum">
              <a:rPr lang="fr-FR" sz="1200">
                <a:latin typeface="Garamond" panose="02020404030301010803" pitchFamily="18" charset="0"/>
                <a:ea typeface="MS PGothic" pitchFamily="34" charset="-128"/>
                <a:cs typeface="+mn-cs"/>
              </a:rPr>
              <a:pPr algn="r" eaLnBrk="0" hangingPunct="0">
                <a:defRPr/>
              </a:pPr>
              <a:t>13</a:t>
            </a:fld>
            <a:endParaRPr lang="fr-FR" sz="1200">
              <a:latin typeface="Garamond" panose="02020404030301010803" pitchFamily="18" charset="0"/>
              <a:ea typeface="MS PGothic" pitchFamily="34" charset="-128"/>
              <a:cs typeface="+mn-cs"/>
            </a:endParaRPr>
          </a:p>
        </p:txBody>
      </p:sp>
      <p:sp>
        <p:nvSpPr>
          <p:cNvPr id="107417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eaLnBrk="1" hangingPunct="1">
              <a:defRPr/>
            </a:pPr>
            <a:endParaRPr lang="fr-FR" smtClean="0">
              <a:ea typeface="ＭＳ Ｐゴシック"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vmlDrawing" Target="../drawings/vmlDrawing10.v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vmlDrawing" Target="../drawings/vmlDrawing11.v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vmlDrawing" Target="../drawings/vmlDrawing13.vml"/><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vmlDrawing" Target="../drawings/vmlDrawing14.vml"/><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vmlDrawing" Target="../drawings/vmlDrawing15.vml"/><Relationship Id="rId4" Type="http://schemas.openxmlformats.org/officeDocument/2006/relationships/oleObject" Target="../embeddings/oleObject18.bin"/></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vmlDrawing" Target="../drawings/vmlDrawing16.vml"/><Relationship Id="rId4" Type="http://schemas.openxmlformats.org/officeDocument/2006/relationships/oleObject" Target="../embeddings/oleObject20.bin"/></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vmlDrawing" Target="../drawings/vmlDrawing17.vml"/><Relationship Id="rId4" Type="http://schemas.openxmlformats.org/officeDocument/2006/relationships/oleObject" Target="../embeddings/oleObject22.bin"/></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vmlDrawing" Target="../drawings/vmlDrawing18.vml"/><Relationship Id="rId4" Type="http://schemas.openxmlformats.org/officeDocument/2006/relationships/oleObject" Target="../embeddings/oleObject24.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vmlDrawing" Target="../drawings/vmlDrawing19.vml"/><Relationship Id="rId4" Type="http://schemas.openxmlformats.org/officeDocument/2006/relationships/oleObject" Target="../embeddings/oleObject26.bin"/></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vmlDrawing" Target="../drawings/vmlDrawing20.vml"/><Relationship Id="rId4" Type="http://schemas.openxmlformats.org/officeDocument/2006/relationships/oleObject" Target="../embeddings/oleObject28.bin"/></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vmlDrawing" Target="../drawings/vmlDrawing21.vml"/><Relationship Id="rId4" Type="http://schemas.openxmlformats.org/officeDocument/2006/relationships/oleObject" Target="../embeddings/oleObject30.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vmlDrawing" Target="../drawings/vmlDrawing5.v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vmlDrawing" Target="../drawings/vmlDrawing6.v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vmlDrawing" Target="../drawings/vmlDrawing7.v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vmlDrawing" Target="../drawings/vmlDrawing8.v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vmlDrawing" Target="../drawings/vmlDrawing9.v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88066"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fr-FR" noProof="0" smtClean="0"/>
              <a:t>Cliquez pour modifier le style des sous-titres du masque</a:t>
            </a:r>
          </a:p>
        </p:txBody>
      </p:sp>
      <p:sp>
        <p:nvSpPr>
          <p:cNvPr id="88067" name="Rectangle 3"/>
          <p:cNvSpPr>
            <a:spLocks noGrp="1" noChangeArrowheads="1"/>
          </p:cNvSpPr>
          <p:nvPr>
            <p:ph type="ctrTitle"/>
          </p:nvPr>
        </p:nvSpPr>
        <p:spPr>
          <a:xfrm>
            <a:off x="685800" y="2130425"/>
            <a:ext cx="7772400" cy="1470025"/>
          </a:xfrm>
        </p:spPr>
        <p:txBody>
          <a:bodyPr/>
          <a:lstStyle>
            <a:lvl1pPr>
              <a:defRPr/>
            </a:lvl1pPr>
          </a:lstStyle>
          <a:p>
            <a:pPr lvl="0"/>
            <a:r>
              <a:rPr lang="fr-FR" noProof="0" smtClean="0"/>
              <a:t>Cliquez pour modifier le style du titre</a:t>
            </a:r>
          </a:p>
        </p:txBody>
      </p:sp>
      <p:sp>
        <p:nvSpPr>
          <p:cNvPr id="4" name="Rectangle 8"/>
          <p:cNvSpPr>
            <a:spLocks noGrp="1" noChangeArrowheads="1"/>
          </p:cNvSpPr>
          <p:nvPr>
            <p:ph type="dt" sz="half" idx="10"/>
          </p:nvPr>
        </p:nvSpPr>
        <p:spPr/>
        <p:txBody>
          <a:bodyPr/>
          <a:lstStyle>
            <a:lvl1pPr>
              <a:defRPr/>
            </a:lvl1pPr>
          </a:lstStyle>
          <a:p>
            <a:pPr>
              <a:defRPr/>
            </a:pPr>
            <a:fld id="{A4BC2AA4-B644-4178-9620-A07DD5B3622F}" type="datetime1">
              <a:rPr lang="fr-FR"/>
              <a:pPr>
                <a:defRPr/>
              </a:pPr>
              <a:t>08/04/2019</a:t>
            </a:fld>
            <a:r>
              <a:rPr lang="en-GB"/>
              <a:t>Projet Equipe B: Géodynamique, Sismologie et Géodésie – Visite de l’Aeres – 12 novembre 2012</a:t>
            </a:r>
            <a:endParaRPr lang="en-US" sz="9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9525" y="0"/>
          <a:ext cx="9163050" cy="809625"/>
        </p:xfrm>
        <a:graphic>
          <a:graphicData uri="http://schemas.openxmlformats.org/presentationml/2006/ole">
            <p:oleObj spid="_x0000_s1210369" name="Image" r:id="rId3" imgW="12177778" imgH="1079365" progId="">
              <p:embed/>
            </p:oleObj>
          </a:graphicData>
        </a:graphic>
      </p:graphicFrame>
      <p:sp>
        <p:nvSpPr>
          <p:cNvPr id="5"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3"/>
          <p:cNvSpPr>
            <a:spLocks noGrp="1"/>
          </p:cNvSpPr>
          <p:nvPr>
            <p:ph type="dt" sz="half" idx="10"/>
          </p:nvPr>
        </p:nvSpPr>
        <p:spPr/>
        <p:txBody>
          <a:bodyPr/>
          <a:lstStyle>
            <a:lvl1pPr>
              <a:defRPr/>
            </a:lvl1pPr>
          </a:lstStyle>
          <a:p>
            <a:pPr>
              <a:defRPr/>
            </a:pPr>
            <a:fld id="{D02C7850-17BD-4F6A-B5BE-E4260B93BCA0}" type="datetime1">
              <a:rPr lang="fr-FR"/>
              <a:pPr>
                <a:defRPr/>
              </a:pPr>
              <a:t>08/04/2019</a:t>
            </a:fld>
            <a:r>
              <a:rPr lang="en-GB"/>
              <a:t>Projet Equipe B: Géodynamique, Sismologie et Géodésie – Visite de l’Aeres – 12 novembre 2012</a:t>
            </a:r>
            <a:endParaRPr lang="en-US" sz="9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9525" y="0"/>
          <a:ext cx="9163050" cy="809625"/>
        </p:xfrm>
        <a:graphic>
          <a:graphicData uri="http://schemas.openxmlformats.org/presentationml/2006/ole">
            <p:oleObj spid="_x0000_s1211393" name="Image" r:id="rId3" imgW="12177778" imgH="1079365" progId="">
              <p:embed/>
            </p:oleObj>
          </a:graphicData>
        </a:graphic>
      </p:graphicFrame>
      <p:sp>
        <p:nvSpPr>
          <p:cNvPr id="5"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vertical 1"/>
          <p:cNvSpPr>
            <a:spLocks noGrp="1"/>
          </p:cNvSpPr>
          <p:nvPr>
            <p:ph type="title" orient="vert"/>
          </p:nvPr>
        </p:nvSpPr>
        <p:spPr>
          <a:xfrm>
            <a:off x="6778625" y="160338"/>
            <a:ext cx="2181225" cy="606425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234950" y="160338"/>
            <a:ext cx="6391275" cy="606425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3"/>
          <p:cNvSpPr>
            <a:spLocks noGrp="1"/>
          </p:cNvSpPr>
          <p:nvPr>
            <p:ph type="dt" sz="half" idx="10"/>
          </p:nvPr>
        </p:nvSpPr>
        <p:spPr/>
        <p:txBody>
          <a:bodyPr/>
          <a:lstStyle>
            <a:lvl1pPr>
              <a:defRPr/>
            </a:lvl1pPr>
          </a:lstStyle>
          <a:p>
            <a:pPr>
              <a:defRPr/>
            </a:pPr>
            <a:fld id="{50EF457D-0E99-4B49-9564-3F1613305440}" type="datetime1">
              <a:rPr lang="fr-FR"/>
              <a:pPr>
                <a:defRPr/>
              </a:pPr>
              <a:t>08/04/2019</a:t>
            </a:fld>
            <a:r>
              <a:rPr lang="en-GB"/>
              <a:t>Projet Equipe B: Géodynamique, Sismologie et Géodésie – Visite de l’Aeres – 12 novembre 2012</a:t>
            </a:r>
            <a:endParaRPr lang="en-US" sz="9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B8F5AA49-DDEA-4C0B-AC18-9B9B98D1315A}" type="datetime1">
              <a:rPr lang="fr-FR"/>
              <a:pPr>
                <a:defRPr/>
              </a:pPr>
              <a:t>08/04/2019</a:t>
            </a:fld>
            <a:r>
              <a:rPr lang="en-GB"/>
              <a:t>Projet Equipe B: Géodynamique, Sismologie et Géodésie – Visite de l’Aeres – 12 novembre 2012</a:t>
            </a:r>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D55E383-C614-4F69-88F3-B51101B1B0BC}"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9525" y="0"/>
          <a:ext cx="9163050" cy="809625"/>
        </p:xfrm>
        <a:graphic>
          <a:graphicData uri="http://schemas.openxmlformats.org/presentationml/2006/ole">
            <p:oleObj spid="_x0000_s1212417" name="Image" r:id="rId3" imgW="12177778" imgH="1079365" progId="">
              <p:embed/>
            </p:oleObj>
          </a:graphicData>
        </a:graphic>
      </p:graphicFrame>
      <p:sp>
        <p:nvSpPr>
          <p:cNvPr id="5"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graphicFrame>
        <p:nvGraphicFramePr>
          <p:cNvPr id="6" name="Object 3"/>
          <p:cNvGraphicFramePr>
            <a:graphicFrameLocks noChangeAspect="1"/>
          </p:cNvGraphicFramePr>
          <p:nvPr/>
        </p:nvGraphicFramePr>
        <p:xfrm>
          <a:off x="-9525" y="0"/>
          <a:ext cx="9163050" cy="809625"/>
        </p:xfrm>
        <a:graphic>
          <a:graphicData uri="http://schemas.openxmlformats.org/presentationml/2006/ole">
            <p:oleObj spid="_x0000_s1212418" name="Image" r:id="rId4" imgW="12177778" imgH="1079365" progId="">
              <p:embed/>
            </p:oleObj>
          </a:graphicData>
        </a:graphic>
      </p:graphicFrame>
      <p:sp>
        <p:nvSpPr>
          <p:cNvPr id="7"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8" name="Espace réservé de la date 3"/>
          <p:cNvSpPr>
            <a:spLocks noGrp="1"/>
          </p:cNvSpPr>
          <p:nvPr>
            <p:ph type="dt" sz="half" idx="10"/>
          </p:nvPr>
        </p:nvSpPr>
        <p:spPr/>
        <p:txBody>
          <a:bodyPr/>
          <a:lstStyle>
            <a:lvl1pPr>
              <a:defRPr/>
            </a:lvl1pPr>
          </a:lstStyle>
          <a:p>
            <a:pPr>
              <a:defRPr/>
            </a:pPr>
            <a:fld id="{09F89200-8776-4469-8DFF-AFBE6A75D831}" type="datetime1">
              <a:rPr lang="fr-FR"/>
              <a:pPr>
                <a:defRPr/>
              </a:pPr>
              <a:t>08/04/2019</a:t>
            </a:fld>
            <a:r>
              <a:rPr lang="en-GB"/>
              <a:t>Projet Equipe B: Géodynamique, Sismologie et Géodésie – Visite de l’Aeres – 12 novembre  2012</a:t>
            </a:r>
            <a:endParaRPr lang="en-US"/>
          </a:p>
        </p:txBody>
      </p:sp>
      <p:sp>
        <p:nvSpPr>
          <p:cNvPr id="9" name="Espace réservé du pied de page 4"/>
          <p:cNvSpPr>
            <a:spLocks noGrp="1"/>
          </p:cNvSpPr>
          <p:nvPr>
            <p:ph type="ftr" sz="quarter" idx="11"/>
          </p:nvPr>
        </p:nvSpPr>
        <p:spPr/>
        <p:txBody>
          <a:bodyPr/>
          <a:lstStyle>
            <a:lvl1pPr>
              <a:defRPr/>
            </a:lvl1pPr>
          </a:lstStyle>
          <a:p>
            <a:pPr>
              <a:defRPr/>
            </a:pPr>
            <a:endParaRPr lang="fr-FR"/>
          </a:p>
        </p:txBody>
      </p:sp>
      <p:sp>
        <p:nvSpPr>
          <p:cNvPr id="10" name="Espace réservé du numéro de diapositive 5"/>
          <p:cNvSpPr>
            <a:spLocks noGrp="1"/>
          </p:cNvSpPr>
          <p:nvPr>
            <p:ph type="sldNum" sz="quarter" idx="12"/>
          </p:nvPr>
        </p:nvSpPr>
        <p:spPr/>
        <p:txBody>
          <a:bodyPr/>
          <a:lstStyle>
            <a:lvl1pPr>
              <a:defRPr/>
            </a:lvl1pPr>
          </a:lstStyle>
          <a:p>
            <a:pPr>
              <a:defRPr/>
            </a:pPr>
            <a:fld id="{36587AF5-EB46-49EC-9A66-5746FADF3097}" type="slidenum">
              <a:rPr lang="fr-FR"/>
              <a:pPr>
                <a:defRPr/>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EED59A4-10BD-491C-ABA0-BF42241BD2C5}" type="datetime1">
              <a:rPr lang="fr-FR"/>
              <a:pPr>
                <a:defRPr/>
              </a:pPr>
              <a:t>08/04/2019</a:t>
            </a:fld>
            <a:r>
              <a:rPr lang="en-GB"/>
              <a:t>Projet Equipe B: Géodynamique, Sismologie et Géodésie – Visite de l’Aeres – 12 novembre 2012</a:t>
            </a:r>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91D8A12-1484-4E43-B651-6507F097F89A}" type="slidenum">
              <a:rPr lang="fr-FR"/>
              <a:pPr>
                <a:defRPr/>
              </a:pPr>
              <a:t>‹N°›</a:t>
            </a:fld>
            <a:endParaRPr lang="fr-FR"/>
          </a:p>
        </p:txBody>
      </p:sp>
    </p:spTree>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9525" y="0"/>
          <a:ext cx="9163050" cy="809625"/>
        </p:xfrm>
        <a:graphic>
          <a:graphicData uri="http://schemas.openxmlformats.org/presentationml/2006/ole">
            <p:oleObj spid="_x0000_s1213441" name="Image" r:id="rId3" imgW="12177778" imgH="1079365" progId="">
              <p:embed/>
            </p:oleObj>
          </a:graphicData>
        </a:graphic>
      </p:graphicFrame>
      <p:sp>
        <p:nvSpPr>
          <p:cNvPr id="6"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graphicFrame>
        <p:nvGraphicFramePr>
          <p:cNvPr id="7" name="Object 3"/>
          <p:cNvGraphicFramePr>
            <a:graphicFrameLocks noChangeAspect="1"/>
          </p:cNvGraphicFramePr>
          <p:nvPr/>
        </p:nvGraphicFramePr>
        <p:xfrm>
          <a:off x="-9525" y="0"/>
          <a:ext cx="9163050" cy="809625"/>
        </p:xfrm>
        <a:graphic>
          <a:graphicData uri="http://schemas.openxmlformats.org/presentationml/2006/ole">
            <p:oleObj spid="_x0000_s1213442" name="Image" r:id="rId4" imgW="12177778" imgH="1079365" progId="">
              <p:embed/>
            </p:oleObj>
          </a:graphicData>
        </a:graphic>
      </p:graphicFrame>
      <p:sp>
        <p:nvSpPr>
          <p:cNvPr id="8"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9" name="Espace réservé de la date 4"/>
          <p:cNvSpPr>
            <a:spLocks noGrp="1"/>
          </p:cNvSpPr>
          <p:nvPr>
            <p:ph type="dt" sz="half" idx="10"/>
          </p:nvPr>
        </p:nvSpPr>
        <p:spPr/>
        <p:txBody>
          <a:bodyPr/>
          <a:lstStyle>
            <a:lvl1pPr>
              <a:defRPr/>
            </a:lvl1pPr>
          </a:lstStyle>
          <a:p>
            <a:pPr>
              <a:defRPr/>
            </a:pPr>
            <a:fld id="{E819EEAB-D742-4028-8F67-5E260BE4599E}" type="datetime1">
              <a:rPr lang="fr-FR"/>
              <a:pPr>
                <a:defRPr/>
              </a:pPr>
              <a:t>08/04/2019</a:t>
            </a:fld>
            <a:r>
              <a:rPr lang="en-GB"/>
              <a:t>Projet Equipe B: Géodynamique, Sismologie et Géodésie – Visite de l’Aeres – 12 novembre 2012	</a:t>
            </a:r>
            <a:endParaRPr lang="en-US"/>
          </a:p>
        </p:txBody>
      </p:sp>
      <p:sp>
        <p:nvSpPr>
          <p:cNvPr id="10" name="Espace réservé du pied de page 5"/>
          <p:cNvSpPr>
            <a:spLocks noGrp="1"/>
          </p:cNvSpPr>
          <p:nvPr>
            <p:ph type="ftr" sz="quarter" idx="11"/>
          </p:nvPr>
        </p:nvSpPr>
        <p:spPr/>
        <p:txBody>
          <a:bodyPr/>
          <a:lstStyle>
            <a:lvl1pPr>
              <a:defRPr/>
            </a:lvl1pPr>
          </a:lstStyle>
          <a:p>
            <a:pPr>
              <a:defRPr/>
            </a:pPr>
            <a:endParaRPr lang="fr-FR"/>
          </a:p>
        </p:txBody>
      </p:sp>
      <p:sp>
        <p:nvSpPr>
          <p:cNvPr id="11" name="Espace réservé du numéro de diapositive 6"/>
          <p:cNvSpPr>
            <a:spLocks noGrp="1"/>
          </p:cNvSpPr>
          <p:nvPr>
            <p:ph type="sldNum" sz="quarter" idx="12"/>
          </p:nvPr>
        </p:nvSpPr>
        <p:spPr/>
        <p:txBody>
          <a:bodyPr/>
          <a:lstStyle>
            <a:lvl1pPr>
              <a:defRPr/>
            </a:lvl1pPr>
          </a:lstStyle>
          <a:p>
            <a:pPr>
              <a:defRPr/>
            </a:pPr>
            <a:fld id="{4F7D872B-03FC-463E-863B-F3299AAFBCDA}" type="slidenum">
              <a:rPr lang="fr-FR"/>
              <a:pPr>
                <a:defRPr/>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graphicFrame>
        <p:nvGraphicFramePr>
          <p:cNvPr id="7" name="Object 2"/>
          <p:cNvGraphicFramePr>
            <a:graphicFrameLocks noChangeAspect="1"/>
          </p:cNvGraphicFramePr>
          <p:nvPr/>
        </p:nvGraphicFramePr>
        <p:xfrm>
          <a:off x="-9525" y="0"/>
          <a:ext cx="9163050" cy="809625"/>
        </p:xfrm>
        <a:graphic>
          <a:graphicData uri="http://schemas.openxmlformats.org/presentationml/2006/ole">
            <p:oleObj spid="_x0000_s1214465" name="Image" r:id="rId3" imgW="12177778" imgH="1079365" progId="">
              <p:embed/>
            </p:oleObj>
          </a:graphicData>
        </a:graphic>
      </p:graphicFrame>
      <p:sp>
        <p:nvSpPr>
          <p:cNvPr id="8"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graphicFrame>
        <p:nvGraphicFramePr>
          <p:cNvPr id="9" name="Object 3"/>
          <p:cNvGraphicFramePr>
            <a:graphicFrameLocks noChangeAspect="1"/>
          </p:cNvGraphicFramePr>
          <p:nvPr/>
        </p:nvGraphicFramePr>
        <p:xfrm>
          <a:off x="-9525" y="0"/>
          <a:ext cx="9163050" cy="809625"/>
        </p:xfrm>
        <a:graphic>
          <a:graphicData uri="http://schemas.openxmlformats.org/presentationml/2006/ole">
            <p:oleObj spid="_x0000_s1214466" name="Image" r:id="rId4" imgW="12177778" imgH="1079365" progId="">
              <p:embed/>
            </p:oleObj>
          </a:graphicData>
        </a:graphic>
      </p:graphicFrame>
      <p:sp>
        <p:nvSpPr>
          <p:cNvPr id="10"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1" name="Espace réservé de la date 6"/>
          <p:cNvSpPr>
            <a:spLocks noGrp="1"/>
          </p:cNvSpPr>
          <p:nvPr>
            <p:ph type="dt" sz="half" idx="10"/>
          </p:nvPr>
        </p:nvSpPr>
        <p:spPr/>
        <p:txBody>
          <a:bodyPr/>
          <a:lstStyle>
            <a:lvl1pPr>
              <a:defRPr/>
            </a:lvl1pPr>
          </a:lstStyle>
          <a:p>
            <a:pPr>
              <a:defRPr/>
            </a:pPr>
            <a:fld id="{3CAD19C2-CE81-4FF0-A84D-E0B2E8A92D41}" type="datetime1">
              <a:rPr lang="fr-FR"/>
              <a:pPr>
                <a:defRPr/>
              </a:pPr>
              <a:t>08/04/2019</a:t>
            </a:fld>
            <a:r>
              <a:rPr lang="en-GB"/>
              <a:t>Projet Equipe B: Géodynamique, Sismologie et Géodésie – Visite de l’Aeres – 12 novembre 2012</a:t>
            </a:r>
            <a:endParaRPr lang="en-US"/>
          </a:p>
        </p:txBody>
      </p:sp>
      <p:sp>
        <p:nvSpPr>
          <p:cNvPr id="12" name="Espace réservé du pied de page 7"/>
          <p:cNvSpPr>
            <a:spLocks noGrp="1"/>
          </p:cNvSpPr>
          <p:nvPr>
            <p:ph type="ftr" sz="quarter" idx="11"/>
          </p:nvPr>
        </p:nvSpPr>
        <p:spPr/>
        <p:txBody>
          <a:bodyPr/>
          <a:lstStyle>
            <a:lvl1pPr>
              <a:defRPr/>
            </a:lvl1pPr>
          </a:lstStyle>
          <a:p>
            <a:pPr>
              <a:defRPr/>
            </a:pPr>
            <a:endParaRPr lang="fr-FR"/>
          </a:p>
        </p:txBody>
      </p:sp>
      <p:sp>
        <p:nvSpPr>
          <p:cNvPr id="13" name="Espace réservé du numéro de diapositive 8"/>
          <p:cNvSpPr>
            <a:spLocks noGrp="1"/>
          </p:cNvSpPr>
          <p:nvPr>
            <p:ph type="sldNum" sz="quarter" idx="12"/>
          </p:nvPr>
        </p:nvSpPr>
        <p:spPr/>
        <p:txBody>
          <a:bodyPr/>
          <a:lstStyle>
            <a:lvl1pPr>
              <a:defRPr/>
            </a:lvl1pPr>
          </a:lstStyle>
          <a:p>
            <a:pPr>
              <a:defRPr/>
            </a:pPr>
            <a:fld id="{D8DFA4FC-AC4A-483E-87D8-67CCE5B04617}" type="slidenum">
              <a:rPr lang="fr-FR"/>
              <a:pPr>
                <a:defRPr/>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9525" y="0"/>
          <a:ext cx="9163050" cy="809625"/>
        </p:xfrm>
        <a:graphic>
          <a:graphicData uri="http://schemas.openxmlformats.org/presentationml/2006/ole">
            <p:oleObj spid="_x0000_s1215489" name="Image" r:id="rId3" imgW="12177778" imgH="1079365" progId="">
              <p:embed/>
            </p:oleObj>
          </a:graphicData>
        </a:graphic>
      </p:graphicFrame>
      <p:sp>
        <p:nvSpPr>
          <p:cNvPr id="4"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graphicFrame>
        <p:nvGraphicFramePr>
          <p:cNvPr id="5" name="Object 3"/>
          <p:cNvGraphicFramePr>
            <a:graphicFrameLocks noChangeAspect="1"/>
          </p:cNvGraphicFramePr>
          <p:nvPr/>
        </p:nvGraphicFramePr>
        <p:xfrm>
          <a:off x="-9525" y="0"/>
          <a:ext cx="9163050" cy="809625"/>
        </p:xfrm>
        <a:graphic>
          <a:graphicData uri="http://schemas.openxmlformats.org/presentationml/2006/ole">
            <p:oleObj spid="_x0000_s1215490" name="Image" r:id="rId4" imgW="12177778" imgH="1079365" progId="">
              <p:embed/>
            </p:oleObj>
          </a:graphicData>
        </a:graphic>
      </p:graphicFrame>
      <p:sp>
        <p:nvSpPr>
          <p:cNvPr id="6"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1"/>
          <p:cNvSpPr>
            <a:spLocks noGrp="1"/>
          </p:cNvSpPr>
          <p:nvPr>
            <p:ph type="title"/>
          </p:nvPr>
        </p:nvSpPr>
        <p:spPr/>
        <p:txBody>
          <a:bodyPr/>
          <a:lstStyle/>
          <a:p>
            <a:r>
              <a:rPr lang="fr-FR" smtClean="0"/>
              <a:t>Modifiez le style du titre</a:t>
            </a:r>
            <a:endParaRPr lang="fr-FR"/>
          </a:p>
        </p:txBody>
      </p:sp>
      <p:sp>
        <p:nvSpPr>
          <p:cNvPr id="7" name="Espace réservé de la date 2"/>
          <p:cNvSpPr>
            <a:spLocks noGrp="1"/>
          </p:cNvSpPr>
          <p:nvPr>
            <p:ph type="dt" sz="half" idx="10"/>
          </p:nvPr>
        </p:nvSpPr>
        <p:spPr/>
        <p:txBody>
          <a:bodyPr/>
          <a:lstStyle>
            <a:lvl1pPr>
              <a:defRPr/>
            </a:lvl1pPr>
          </a:lstStyle>
          <a:p>
            <a:pPr>
              <a:defRPr/>
            </a:pPr>
            <a:fld id="{D8C7DD7E-C2F1-497C-A3CA-1D3871F35FB5}" type="datetime1">
              <a:rPr lang="fr-FR"/>
              <a:pPr>
                <a:defRPr/>
              </a:pPr>
              <a:t>08/04/2019</a:t>
            </a:fld>
            <a:r>
              <a:rPr lang="en-GB"/>
              <a:t>Projet Equipe B: Géodynamique, Sismologie et Géodésie – Visite de l’Aeres – 12 novembre 2012</a:t>
            </a:r>
            <a:endParaRPr lang="en-US"/>
          </a:p>
        </p:txBody>
      </p:sp>
      <p:sp>
        <p:nvSpPr>
          <p:cNvPr id="8" name="Espace réservé du pied de page 3"/>
          <p:cNvSpPr>
            <a:spLocks noGrp="1"/>
          </p:cNvSpPr>
          <p:nvPr>
            <p:ph type="ftr" sz="quarter" idx="11"/>
          </p:nvPr>
        </p:nvSpPr>
        <p:spPr/>
        <p:txBody>
          <a:bodyPr/>
          <a:lstStyle>
            <a:lvl1pPr>
              <a:defRPr/>
            </a:lvl1pPr>
          </a:lstStyle>
          <a:p>
            <a:pPr>
              <a:defRPr/>
            </a:pPr>
            <a:endParaRPr lang="fr-FR"/>
          </a:p>
        </p:txBody>
      </p:sp>
      <p:sp>
        <p:nvSpPr>
          <p:cNvPr id="9" name="Espace réservé du numéro de diapositive 4"/>
          <p:cNvSpPr>
            <a:spLocks noGrp="1"/>
          </p:cNvSpPr>
          <p:nvPr>
            <p:ph type="sldNum" sz="quarter" idx="12"/>
          </p:nvPr>
        </p:nvSpPr>
        <p:spPr/>
        <p:txBody>
          <a:bodyPr/>
          <a:lstStyle>
            <a:lvl1pPr>
              <a:defRPr/>
            </a:lvl1pPr>
          </a:lstStyle>
          <a:p>
            <a:pPr>
              <a:defRPr/>
            </a:pPr>
            <a:fld id="{E980E189-DE43-477C-B5A6-6A99DBDCC152}" type="slidenum">
              <a:rPr lang="fr-FR"/>
              <a:pPr>
                <a:defRPr/>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9525" y="0"/>
          <a:ext cx="9163050" cy="809625"/>
        </p:xfrm>
        <a:graphic>
          <a:graphicData uri="http://schemas.openxmlformats.org/presentationml/2006/ole">
            <p:oleObj spid="_x0000_s1216513" name="Image" r:id="rId3" imgW="12177778" imgH="1079365" progId="">
              <p:embed/>
            </p:oleObj>
          </a:graphicData>
        </a:graphic>
      </p:graphicFrame>
      <p:sp>
        <p:nvSpPr>
          <p:cNvPr id="3"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graphicFrame>
        <p:nvGraphicFramePr>
          <p:cNvPr id="4" name="Object 3"/>
          <p:cNvGraphicFramePr>
            <a:graphicFrameLocks noChangeAspect="1"/>
          </p:cNvGraphicFramePr>
          <p:nvPr/>
        </p:nvGraphicFramePr>
        <p:xfrm>
          <a:off x="-9525" y="0"/>
          <a:ext cx="9163050" cy="809625"/>
        </p:xfrm>
        <a:graphic>
          <a:graphicData uri="http://schemas.openxmlformats.org/presentationml/2006/ole">
            <p:oleObj spid="_x0000_s1216514" name="Image" r:id="rId4" imgW="12177778" imgH="1079365" progId="">
              <p:embed/>
            </p:oleObj>
          </a:graphicData>
        </a:graphic>
      </p:graphicFrame>
      <p:sp>
        <p:nvSpPr>
          <p:cNvPr id="5"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6" name="Espace réservé de la date 1"/>
          <p:cNvSpPr>
            <a:spLocks noGrp="1"/>
          </p:cNvSpPr>
          <p:nvPr>
            <p:ph type="dt" sz="half" idx="10"/>
          </p:nvPr>
        </p:nvSpPr>
        <p:spPr/>
        <p:txBody>
          <a:bodyPr/>
          <a:lstStyle>
            <a:lvl1pPr>
              <a:defRPr/>
            </a:lvl1pPr>
          </a:lstStyle>
          <a:p>
            <a:pPr>
              <a:defRPr/>
            </a:pPr>
            <a:fld id="{236AFD85-8D37-4E0A-A834-FFAE586855C7}" type="datetime1">
              <a:rPr lang="fr-FR"/>
              <a:pPr>
                <a:defRPr/>
              </a:pPr>
              <a:t>08/04/2019</a:t>
            </a:fld>
            <a:r>
              <a:rPr lang="en-GB"/>
              <a:t>Projet Equipe B: Géodynamique, Sismologie et Géodésie – Visite de l’Aeres – 12 novembre 2012</a:t>
            </a:r>
            <a:endParaRPr lang="en-US"/>
          </a:p>
        </p:txBody>
      </p:sp>
      <p:sp>
        <p:nvSpPr>
          <p:cNvPr id="7" name="Espace réservé du pied de page 2"/>
          <p:cNvSpPr>
            <a:spLocks noGrp="1"/>
          </p:cNvSpPr>
          <p:nvPr>
            <p:ph type="ftr" sz="quarter" idx="11"/>
          </p:nvPr>
        </p:nvSpPr>
        <p:spPr/>
        <p:txBody>
          <a:bodyPr/>
          <a:lstStyle>
            <a:lvl1pPr>
              <a:defRPr/>
            </a:lvl1pPr>
          </a:lstStyle>
          <a:p>
            <a:pPr>
              <a:defRPr/>
            </a:pPr>
            <a:endParaRPr lang="fr-FR"/>
          </a:p>
        </p:txBody>
      </p:sp>
      <p:sp>
        <p:nvSpPr>
          <p:cNvPr id="8" name="Espace réservé du numéro de diapositive 3"/>
          <p:cNvSpPr>
            <a:spLocks noGrp="1"/>
          </p:cNvSpPr>
          <p:nvPr>
            <p:ph type="sldNum" sz="quarter" idx="12"/>
          </p:nvPr>
        </p:nvSpPr>
        <p:spPr/>
        <p:txBody>
          <a:bodyPr/>
          <a:lstStyle>
            <a:lvl1pPr>
              <a:defRPr/>
            </a:lvl1pPr>
          </a:lstStyle>
          <a:p>
            <a:pPr>
              <a:defRPr/>
            </a:pPr>
            <a:fld id="{708E9174-5DCF-447E-B388-80C4D99CD62E}" type="slidenum">
              <a:rPr lang="fr-FR"/>
              <a:pPr>
                <a:defRPr/>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9525" y="0"/>
          <a:ext cx="9163050" cy="809625"/>
        </p:xfrm>
        <a:graphic>
          <a:graphicData uri="http://schemas.openxmlformats.org/presentationml/2006/ole">
            <p:oleObj spid="_x0000_s1217537" name="Image" r:id="rId3" imgW="12177778" imgH="1079365" progId="">
              <p:embed/>
            </p:oleObj>
          </a:graphicData>
        </a:graphic>
      </p:graphicFrame>
      <p:sp>
        <p:nvSpPr>
          <p:cNvPr id="6"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graphicFrame>
        <p:nvGraphicFramePr>
          <p:cNvPr id="7" name="Object 3"/>
          <p:cNvGraphicFramePr>
            <a:graphicFrameLocks noChangeAspect="1"/>
          </p:cNvGraphicFramePr>
          <p:nvPr/>
        </p:nvGraphicFramePr>
        <p:xfrm>
          <a:off x="-9525" y="0"/>
          <a:ext cx="9163050" cy="809625"/>
        </p:xfrm>
        <a:graphic>
          <a:graphicData uri="http://schemas.openxmlformats.org/presentationml/2006/ole">
            <p:oleObj spid="_x0000_s1217538" name="Image" r:id="rId4" imgW="12177778" imgH="1079365" progId="">
              <p:embed/>
            </p:oleObj>
          </a:graphicData>
        </a:graphic>
      </p:graphicFrame>
      <p:sp>
        <p:nvSpPr>
          <p:cNvPr id="8"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9" name="Espace réservé de la date 4"/>
          <p:cNvSpPr>
            <a:spLocks noGrp="1"/>
          </p:cNvSpPr>
          <p:nvPr>
            <p:ph type="dt" sz="half" idx="10"/>
          </p:nvPr>
        </p:nvSpPr>
        <p:spPr/>
        <p:txBody>
          <a:bodyPr/>
          <a:lstStyle>
            <a:lvl1pPr>
              <a:defRPr/>
            </a:lvl1pPr>
          </a:lstStyle>
          <a:p>
            <a:pPr>
              <a:defRPr/>
            </a:pPr>
            <a:fld id="{5D1303EF-A4FF-4A56-891C-709DD98F40C3}" type="datetime1">
              <a:rPr lang="fr-FR"/>
              <a:pPr>
                <a:defRPr/>
              </a:pPr>
              <a:t>08/04/2019</a:t>
            </a:fld>
            <a:r>
              <a:rPr lang="en-GB"/>
              <a:t>Projet Equipe B: Géodynamique, Sismologie et Géodésie – Visite de l’Aeres – 12 novembre 2012</a:t>
            </a:r>
            <a:endParaRPr lang="en-US"/>
          </a:p>
        </p:txBody>
      </p:sp>
      <p:sp>
        <p:nvSpPr>
          <p:cNvPr id="10" name="Espace réservé du pied de page 5"/>
          <p:cNvSpPr>
            <a:spLocks noGrp="1"/>
          </p:cNvSpPr>
          <p:nvPr>
            <p:ph type="ftr" sz="quarter" idx="11"/>
          </p:nvPr>
        </p:nvSpPr>
        <p:spPr/>
        <p:txBody>
          <a:bodyPr/>
          <a:lstStyle>
            <a:lvl1pPr>
              <a:defRPr/>
            </a:lvl1pPr>
          </a:lstStyle>
          <a:p>
            <a:pPr>
              <a:defRPr/>
            </a:pPr>
            <a:endParaRPr lang="fr-FR"/>
          </a:p>
        </p:txBody>
      </p:sp>
      <p:sp>
        <p:nvSpPr>
          <p:cNvPr id="11" name="Espace réservé du numéro de diapositive 6"/>
          <p:cNvSpPr>
            <a:spLocks noGrp="1"/>
          </p:cNvSpPr>
          <p:nvPr>
            <p:ph type="sldNum" sz="quarter" idx="12"/>
          </p:nvPr>
        </p:nvSpPr>
        <p:spPr/>
        <p:txBody>
          <a:bodyPr/>
          <a:lstStyle>
            <a:lvl1pPr>
              <a:defRPr/>
            </a:lvl1pPr>
          </a:lstStyle>
          <a:p>
            <a:pPr>
              <a:defRPr/>
            </a:pPr>
            <a:fld id="{356C0AA4-F9A3-4760-B937-9A9F7EA352C6}"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9525" y="0"/>
          <a:ext cx="9163050" cy="809625"/>
        </p:xfrm>
        <a:graphic>
          <a:graphicData uri="http://schemas.openxmlformats.org/presentationml/2006/ole">
            <p:oleObj spid="_x0000_s1202177" name="Image" r:id="rId3" imgW="12177778" imgH="1079365" progId="">
              <p:embed/>
            </p:oleObj>
          </a:graphicData>
        </a:graphic>
      </p:graphicFrame>
      <p:sp>
        <p:nvSpPr>
          <p:cNvPr id="5"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3"/>
          <p:cNvSpPr>
            <a:spLocks noGrp="1"/>
          </p:cNvSpPr>
          <p:nvPr>
            <p:ph type="dt" sz="half" idx="10"/>
          </p:nvPr>
        </p:nvSpPr>
        <p:spPr/>
        <p:txBody>
          <a:bodyPr/>
          <a:lstStyle>
            <a:lvl1pPr>
              <a:defRPr/>
            </a:lvl1pPr>
          </a:lstStyle>
          <a:p>
            <a:pPr>
              <a:defRPr/>
            </a:pPr>
            <a:fld id="{F7B5AE3B-46B8-454F-B127-60FC26248961}" type="datetime1">
              <a:rPr lang="fr-FR"/>
              <a:pPr>
                <a:defRPr/>
              </a:pPr>
              <a:t>08/04/2019</a:t>
            </a:fld>
            <a:r>
              <a:rPr lang="en-GB"/>
              <a:t>Projet Equipe B: Géodynamique, Sismologie et Géodésie – Visite de l’Aeres – 12 novembre  2012</a:t>
            </a:r>
            <a:endParaRPr lang="en-US" sz="90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9525" y="0"/>
          <a:ext cx="9163050" cy="809625"/>
        </p:xfrm>
        <a:graphic>
          <a:graphicData uri="http://schemas.openxmlformats.org/presentationml/2006/ole">
            <p:oleObj spid="_x0000_s1218561" name="Image" r:id="rId3" imgW="12177778" imgH="1079365" progId="">
              <p:embed/>
            </p:oleObj>
          </a:graphicData>
        </a:graphic>
      </p:graphicFrame>
      <p:sp>
        <p:nvSpPr>
          <p:cNvPr id="6"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graphicFrame>
        <p:nvGraphicFramePr>
          <p:cNvPr id="7" name="Object 3"/>
          <p:cNvGraphicFramePr>
            <a:graphicFrameLocks noChangeAspect="1"/>
          </p:cNvGraphicFramePr>
          <p:nvPr/>
        </p:nvGraphicFramePr>
        <p:xfrm>
          <a:off x="-9525" y="0"/>
          <a:ext cx="9163050" cy="809625"/>
        </p:xfrm>
        <a:graphic>
          <a:graphicData uri="http://schemas.openxmlformats.org/presentationml/2006/ole">
            <p:oleObj spid="_x0000_s1218562" name="Image" r:id="rId4" imgW="12177778" imgH="1079365" progId="">
              <p:embed/>
            </p:oleObj>
          </a:graphicData>
        </a:graphic>
      </p:graphicFrame>
      <p:sp>
        <p:nvSpPr>
          <p:cNvPr id="8"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FR" noProof="0"/>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9" name="Espace réservé de la date 4"/>
          <p:cNvSpPr>
            <a:spLocks noGrp="1"/>
          </p:cNvSpPr>
          <p:nvPr>
            <p:ph type="dt" sz="half" idx="10"/>
          </p:nvPr>
        </p:nvSpPr>
        <p:spPr/>
        <p:txBody>
          <a:bodyPr/>
          <a:lstStyle>
            <a:lvl1pPr>
              <a:defRPr/>
            </a:lvl1pPr>
          </a:lstStyle>
          <a:p>
            <a:pPr>
              <a:defRPr/>
            </a:pPr>
            <a:fld id="{F4C8DF10-7318-49DF-AFE5-DCCE27FEA445}" type="datetime1">
              <a:rPr lang="fr-FR"/>
              <a:pPr>
                <a:defRPr/>
              </a:pPr>
              <a:t>08/04/2019</a:t>
            </a:fld>
            <a:r>
              <a:rPr lang="en-GB"/>
              <a:t>Projet Equipe B: Géodynamique, Sismologie et Géodésie – Visite de l’Aeres – 12 novembre 2012</a:t>
            </a:r>
            <a:endParaRPr lang="en-US"/>
          </a:p>
        </p:txBody>
      </p:sp>
      <p:sp>
        <p:nvSpPr>
          <p:cNvPr id="10" name="Espace réservé du pied de page 5"/>
          <p:cNvSpPr>
            <a:spLocks noGrp="1"/>
          </p:cNvSpPr>
          <p:nvPr>
            <p:ph type="ftr" sz="quarter" idx="11"/>
          </p:nvPr>
        </p:nvSpPr>
        <p:spPr/>
        <p:txBody>
          <a:bodyPr/>
          <a:lstStyle>
            <a:lvl1pPr>
              <a:defRPr/>
            </a:lvl1pPr>
          </a:lstStyle>
          <a:p>
            <a:pPr>
              <a:defRPr/>
            </a:pPr>
            <a:endParaRPr lang="fr-FR"/>
          </a:p>
        </p:txBody>
      </p:sp>
      <p:sp>
        <p:nvSpPr>
          <p:cNvPr id="11" name="Espace réservé du numéro de diapositive 6"/>
          <p:cNvSpPr>
            <a:spLocks noGrp="1"/>
          </p:cNvSpPr>
          <p:nvPr>
            <p:ph type="sldNum" sz="quarter" idx="12"/>
          </p:nvPr>
        </p:nvSpPr>
        <p:spPr/>
        <p:txBody>
          <a:bodyPr/>
          <a:lstStyle>
            <a:lvl1pPr>
              <a:defRPr/>
            </a:lvl1pPr>
          </a:lstStyle>
          <a:p>
            <a:pPr>
              <a:defRPr/>
            </a:pPr>
            <a:fld id="{0DF28522-2023-4B62-9EAF-7CD6FE09DFC5}" type="slidenum">
              <a:rPr lang="fr-FR"/>
              <a:pPr>
                <a:defRPr/>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9525" y="0"/>
          <a:ext cx="9163050" cy="809625"/>
        </p:xfrm>
        <a:graphic>
          <a:graphicData uri="http://schemas.openxmlformats.org/presentationml/2006/ole">
            <p:oleObj spid="_x0000_s1219585" name="Image" r:id="rId3" imgW="12177778" imgH="1079365" progId="">
              <p:embed/>
            </p:oleObj>
          </a:graphicData>
        </a:graphic>
      </p:graphicFrame>
      <p:sp>
        <p:nvSpPr>
          <p:cNvPr id="5"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graphicFrame>
        <p:nvGraphicFramePr>
          <p:cNvPr id="6" name="Object 3"/>
          <p:cNvGraphicFramePr>
            <a:graphicFrameLocks noChangeAspect="1"/>
          </p:cNvGraphicFramePr>
          <p:nvPr/>
        </p:nvGraphicFramePr>
        <p:xfrm>
          <a:off x="-9525" y="0"/>
          <a:ext cx="9163050" cy="809625"/>
        </p:xfrm>
        <a:graphic>
          <a:graphicData uri="http://schemas.openxmlformats.org/presentationml/2006/ole">
            <p:oleObj spid="_x0000_s1219586" name="Image" r:id="rId4" imgW="12177778" imgH="1079365" progId="">
              <p:embed/>
            </p:oleObj>
          </a:graphicData>
        </a:graphic>
      </p:graphicFrame>
      <p:sp>
        <p:nvSpPr>
          <p:cNvPr id="7"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8" name="Espace réservé de la date 3"/>
          <p:cNvSpPr>
            <a:spLocks noGrp="1"/>
          </p:cNvSpPr>
          <p:nvPr>
            <p:ph type="dt" sz="half" idx="10"/>
          </p:nvPr>
        </p:nvSpPr>
        <p:spPr/>
        <p:txBody>
          <a:bodyPr/>
          <a:lstStyle>
            <a:lvl1pPr>
              <a:defRPr/>
            </a:lvl1pPr>
          </a:lstStyle>
          <a:p>
            <a:pPr>
              <a:defRPr/>
            </a:pPr>
            <a:fld id="{20C44A20-3031-47AA-8D67-9F7F0F90148C}" type="datetime1">
              <a:rPr lang="fr-FR"/>
              <a:pPr>
                <a:defRPr/>
              </a:pPr>
              <a:t>08/04/2019</a:t>
            </a:fld>
            <a:r>
              <a:rPr lang="en-GB"/>
              <a:t>Projet Equipe B: Géodynamique, Sismologie et Géodésie – Visite de l’Aeres – 12 novembre 2012</a:t>
            </a:r>
            <a:endParaRPr lang="en-US"/>
          </a:p>
        </p:txBody>
      </p:sp>
      <p:sp>
        <p:nvSpPr>
          <p:cNvPr id="9" name="Espace réservé du pied de page 4"/>
          <p:cNvSpPr>
            <a:spLocks noGrp="1"/>
          </p:cNvSpPr>
          <p:nvPr>
            <p:ph type="ftr" sz="quarter" idx="11"/>
          </p:nvPr>
        </p:nvSpPr>
        <p:spPr/>
        <p:txBody>
          <a:bodyPr/>
          <a:lstStyle>
            <a:lvl1pPr>
              <a:defRPr/>
            </a:lvl1pPr>
          </a:lstStyle>
          <a:p>
            <a:pPr>
              <a:defRPr/>
            </a:pPr>
            <a:endParaRPr lang="fr-FR"/>
          </a:p>
        </p:txBody>
      </p:sp>
      <p:sp>
        <p:nvSpPr>
          <p:cNvPr id="10" name="Espace réservé du numéro de diapositive 5"/>
          <p:cNvSpPr>
            <a:spLocks noGrp="1"/>
          </p:cNvSpPr>
          <p:nvPr>
            <p:ph type="sldNum" sz="quarter" idx="12"/>
          </p:nvPr>
        </p:nvSpPr>
        <p:spPr/>
        <p:txBody>
          <a:bodyPr/>
          <a:lstStyle>
            <a:lvl1pPr>
              <a:defRPr/>
            </a:lvl1pPr>
          </a:lstStyle>
          <a:p>
            <a:pPr>
              <a:defRPr/>
            </a:pPr>
            <a:fld id="{AAF56071-A3F4-4D9F-9D90-4D864AC8C267}" type="slidenum">
              <a:rPr lang="fr-FR"/>
              <a:pPr>
                <a:defRPr/>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9525" y="0"/>
          <a:ext cx="9163050" cy="809625"/>
        </p:xfrm>
        <a:graphic>
          <a:graphicData uri="http://schemas.openxmlformats.org/presentationml/2006/ole">
            <p:oleObj spid="_x0000_s1220609" name="Image" r:id="rId3" imgW="12177778" imgH="1079365" progId="">
              <p:embed/>
            </p:oleObj>
          </a:graphicData>
        </a:graphic>
      </p:graphicFrame>
      <p:sp>
        <p:nvSpPr>
          <p:cNvPr id="5"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graphicFrame>
        <p:nvGraphicFramePr>
          <p:cNvPr id="6" name="Object 3"/>
          <p:cNvGraphicFramePr>
            <a:graphicFrameLocks noChangeAspect="1"/>
          </p:cNvGraphicFramePr>
          <p:nvPr/>
        </p:nvGraphicFramePr>
        <p:xfrm>
          <a:off x="-9525" y="0"/>
          <a:ext cx="9163050" cy="809625"/>
        </p:xfrm>
        <a:graphic>
          <a:graphicData uri="http://schemas.openxmlformats.org/presentationml/2006/ole">
            <p:oleObj spid="_x0000_s1220610" name="Image" r:id="rId4" imgW="12177778" imgH="1079365" progId="">
              <p:embed/>
            </p:oleObj>
          </a:graphicData>
        </a:graphic>
      </p:graphicFrame>
      <p:sp>
        <p:nvSpPr>
          <p:cNvPr id="7"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8" name="Espace réservé de la date 3"/>
          <p:cNvSpPr>
            <a:spLocks noGrp="1"/>
          </p:cNvSpPr>
          <p:nvPr>
            <p:ph type="dt" sz="half" idx="10"/>
          </p:nvPr>
        </p:nvSpPr>
        <p:spPr/>
        <p:txBody>
          <a:bodyPr/>
          <a:lstStyle>
            <a:lvl1pPr>
              <a:defRPr/>
            </a:lvl1pPr>
          </a:lstStyle>
          <a:p>
            <a:pPr>
              <a:defRPr/>
            </a:pPr>
            <a:fld id="{68D8F5FC-D263-49AD-BB41-36A797F6A39F}" type="datetime1">
              <a:rPr lang="fr-FR"/>
              <a:pPr>
                <a:defRPr/>
              </a:pPr>
              <a:t>08/04/2019</a:t>
            </a:fld>
            <a:r>
              <a:rPr lang="en-GB"/>
              <a:t>Projet Equipe B: Géodynamique, Sismologie et Géodésie – Visite de l’Aeres – 12 novembre 2012</a:t>
            </a:r>
            <a:endParaRPr lang="en-US"/>
          </a:p>
        </p:txBody>
      </p:sp>
      <p:sp>
        <p:nvSpPr>
          <p:cNvPr id="9" name="Espace réservé du pied de page 4"/>
          <p:cNvSpPr>
            <a:spLocks noGrp="1"/>
          </p:cNvSpPr>
          <p:nvPr>
            <p:ph type="ftr" sz="quarter" idx="11"/>
          </p:nvPr>
        </p:nvSpPr>
        <p:spPr/>
        <p:txBody>
          <a:bodyPr/>
          <a:lstStyle>
            <a:lvl1pPr>
              <a:defRPr/>
            </a:lvl1pPr>
          </a:lstStyle>
          <a:p>
            <a:pPr>
              <a:defRPr/>
            </a:pPr>
            <a:endParaRPr lang="fr-FR"/>
          </a:p>
        </p:txBody>
      </p:sp>
      <p:sp>
        <p:nvSpPr>
          <p:cNvPr id="10" name="Espace réservé du numéro de diapositive 5"/>
          <p:cNvSpPr>
            <a:spLocks noGrp="1"/>
          </p:cNvSpPr>
          <p:nvPr>
            <p:ph type="sldNum" sz="quarter" idx="12"/>
          </p:nvPr>
        </p:nvSpPr>
        <p:spPr/>
        <p:txBody>
          <a:bodyPr/>
          <a:lstStyle>
            <a:lvl1pPr>
              <a:defRPr/>
            </a:lvl1pPr>
          </a:lstStyle>
          <a:p>
            <a:pPr>
              <a:defRPr/>
            </a:pPr>
            <a:fld id="{36FAB447-D988-4A22-8B2B-6084D5D2BBEC}" type="slidenum">
              <a:rPr lang="fr-FR"/>
              <a:pPr>
                <a:defRPr/>
              </a:pPr>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91816164-61F9-47C2-9266-DC19CB62402C}" type="datetime1">
              <a:rPr lang="fr-FR"/>
              <a:pPr>
                <a:defRPr/>
              </a:pPr>
              <a:t>08/04/2019</a:t>
            </a:fld>
            <a:r>
              <a:rPr lang="en-GB"/>
              <a:t>Projet Equipe B: Géodynamique, Sismologie et Géodésie – Visite de l’Aeres – 12 novembre 2012</a:t>
            </a:r>
            <a:endParaRPr lang="en-US"/>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B8A3EAA6-5A93-4FA4-8921-F685F9BEA250}"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9525" y="0"/>
          <a:ext cx="9163050" cy="809625"/>
        </p:xfrm>
        <a:graphic>
          <a:graphicData uri="http://schemas.openxmlformats.org/presentationml/2006/ole">
            <p:oleObj spid="_x0000_s1203201" name="Image" r:id="rId3" imgW="12177778" imgH="1079365" progId="">
              <p:embed/>
            </p:oleObj>
          </a:graphicData>
        </a:graphic>
      </p:graphicFrame>
      <p:sp>
        <p:nvSpPr>
          <p:cNvPr id="5"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6" name="Rectangle 3"/>
          <p:cNvSpPr>
            <a:spLocks noGrp="1" noChangeArrowheads="1"/>
          </p:cNvSpPr>
          <p:nvPr>
            <p:ph type="dt" sz="half" idx="10"/>
          </p:nvPr>
        </p:nvSpPr>
        <p:spPr/>
        <p:txBody>
          <a:bodyPr/>
          <a:lstStyle>
            <a:lvl1pPr>
              <a:defRPr/>
            </a:lvl1pPr>
          </a:lstStyle>
          <a:p>
            <a:pPr>
              <a:defRPr/>
            </a:pPr>
            <a:fld id="{277C5727-7EBD-4ED4-A123-FBAB1E735BA5}" type="datetime1">
              <a:rPr lang="fr-FR"/>
              <a:pPr>
                <a:defRPr/>
              </a:pPr>
              <a:t>08/04/2019</a:t>
            </a:fld>
            <a:r>
              <a:rPr lang="en-GB"/>
              <a:t>Projet Equipe B: Géodynamique, Sismologie et Géodésie – Visite de l’Aeres – 12 novembre 2012</a:t>
            </a:r>
            <a:endParaRPr lang="en-US" sz="9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9525" y="0"/>
          <a:ext cx="9163050" cy="809625"/>
        </p:xfrm>
        <a:graphic>
          <a:graphicData uri="http://schemas.openxmlformats.org/presentationml/2006/ole">
            <p:oleObj spid="_x0000_s1204225" name="Image" r:id="rId3" imgW="12177778" imgH="1079365" progId="">
              <p:embed/>
            </p:oleObj>
          </a:graphicData>
        </a:graphic>
      </p:graphicFrame>
      <p:sp>
        <p:nvSpPr>
          <p:cNvPr id="6"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73100" y="1144588"/>
            <a:ext cx="38100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35500" y="1144588"/>
            <a:ext cx="38100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4"/>
          <p:cNvSpPr>
            <a:spLocks noGrp="1"/>
          </p:cNvSpPr>
          <p:nvPr>
            <p:ph type="dt" sz="half" idx="10"/>
          </p:nvPr>
        </p:nvSpPr>
        <p:spPr/>
        <p:txBody>
          <a:bodyPr/>
          <a:lstStyle>
            <a:lvl1pPr>
              <a:defRPr/>
            </a:lvl1pPr>
          </a:lstStyle>
          <a:p>
            <a:pPr>
              <a:defRPr/>
            </a:pPr>
            <a:fld id="{F5D06741-DB18-440B-BC59-39B19DFB7B99}" type="datetime1">
              <a:rPr lang="fr-FR"/>
              <a:pPr>
                <a:defRPr/>
              </a:pPr>
              <a:t>08/04/2019</a:t>
            </a:fld>
            <a:r>
              <a:rPr lang="en-GB"/>
              <a:t>Projet Equipe B: Géodynamique, Sismologie et Géodésie – Visite de l’Aeres – 12 novembre 2012	</a:t>
            </a:r>
            <a:endParaRPr lang="en-US" sz="9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graphicFrame>
        <p:nvGraphicFramePr>
          <p:cNvPr id="7" name="Object 2"/>
          <p:cNvGraphicFramePr>
            <a:graphicFrameLocks noChangeAspect="1"/>
          </p:cNvGraphicFramePr>
          <p:nvPr/>
        </p:nvGraphicFramePr>
        <p:xfrm>
          <a:off x="-9525" y="0"/>
          <a:ext cx="9163050" cy="809625"/>
        </p:xfrm>
        <a:graphic>
          <a:graphicData uri="http://schemas.openxmlformats.org/presentationml/2006/ole">
            <p:oleObj spid="_x0000_s1205249" name="Image" r:id="rId3" imgW="12177778" imgH="1079365" progId="">
              <p:embed/>
            </p:oleObj>
          </a:graphicData>
        </a:graphic>
      </p:graphicFrame>
      <p:sp>
        <p:nvSpPr>
          <p:cNvPr id="8"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9" name="Espace réservé de la date 6"/>
          <p:cNvSpPr>
            <a:spLocks noGrp="1"/>
          </p:cNvSpPr>
          <p:nvPr>
            <p:ph type="dt" sz="half" idx="10"/>
          </p:nvPr>
        </p:nvSpPr>
        <p:spPr/>
        <p:txBody>
          <a:bodyPr/>
          <a:lstStyle>
            <a:lvl1pPr>
              <a:defRPr/>
            </a:lvl1pPr>
          </a:lstStyle>
          <a:p>
            <a:pPr>
              <a:defRPr/>
            </a:pPr>
            <a:fld id="{A59E49FF-4245-4E8D-821A-00A219D15193}" type="datetime1">
              <a:rPr lang="fr-FR"/>
              <a:pPr>
                <a:defRPr/>
              </a:pPr>
              <a:t>08/04/2019</a:t>
            </a:fld>
            <a:r>
              <a:rPr lang="en-GB"/>
              <a:t>Projet Equipe B: Géodynamique, Sismologie et Géodésie – Visite de l’Aeres – 12 novembre 2012</a:t>
            </a:r>
            <a:endParaRPr lang="en-US" sz="9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9525" y="0"/>
          <a:ext cx="9163050" cy="809625"/>
        </p:xfrm>
        <a:graphic>
          <a:graphicData uri="http://schemas.openxmlformats.org/presentationml/2006/ole">
            <p:oleObj spid="_x0000_s1206273" name="Image" r:id="rId3" imgW="12177778" imgH="1079365" progId="">
              <p:embed/>
            </p:oleObj>
          </a:graphicData>
        </a:graphic>
      </p:graphicFrame>
      <p:sp>
        <p:nvSpPr>
          <p:cNvPr id="4"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1"/>
          <p:cNvSpPr>
            <a:spLocks noGrp="1"/>
          </p:cNvSpPr>
          <p:nvPr>
            <p:ph type="title"/>
          </p:nvPr>
        </p:nvSpPr>
        <p:spPr/>
        <p:txBody>
          <a:bodyPr/>
          <a:lstStyle/>
          <a:p>
            <a:r>
              <a:rPr lang="fr-FR" smtClean="0"/>
              <a:t>Cliquez et modifiez le titre</a:t>
            </a:r>
            <a:endParaRPr lang="fr-FR"/>
          </a:p>
        </p:txBody>
      </p:sp>
      <p:sp>
        <p:nvSpPr>
          <p:cNvPr id="5" name="Espace réservé de la date 2"/>
          <p:cNvSpPr>
            <a:spLocks noGrp="1"/>
          </p:cNvSpPr>
          <p:nvPr>
            <p:ph type="dt" sz="half" idx="10"/>
          </p:nvPr>
        </p:nvSpPr>
        <p:spPr/>
        <p:txBody>
          <a:bodyPr/>
          <a:lstStyle>
            <a:lvl1pPr>
              <a:defRPr/>
            </a:lvl1pPr>
          </a:lstStyle>
          <a:p>
            <a:pPr>
              <a:defRPr/>
            </a:pPr>
            <a:fld id="{D02BBEB0-60E4-449E-BB33-F5EC727E21A7}" type="datetime1">
              <a:rPr lang="fr-FR"/>
              <a:pPr>
                <a:defRPr/>
              </a:pPr>
              <a:t>08/04/2019</a:t>
            </a:fld>
            <a:r>
              <a:rPr lang="en-GB"/>
              <a:t>Projet Equipe B: Géodynamique, Sismologie et Géodésie – Visite de l’Aeres – 12 novembre 2012</a:t>
            </a:r>
            <a:endParaRPr lang="en-US" sz="9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9525" y="0"/>
          <a:ext cx="9163050" cy="809625"/>
        </p:xfrm>
        <a:graphic>
          <a:graphicData uri="http://schemas.openxmlformats.org/presentationml/2006/ole">
            <p:oleObj spid="_x0000_s1207297" name="Image" r:id="rId3" imgW="12177778" imgH="1079365" progId="">
              <p:embed/>
            </p:oleObj>
          </a:graphicData>
        </a:graphic>
      </p:graphicFrame>
      <p:sp>
        <p:nvSpPr>
          <p:cNvPr id="3"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4" name="Espace réservé de la date 1"/>
          <p:cNvSpPr>
            <a:spLocks noGrp="1"/>
          </p:cNvSpPr>
          <p:nvPr>
            <p:ph type="dt" sz="half" idx="10"/>
          </p:nvPr>
        </p:nvSpPr>
        <p:spPr/>
        <p:txBody>
          <a:bodyPr/>
          <a:lstStyle>
            <a:lvl1pPr>
              <a:defRPr/>
            </a:lvl1pPr>
          </a:lstStyle>
          <a:p>
            <a:pPr>
              <a:defRPr/>
            </a:pPr>
            <a:fld id="{1FDB1375-9A42-4D7B-843A-B81BE9608FDB}" type="datetime1">
              <a:rPr lang="fr-FR"/>
              <a:pPr>
                <a:defRPr/>
              </a:pPr>
              <a:t>08/04/2019</a:t>
            </a:fld>
            <a:r>
              <a:rPr lang="en-GB"/>
              <a:t>Projet Equipe B: Géodynamique, Sismologie et Géodésie – Visite de l’Aeres – 12 novembre 2012</a:t>
            </a:r>
            <a:endParaRPr lang="en-US" sz="9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9525" y="0"/>
          <a:ext cx="9163050" cy="809625"/>
        </p:xfrm>
        <a:graphic>
          <a:graphicData uri="http://schemas.openxmlformats.org/presentationml/2006/ole">
            <p:oleObj spid="_x0000_s1208321" name="Image" r:id="rId3" imgW="12177778" imgH="1079365" progId="">
              <p:embed/>
            </p:oleObj>
          </a:graphicData>
        </a:graphic>
      </p:graphicFrame>
      <p:sp>
        <p:nvSpPr>
          <p:cNvPr id="6"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7" name="Espace réservé de la date 4"/>
          <p:cNvSpPr>
            <a:spLocks noGrp="1"/>
          </p:cNvSpPr>
          <p:nvPr>
            <p:ph type="dt" sz="half" idx="10"/>
          </p:nvPr>
        </p:nvSpPr>
        <p:spPr/>
        <p:txBody>
          <a:bodyPr/>
          <a:lstStyle>
            <a:lvl1pPr>
              <a:defRPr/>
            </a:lvl1pPr>
          </a:lstStyle>
          <a:p>
            <a:pPr>
              <a:defRPr/>
            </a:pPr>
            <a:fld id="{F9C06ED7-A5C8-4986-91D6-3A5E7E23A962}" type="datetime1">
              <a:rPr lang="fr-FR"/>
              <a:pPr>
                <a:defRPr/>
              </a:pPr>
              <a:t>08/04/2019</a:t>
            </a:fld>
            <a:r>
              <a:rPr lang="en-GB"/>
              <a:t>Projet Equipe B: Géodynamique, Sismologie et Géodésie – Visite de l’Aeres – 12 novembre 2012</a:t>
            </a:r>
            <a:endParaRPr lang="en-US" sz="9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9525" y="0"/>
          <a:ext cx="9163050" cy="809625"/>
        </p:xfrm>
        <a:graphic>
          <a:graphicData uri="http://schemas.openxmlformats.org/presentationml/2006/ole">
            <p:oleObj spid="_x0000_s1209345" name="Image" r:id="rId3" imgW="12177778" imgH="1079365" progId="">
              <p:embed/>
            </p:oleObj>
          </a:graphicData>
        </a:graphic>
      </p:graphicFrame>
      <p:sp>
        <p:nvSpPr>
          <p:cNvPr id="6"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7" name="Espace réservé de la date 4"/>
          <p:cNvSpPr>
            <a:spLocks noGrp="1"/>
          </p:cNvSpPr>
          <p:nvPr>
            <p:ph type="dt" sz="half" idx="10"/>
          </p:nvPr>
        </p:nvSpPr>
        <p:spPr/>
        <p:txBody>
          <a:bodyPr/>
          <a:lstStyle>
            <a:lvl1pPr>
              <a:defRPr/>
            </a:lvl1pPr>
          </a:lstStyle>
          <a:p>
            <a:pPr>
              <a:defRPr/>
            </a:pPr>
            <a:fld id="{80627900-F59C-4B8F-89A0-3D2722995ECA}" type="datetime1">
              <a:rPr lang="fr-FR"/>
              <a:pPr>
                <a:defRPr/>
              </a:pPr>
              <a:t>08/04/2019</a:t>
            </a:fld>
            <a:r>
              <a:rPr lang="en-GB"/>
              <a:t>Projet Equipe B: Géodynamique, Sismologie et Géodésie – Visite de l’Aeres – 12 novembre 2012</a:t>
            </a:r>
            <a:endParaRPr lang="en-US" sz="9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oleObject" Target="../embeddings/oleObject12.bin"/><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vmlDrawing" Target="../drawings/vmlDrawing12.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1124" name="Rectangle 2"/>
          <p:cNvSpPr>
            <a:spLocks noGrp="1" noChangeArrowheads="1"/>
          </p:cNvSpPr>
          <p:nvPr>
            <p:ph type="body" idx="1"/>
          </p:nvPr>
        </p:nvSpPr>
        <p:spPr bwMode="auto">
          <a:xfrm>
            <a:off x="673100" y="1144588"/>
            <a:ext cx="7772400" cy="508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p>
        </p:txBody>
      </p:sp>
      <p:sp>
        <p:nvSpPr>
          <p:cNvPr id="87043" name="Rectangle 3"/>
          <p:cNvSpPr>
            <a:spLocks noGrp="1" noChangeArrowheads="1"/>
          </p:cNvSpPr>
          <p:nvPr>
            <p:ph type="dt" sz="half" idx="2"/>
          </p:nvPr>
        </p:nvSpPr>
        <p:spPr bwMode="auto">
          <a:xfrm>
            <a:off x="0" y="6565900"/>
            <a:ext cx="9144000" cy="2921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defRPr sz="1000" b="1" i="1">
                <a:solidFill>
                  <a:schemeClr val="accent1"/>
                </a:solidFill>
                <a:latin typeface="Garamond" pitchFamily="18" charset="0"/>
              </a:defRPr>
            </a:lvl1pPr>
          </a:lstStyle>
          <a:p>
            <a:pPr>
              <a:defRPr/>
            </a:pPr>
            <a:fld id="{1591C4E8-53B3-4763-A253-41507D4246D3}" type="datetime1">
              <a:rPr lang="fr-FR"/>
              <a:pPr>
                <a:defRPr/>
              </a:pPr>
              <a:t>08/04/2019</a:t>
            </a:fld>
            <a:r>
              <a:rPr lang="en-GB"/>
              <a:t>Projet Equipe B: Géodynamique, Sismologie et Géodésie – Visite de l’Aeres – 12 novembre 2012</a:t>
            </a:r>
            <a:endParaRPr lang="en-US" sz="900"/>
          </a:p>
        </p:txBody>
      </p:sp>
      <p:graphicFrame>
        <p:nvGraphicFramePr>
          <p:cNvPr id="1122" name="Object 98"/>
          <p:cNvGraphicFramePr>
            <a:graphicFrameLocks noChangeAspect="1"/>
          </p:cNvGraphicFramePr>
          <p:nvPr/>
        </p:nvGraphicFramePr>
        <p:xfrm>
          <a:off x="-9525" y="0"/>
          <a:ext cx="9163050" cy="809625"/>
        </p:xfrm>
        <a:graphic>
          <a:graphicData uri="http://schemas.openxmlformats.org/presentationml/2006/ole">
            <p:oleObj spid="_x0000_s1122" name="Image" r:id="rId14" imgW="12177778" imgH="1079365" progId="">
              <p:embed/>
            </p:oleObj>
          </a:graphicData>
        </a:graphic>
      </p:graphicFrame>
      <p:sp>
        <p:nvSpPr>
          <p:cNvPr id="1126" name="Rectangle 5"/>
          <p:cNvSpPr>
            <a:spLocks noGrp="1" noChangeArrowheads="1"/>
          </p:cNvSpPr>
          <p:nvPr>
            <p:ph type="title"/>
          </p:nvPr>
        </p:nvSpPr>
        <p:spPr bwMode="auto">
          <a:xfrm>
            <a:off x="234950" y="160338"/>
            <a:ext cx="87249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Cliquez pour modifier le style du titre du masque</a:t>
            </a:r>
          </a:p>
        </p:txBody>
      </p:sp>
      <p:sp>
        <p:nvSpPr>
          <p:cNvPr id="87046"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sldNum="0" hdr="0" ftr="0"/>
  <p:txStyles>
    <p:titleStyle>
      <a:lvl1pPr algn="ctr" rtl="0" eaLnBrk="0" fontAlgn="base" hangingPunct="0">
        <a:spcBef>
          <a:spcPct val="0"/>
        </a:spcBef>
        <a:spcAft>
          <a:spcPct val="0"/>
        </a:spcAft>
        <a:defRPr sz="2800" i="1">
          <a:solidFill>
            <a:srgbClr val="FFFF00"/>
          </a:solidFill>
          <a:latin typeface="Garamond" panose="02020404030301010803" pitchFamily="18" charset="0"/>
          <a:ea typeface="ＭＳ Ｐゴシック" pitchFamily="34" charset="-128"/>
          <a:cs typeface="ＭＳ Ｐゴシック" charset="0"/>
        </a:defRPr>
      </a:lvl1pPr>
      <a:lvl2pPr algn="ctr" rtl="0" eaLnBrk="0" fontAlgn="base" hangingPunct="0">
        <a:spcBef>
          <a:spcPct val="0"/>
        </a:spcBef>
        <a:spcAft>
          <a:spcPct val="0"/>
        </a:spcAft>
        <a:defRPr sz="2800" i="1">
          <a:solidFill>
            <a:srgbClr val="FFFF00"/>
          </a:solidFill>
          <a:latin typeface="Garamond" pitchFamily="18" charset="0"/>
          <a:ea typeface="ＭＳ Ｐゴシック" pitchFamily="34" charset="-128"/>
          <a:cs typeface="ＭＳ Ｐゴシック" charset="0"/>
        </a:defRPr>
      </a:lvl2pPr>
      <a:lvl3pPr algn="ctr" rtl="0" eaLnBrk="0" fontAlgn="base" hangingPunct="0">
        <a:spcBef>
          <a:spcPct val="0"/>
        </a:spcBef>
        <a:spcAft>
          <a:spcPct val="0"/>
        </a:spcAft>
        <a:defRPr sz="2800" i="1">
          <a:solidFill>
            <a:srgbClr val="FFFF00"/>
          </a:solidFill>
          <a:latin typeface="Garamond" pitchFamily="18" charset="0"/>
          <a:ea typeface="ＭＳ Ｐゴシック" pitchFamily="34" charset="-128"/>
          <a:cs typeface="ＭＳ Ｐゴシック" charset="0"/>
        </a:defRPr>
      </a:lvl3pPr>
      <a:lvl4pPr algn="ctr" rtl="0" eaLnBrk="0" fontAlgn="base" hangingPunct="0">
        <a:spcBef>
          <a:spcPct val="0"/>
        </a:spcBef>
        <a:spcAft>
          <a:spcPct val="0"/>
        </a:spcAft>
        <a:defRPr sz="2800" i="1">
          <a:solidFill>
            <a:srgbClr val="FFFF00"/>
          </a:solidFill>
          <a:latin typeface="Garamond" pitchFamily="18" charset="0"/>
          <a:ea typeface="ＭＳ Ｐゴシック" pitchFamily="34" charset="-128"/>
          <a:cs typeface="ＭＳ Ｐゴシック" charset="0"/>
        </a:defRPr>
      </a:lvl4pPr>
      <a:lvl5pPr algn="ctr" rtl="0" eaLnBrk="0" fontAlgn="base" hangingPunct="0">
        <a:spcBef>
          <a:spcPct val="0"/>
        </a:spcBef>
        <a:spcAft>
          <a:spcPct val="0"/>
        </a:spcAft>
        <a:defRPr sz="2800" i="1">
          <a:solidFill>
            <a:srgbClr val="FFFF00"/>
          </a:solidFill>
          <a:latin typeface="Garamond" pitchFamily="18" charset="0"/>
          <a:ea typeface="ＭＳ Ｐゴシック" pitchFamily="34" charset="-128"/>
          <a:cs typeface="ＭＳ Ｐゴシック" charset="0"/>
        </a:defRPr>
      </a:lvl5pPr>
      <a:lvl6pPr marL="457200" algn="ctr" rtl="0" fontAlgn="base">
        <a:spcBef>
          <a:spcPct val="0"/>
        </a:spcBef>
        <a:spcAft>
          <a:spcPct val="0"/>
        </a:spcAft>
        <a:defRPr sz="2800" i="1">
          <a:solidFill>
            <a:srgbClr val="FFFF00"/>
          </a:solidFill>
          <a:latin typeface="Tahoma" charset="0"/>
          <a:ea typeface="ＭＳ Ｐゴシック" charset="0"/>
        </a:defRPr>
      </a:lvl6pPr>
      <a:lvl7pPr marL="914400" algn="ctr" rtl="0" fontAlgn="base">
        <a:spcBef>
          <a:spcPct val="0"/>
        </a:spcBef>
        <a:spcAft>
          <a:spcPct val="0"/>
        </a:spcAft>
        <a:defRPr sz="2800" i="1">
          <a:solidFill>
            <a:srgbClr val="FFFF00"/>
          </a:solidFill>
          <a:latin typeface="Tahoma" charset="0"/>
          <a:ea typeface="ＭＳ Ｐゴシック" charset="0"/>
        </a:defRPr>
      </a:lvl7pPr>
      <a:lvl8pPr marL="1371600" algn="ctr" rtl="0" fontAlgn="base">
        <a:spcBef>
          <a:spcPct val="0"/>
        </a:spcBef>
        <a:spcAft>
          <a:spcPct val="0"/>
        </a:spcAft>
        <a:defRPr sz="2800" i="1">
          <a:solidFill>
            <a:srgbClr val="FFFF00"/>
          </a:solidFill>
          <a:latin typeface="Tahoma" charset="0"/>
          <a:ea typeface="ＭＳ Ｐゴシック" charset="0"/>
        </a:defRPr>
      </a:lvl8pPr>
      <a:lvl9pPr marL="1828800" algn="ctr" rtl="0" fontAlgn="base">
        <a:spcBef>
          <a:spcPct val="0"/>
        </a:spcBef>
        <a:spcAft>
          <a:spcPct val="0"/>
        </a:spcAft>
        <a:defRPr sz="2800" i="1">
          <a:solidFill>
            <a:srgbClr val="FFFF00"/>
          </a:solidFill>
          <a:latin typeface="Tahoma"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Garamond" panose="02020404030301010803" pitchFamily="18" charset="0"/>
          <a:ea typeface="ＭＳ Ｐゴシック" pitchFamily="34" charset="-128"/>
          <a:cs typeface="ＭＳ Ｐゴシック" charset="0"/>
        </a:defRPr>
      </a:lvl1pPr>
      <a:lvl2pPr marL="742950" indent="-285750" algn="l" rtl="0" eaLnBrk="0" fontAlgn="base" hangingPunct="0">
        <a:spcBef>
          <a:spcPct val="20000"/>
        </a:spcBef>
        <a:spcAft>
          <a:spcPct val="0"/>
        </a:spcAft>
        <a:buSzPct val="75000"/>
        <a:buBlip>
          <a:blip r:embed="rId16"/>
        </a:buBlip>
        <a:defRPr sz="2800">
          <a:solidFill>
            <a:schemeClr val="tx1"/>
          </a:solidFill>
          <a:latin typeface="Garamond" panose="02020404030301010803" pitchFamily="18" charset="0"/>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Garamond" panose="02020404030301010803" pitchFamily="18" charset="0"/>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Garamond" panose="02020404030301010803" pitchFamily="18" charset="0"/>
          <a:ea typeface="ＭＳ Ｐゴシック" pitchFamily="34"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Garamond" panose="02020404030301010803" pitchFamily="18" charset="0"/>
          <a:ea typeface="ＭＳ Ｐゴシック" pitchFamily="34"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932" name="Espace réservé du titre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38933" name="Espace réservé du texte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defRPr>
            </a:lvl1pPr>
          </a:lstStyle>
          <a:p>
            <a:pPr>
              <a:defRPr/>
            </a:pPr>
            <a:fld id="{B8AC9C18-5BB2-4B4D-AE22-8E0003E29271}" type="datetime1">
              <a:rPr lang="fr-FR"/>
              <a:pPr>
                <a:defRPr/>
              </a:pPr>
              <a:t>08/04/2019</a:t>
            </a:fld>
            <a:r>
              <a:rPr lang="en-GB"/>
              <a:t>Projet Equipe B: Géodynamique, Sismologie et Géodésie – Visite de l’Aeres – 12 novembre 2012</a:t>
            </a:r>
            <a:endParaRPr lang="en-US"/>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defRPr>
            </a:lvl1pPr>
          </a:lstStyle>
          <a:p>
            <a:pPr>
              <a:defRPr/>
            </a:pPr>
            <a:endParaRPr lang="fr-FR"/>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latin typeface="Tahoma" charset="0"/>
                <a:ea typeface="ＭＳ Ｐゴシック" charset="0"/>
                <a:cs typeface="ＭＳ Ｐゴシック" charset="0"/>
              </a:defRPr>
            </a:lvl1pPr>
          </a:lstStyle>
          <a:p>
            <a:pPr>
              <a:defRPr/>
            </a:pPr>
            <a:fld id="{93F9CEA1-7009-4FA1-8F65-4957B174ED7F}" type="slidenum">
              <a:rPr lang="fr-FR"/>
              <a:pPr>
                <a:defRPr/>
              </a:pPr>
              <a:t>‹N°›</a:t>
            </a:fld>
            <a:endParaRPr lang="fr-FR"/>
          </a:p>
        </p:txBody>
      </p:sp>
      <p:graphicFrame>
        <p:nvGraphicFramePr>
          <p:cNvPr id="38930" name="Object 18"/>
          <p:cNvGraphicFramePr>
            <a:graphicFrameLocks noChangeAspect="1"/>
          </p:cNvGraphicFramePr>
          <p:nvPr/>
        </p:nvGraphicFramePr>
        <p:xfrm>
          <a:off x="-9525" y="0"/>
          <a:ext cx="9163050" cy="809625"/>
        </p:xfrm>
        <a:graphic>
          <a:graphicData uri="http://schemas.openxmlformats.org/presentationml/2006/ole">
            <p:oleObj spid="_x0000_s38930" name="Image" r:id="rId15" imgW="12177778" imgH="1079365" progId="">
              <p:embed/>
            </p:oleObj>
          </a:graphicData>
        </a:graphic>
      </p:graphicFrame>
      <p:sp>
        <p:nvSpPr>
          <p:cNvPr id="8" name="Rectangle 6"/>
          <p:cNvSpPr>
            <a:spLocks noChangeArrowheads="1"/>
          </p:cNvSpPr>
          <p:nvPr userDrawn="1"/>
        </p:nvSpPr>
        <p:spPr bwMode="auto">
          <a:xfrm>
            <a:off x="-9525" y="765175"/>
            <a:ext cx="9180513" cy="71438"/>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ext uri="{AF507438-7753-43e0-B8FC-AC1667EBCBE1}"/>
          </a:extLst>
        </p:spPr>
        <p:txBody>
          <a:bodyPr wrap="none" anchor="ctr"/>
          <a:lstStyle/>
          <a:p>
            <a:pPr>
              <a:defRPr/>
            </a:pPr>
            <a:endParaRPr lang="fr-FR" dirty="0">
              <a:latin typeface="Garamond" panose="02020404030301010803" pitchFamily="18" charset="0"/>
              <a:ea typeface="ＭＳ Ｐゴシック" charset="0"/>
              <a:cs typeface="+mn-cs"/>
            </a:endParaRPr>
          </a:p>
        </p:txBody>
      </p:sp>
    </p:spTree>
  </p:cSld>
  <p:clrMap bg1="lt1" tx1="dk1" bg2="lt2" tx2="dk2" accent1="accent1" accent2="accent2" accent3="accent3" accent4="accent4" accent5="accent5" accent6="accent6" hlink="hlink" folHlink="folHlink"/>
  <p:sldLayoutIdLst>
    <p:sldLayoutId id="2147483706" r:id="rId1"/>
    <p:sldLayoutId id="2147483720" r:id="rId2"/>
    <p:sldLayoutId id="2147483707"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08" r:id="rId12"/>
  </p:sldLayoutIdLst>
  <p:hf hdr="0" ftr="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9.wmf"/><Relationship Id="rId5" Type="http://schemas.openxmlformats.org/officeDocument/2006/relationships/image" Target="../media/image8.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8.wmf"/><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0.wmf"/><Relationship Id="rId5" Type="http://schemas.openxmlformats.org/officeDocument/2006/relationships/image" Target="../media/image29.jpe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2.wmf"/><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wmf"/></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35.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jpe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wmf"/><Relationship Id="rId5" Type="http://schemas.openxmlformats.org/officeDocument/2006/relationships/image" Target="../media/image8.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77.wmf"/><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hyperlink" Target="http://www.extraplac.fr/" TargetMode="External"/><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3.xml"/><Relationship Id="rId4" Type="http://schemas.openxmlformats.org/officeDocument/2006/relationships/image" Target="../media/image100.jpeg"/></Relationships>
</file>

<file path=ppt/slides/_rels/slide7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103.png"/><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7A69F887-9065-4E0F-B5B8-DD2DE5378D09}" type="slidenum">
              <a:rPr lang="fr-FR"/>
              <a:pPr>
                <a:defRPr/>
              </a:pPr>
              <a:t>1</a:t>
            </a:fld>
            <a:endParaRPr lang="fr-FR"/>
          </a:p>
        </p:txBody>
      </p:sp>
      <p:sp>
        <p:nvSpPr>
          <p:cNvPr id="1052674" name="Rectangle 2"/>
          <p:cNvSpPr>
            <a:spLocks noGrp="1" noChangeArrowheads="1"/>
          </p:cNvSpPr>
          <p:nvPr>
            <p:ph type="ctrTitle"/>
          </p:nvPr>
        </p:nvSpPr>
        <p:spPr>
          <a:xfrm>
            <a:off x="760413" y="981075"/>
            <a:ext cx="7772400" cy="1470025"/>
          </a:xfrm>
        </p:spPr>
        <p:txBody>
          <a:bodyPr/>
          <a:lstStyle/>
          <a:p>
            <a:pPr eaLnBrk="1" hangingPunct="1"/>
            <a:r>
              <a:rPr lang="fr-FR" b="1" smtClean="0"/>
              <a:t>Exploration et histoire des fonds marins et de leur sous-sol</a:t>
            </a:r>
          </a:p>
        </p:txBody>
      </p:sp>
      <p:sp>
        <p:nvSpPr>
          <p:cNvPr id="1052675" name="Rectangle 3"/>
          <p:cNvSpPr>
            <a:spLocks noGrp="1" noChangeArrowheads="1"/>
          </p:cNvSpPr>
          <p:nvPr>
            <p:ph type="subTitle" idx="1"/>
          </p:nvPr>
        </p:nvSpPr>
        <p:spPr>
          <a:xfrm>
            <a:off x="1476375" y="2565400"/>
            <a:ext cx="6400800" cy="2592388"/>
          </a:xfrm>
        </p:spPr>
        <p:txBody>
          <a:bodyPr/>
          <a:lstStyle/>
          <a:p>
            <a:pPr eaLnBrk="1" hangingPunct="1"/>
            <a:r>
              <a:rPr lang="fr-FR" sz="2400" smtClean="0"/>
              <a:t>Vues par la géophysique marine</a:t>
            </a:r>
          </a:p>
          <a:p>
            <a:pPr eaLnBrk="1" hangingPunct="1"/>
            <a:endParaRPr lang="fr-FR" sz="2400" smtClean="0"/>
          </a:p>
          <a:p>
            <a:pPr eaLnBrk="1" hangingPunct="1"/>
            <a:endParaRPr lang="fr-FR" sz="2400" smtClean="0"/>
          </a:p>
          <a:p>
            <a:pPr eaLnBrk="1" hangingPunct="1"/>
            <a:r>
              <a:rPr lang="fr-FR" sz="2400" b="1" smtClean="0"/>
              <a:t>Matthias Delescluse</a:t>
            </a:r>
          </a:p>
          <a:p>
            <a:pPr eaLnBrk="1" hangingPunct="1"/>
            <a:r>
              <a:rPr lang="fr-FR" sz="2400" smtClean="0"/>
              <a:t>Département de géosciences de l’ENS</a:t>
            </a:r>
          </a:p>
          <a:p>
            <a:pPr eaLnBrk="1" hangingPunct="1"/>
            <a:endParaRPr lang="fr-FR" sz="2400" smtClean="0"/>
          </a:p>
        </p:txBody>
      </p:sp>
      <p:sp>
        <p:nvSpPr>
          <p:cNvPr id="1052676" name="Rectangle 8"/>
          <p:cNvSpPr>
            <a:spLocks noGrp="1" noChangeArrowheads="1"/>
          </p:cNvSpPr>
          <p:nvPr>
            <p:ph type="dt" sz="quarter" idx="10"/>
          </p:nvPr>
        </p:nvSpPr>
        <p:spPr bwMode="auto">
          <a:xfrm>
            <a:off x="0" y="6524625"/>
            <a:ext cx="1835150" cy="309563"/>
          </a:xfrm>
          <a:noFill/>
          <a:ln>
            <a:miter lim="800000"/>
            <a:headEnd/>
            <a:tailEnd/>
          </a:ln>
        </p:spPr>
        <p:txBody>
          <a:bodyPr/>
          <a:lstStyle/>
          <a:p>
            <a:pPr algn="ctr"/>
            <a:r>
              <a:rPr lang="en-GB" smtClean="0">
                <a:ea typeface="Raavi"/>
                <a:cs typeface="Raavi"/>
              </a:rPr>
              <a:t>ENS, le 23 mars 2019</a:t>
            </a:r>
            <a:endParaRPr lang="en-US" smtClean="0">
              <a:ea typeface="Raavi"/>
              <a:cs typeface="Raavi"/>
            </a:endParaRPr>
          </a:p>
        </p:txBody>
      </p:sp>
      <p:pic>
        <p:nvPicPr>
          <p:cNvPr id="1052677" name="Image 7"/>
          <p:cNvPicPr>
            <a:picLocks noChangeAspect="1"/>
          </p:cNvPicPr>
          <p:nvPr/>
        </p:nvPicPr>
        <p:blipFill>
          <a:blip r:embed="rId3"/>
          <a:srcRect/>
          <a:stretch>
            <a:fillRect/>
          </a:stretch>
        </p:blipFill>
        <p:spPr bwMode="auto">
          <a:xfrm>
            <a:off x="3419475" y="5734050"/>
            <a:ext cx="561975" cy="720725"/>
          </a:xfrm>
          <a:prstGeom prst="rect">
            <a:avLst/>
          </a:prstGeom>
          <a:noFill/>
          <a:ln w="9525">
            <a:noFill/>
            <a:miter lim="800000"/>
            <a:headEnd/>
            <a:tailEnd/>
          </a:ln>
        </p:spPr>
      </p:pic>
      <p:pic>
        <p:nvPicPr>
          <p:cNvPr id="1052678" name="Image 2"/>
          <p:cNvPicPr>
            <a:picLocks noChangeAspect="1"/>
          </p:cNvPicPr>
          <p:nvPr/>
        </p:nvPicPr>
        <p:blipFill>
          <a:blip r:embed="rId4"/>
          <a:srcRect/>
          <a:stretch>
            <a:fillRect/>
          </a:stretch>
        </p:blipFill>
        <p:spPr bwMode="auto">
          <a:xfrm>
            <a:off x="4427538" y="5734050"/>
            <a:ext cx="1322387"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5623005D-E6C6-4638-8724-5CD17B693DCC}" type="slidenum">
              <a:rPr lang="fr-FR"/>
              <a:pPr>
                <a:defRPr/>
              </a:pPr>
              <a:t>10</a:t>
            </a:fld>
            <a:endParaRPr lang="fr-FR"/>
          </a:p>
        </p:txBody>
      </p:sp>
      <p:pic>
        <p:nvPicPr>
          <p:cNvPr id="1068034" name="Picture 5" descr="0f0acb0b044d2ac205c67f3474dc0da394552f0d"/>
          <p:cNvPicPr>
            <a:picLocks noChangeAspect="1" noChangeArrowheads="1"/>
          </p:cNvPicPr>
          <p:nvPr/>
        </p:nvPicPr>
        <p:blipFill>
          <a:blip r:embed="rId2"/>
          <a:srcRect l="27794" t="20384" r="26617" b="20302"/>
          <a:stretch>
            <a:fillRect/>
          </a:stretch>
        </p:blipFill>
        <p:spPr bwMode="auto">
          <a:xfrm>
            <a:off x="0" y="836613"/>
            <a:ext cx="4572000" cy="3568700"/>
          </a:xfrm>
          <a:prstGeom prst="rect">
            <a:avLst/>
          </a:prstGeom>
          <a:noFill/>
          <a:ln w="9525">
            <a:noFill/>
            <a:miter lim="800000"/>
            <a:headEnd/>
            <a:tailEnd/>
          </a:ln>
        </p:spPr>
      </p:pic>
      <p:sp>
        <p:nvSpPr>
          <p:cNvPr id="1068035" name="Text Box 7"/>
          <p:cNvSpPr txBox="1">
            <a:spLocks noChangeArrowheads="1"/>
          </p:cNvSpPr>
          <p:nvPr/>
        </p:nvSpPr>
        <p:spPr bwMode="auto">
          <a:xfrm>
            <a:off x="4572000" y="981075"/>
            <a:ext cx="4572000" cy="2835275"/>
          </a:xfrm>
          <a:prstGeom prst="rect">
            <a:avLst/>
          </a:prstGeom>
          <a:noFill/>
          <a:ln w="9525">
            <a:noFill/>
            <a:miter lim="800000"/>
            <a:headEnd/>
            <a:tailEnd/>
          </a:ln>
        </p:spPr>
        <p:txBody>
          <a:bodyPr>
            <a:spAutoFit/>
          </a:bodyPr>
          <a:lstStyle/>
          <a:p>
            <a:pPr>
              <a:buFontTx/>
              <a:buChar char="•"/>
            </a:pPr>
            <a:r>
              <a:rPr lang="fr-FR" sz="2000"/>
              <a:t> Profils divers acquis aux alentours du projet de cable transatlantique</a:t>
            </a:r>
          </a:p>
          <a:p>
            <a:pPr>
              <a:buFontTx/>
              <a:buChar char="•"/>
            </a:pPr>
            <a:endParaRPr lang="fr-FR" sz="2000"/>
          </a:p>
          <a:p>
            <a:pPr>
              <a:buFontTx/>
              <a:buChar char="•"/>
            </a:pPr>
            <a:r>
              <a:rPr lang="fr-FR" sz="2000"/>
              <a:t> Rejet des mesures sous prétexte que... Les profils sont trop différents</a:t>
            </a:r>
          </a:p>
          <a:p>
            <a:pPr>
              <a:buFontTx/>
              <a:buChar char="•"/>
            </a:pPr>
            <a:endParaRPr lang="fr-FR" sz="2000"/>
          </a:p>
          <a:p>
            <a:pPr>
              <a:buFontTx/>
              <a:buChar char="•"/>
            </a:pPr>
            <a:r>
              <a:rPr lang="fr-FR" sz="2000"/>
              <a:t> Idée préconcue: les fonds marins sont plutôt monotones</a:t>
            </a:r>
          </a:p>
          <a:p>
            <a:r>
              <a:rPr lang="fr-FR" sz="2000"/>
              <a:t> </a:t>
            </a:r>
          </a:p>
        </p:txBody>
      </p:sp>
      <p:pic>
        <p:nvPicPr>
          <p:cNvPr id="1068036" name="Picture 9" descr="Résultat de recherche d'images pour &quot;fracture charlie Gibbs&quot;"/>
          <p:cNvPicPr>
            <a:picLocks noChangeAspect="1" noChangeArrowheads="1"/>
          </p:cNvPicPr>
          <p:nvPr/>
        </p:nvPicPr>
        <p:blipFill>
          <a:blip r:embed="rId3"/>
          <a:srcRect/>
          <a:stretch>
            <a:fillRect/>
          </a:stretch>
        </p:blipFill>
        <p:spPr bwMode="auto">
          <a:xfrm>
            <a:off x="1289050" y="4437063"/>
            <a:ext cx="6667500" cy="2305050"/>
          </a:xfrm>
          <a:prstGeom prst="rect">
            <a:avLst/>
          </a:prstGeom>
          <a:noFill/>
          <a:ln w="9525">
            <a:noFill/>
            <a:miter lim="800000"/>
            <a:headEnd/>
            <a:tailEnd/>
          </a:ln>
        </p:spPr>
      </p:pic>
      <p:sp>
        <p:nvSpPr>
          <p:cNvPr id="1068037" name="Text Box 5"/>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5"/>
          <p:cNvSpPr>
            <a:spLocks noGrp="1"/>
          </p:cNvSpPr>
          <p:nvPr>
            <p:ph type="sldNum" sz="quarter" idx="12"/>
          </p:nvPr>
        </p:nvSpPr>
        <p:spPr/>
        <p:txBody>
          <a:bodyPr/>
          <a:lstStyle/>
          <a:p>
            <a:pPr>
              <a:defRPr/>
            </a:pPr>
            <a:fld id="{6E18B274-27F7-4A50-BD20-AAB39EF90081}" type="slidenum">
              <a:rPr lang="fr-FR"/>
              <a:pPr>
                <a:defRPr/>
              </a:pPr>
              <a:t>11</a:t>
            </a:fld>
            <a:endParaRPr lang="fr-FR"/>
          </a:p>
        </p:txBody>
      </p:sp>
      <p:sp>
        <p:nvSpPr>
          <p:cNvPr id="1069058"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69059"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69060"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069061" name="Picture 5" descr="England's Sir John Murray compiled this bathymetric (depth) chart of the North Atlantic in 1911. Murray's chart went far beyond American naval officer Matthew Maury's first attempt at bathymetric mapping in 1855. In addition, Murray's map gave birth to the idea of the Telegraphic Plateau, a submarine land formation from Canada to the British Isles, across which the first transatlantic cable was laid."/>
          <p:cNvPicPr>
            <a:picLocks noChangeAspect="1" noChangeArrowheads="1"/>
          </p:cNvPicPr>
          <p:nvPr/>
        </p:nvPicPr>
        <p:blipFill>
          <a:blip r:embed="rId5"/>
          <a:srcRect/>
          <a:stretch>
            <a:fillRect/>
          </a:stretch>
        </p:blipFill>
        <p:spPr bwMode="auto">
          <a:xfrm>
            <a:off x="179388" y="908050"/>
            <a:ext cx="5184775" cy="3892550"/>
          </a:xfrm>
          <a:prstGeom prst="rect">
            <a:avLst/>
          </a:prstGeom>
          <a:noFill/>
          <a:ln w="9525">
            <a:noFill/>
            <a:miter lim="800000"/>
            <a:headEnd/>
            <a:tailEnd/>
          </a:ln>
        </p:spPr>
      </p:pic>
      <p:pic>
        <p:nvPicPr>
          <p:cNvPr id="1069062" name="Picture 6"/>
          <p:cNvPicPr>
            <a:picLocks noChangeAspect="1" noChangeArrowheads="1"/>
          </p:cNvPicPr>
          <p:nvPr/>
        </p:nvPicPr>
        <p:blipFill>
          <a:blip r:embed="rId6"/>
          <a:srcRect/>
          <a:stretch>
            <a:fillRect/>
          </a:stretch>
        </p:blipFill>
        <p:spPr bwMode="auto">
          <a:xfrm>
            <a:off x="5795963" y="3357563"/>
            <a:ext cx="3070225" cy="1455737"/>
          </a:xfrm>
          <a:prstGeom prst="rect">
            <a:avLst/>
          </a:prstGeom>
          <a:noFill/>
          <a:ln w="9525">
            <a:noFill/>
            <a:miter lim="800000"/>
            <a:headEnd/>
            <a:tailEnd/>
          </a:ln>
        </p:spPr>
      </p:pic>
      <p:pic>
        <p:nvPicPr>
          <p:cNvPr id="1069063" name="Picture 7"/>
          <p:cNvPicPr>
            <a:picLocks noChangeAspect="1" noChangeArrowheads="1"/>
          </p:cNvPicPr>
          <p:nvPr/>
        </p:nvPicPr>
        <p:blipFill>
          <a:blip r:embed="rId7"/>
          <a:srcRect/>
          <a:stretch>
            <a:fillRect/>
          </a:stretch>
        </p:blipFill>
        <p:spPr bwMode="auto">
          <a:xfrm>
            <a:off x="5867400" y="1268413"/>
            <a:ext cx="3101975" cy="1423987"/>
          </a:xfrm>
          <a:prstGeom prst="rect">
            <a:avLst/>
          </a:prstGeom>
          <a:noFill/>
          <a:ln w="9525">
            <a:noFill/>
            <a:miter lim="800000"/>
            <a:headEnd/>
            <a:tailEnd/>
          </a:ln>
        </p:spPr>
      </p:pic>
      <p:sp>
        <p:nvSpPr>
          <p:cNvPr id="1069064" name="Text Box 8"/>
          <p:cNvSpPr txBox="1">
            <a:spLocks noChangeArrowheads="1"/>
          </p:cNvSpPr>
          <p:nvPr/>
        </p:nvSpPr>
        <p:spPr bwMode="auto">
          <a:xfrm>
            <a:off x="6156325" y="2708275"/>
            <a:ext cx="1581150" cy="396875"/>
          </a:xfrm>
          <a:prstGeom prst="rect">
            <a:avLst/>
          </a:prstGeom>
          <a:noFill/>
          <a:ln w="9525">
            <a:noFill/>
            <a:miter lim="800000"/>
            <a:headEnd/>
            <a:tailEnd/>
          </a:ln>
        </p:spPr>
        <p:txBody>
          <a:bodyPr wrap="none">
            <a:spAutoFit/>
          </a:bodyPr>
          <a:lstStyle/>
          <a:p>
            <a:r>
              <a:rPr lang="fr-FR" sz="2000"/>
              <a:t>Maury, 1858</a:t>
            </a:r>
          </a:p>
        </p:txBody>
      </p:sp>
      <p:sp>
        <p:nvSpPr>
          <p:cNvPr id="1069065" name="Text Box 9"/>
          <p:cNvSpPr txBox="1">
            <a:spLocks noChangeArrowheads="1"/>
          </p:cNvSpPr>
          <p:nvPr/>
        </p:nvSpPr>
        <p:spPr bwMode="auto">
          <a:xfrm>
            <a:off x="6283325" y="4832350"/>
            <a:ext cx="1601788" cy="396875"/>
          </a:xfrm>
          <a:prstGeom prst="rect">
            <a:avLst/>
          </a:prstGeom>
          <a:noFill/>
          <a:ln w="9525">
            <a:noFill/>
            <a:miter lim="800000"/>
            <a:headEnd/>
            <a:tailEnd/>
          </a:ln>
        </p:spPr>
        <p:txBody>
          <a:bodyPr wrap="none">
            <a:spAutoFit/>
          </a:bodyPr>
          <a:lstStyle/>
          <a:p>
            <a:r>
              <a:rPr lang="fr-FR" sz="2000"/>
              <a:t>Schott, 1925</a:t>
            </a:r>
          </a:p>
        </p:txBody>
      </p:sp>
      <p:sp>
        <p:nvSpPr>
          <p:cNvPr id="1069066" name="Text Box 10"/>
          <p:cNvSpPr txBox="1">
            <a:spLocks noChangeArrowheads="1"/>
          </p:cNvSpPr>
          <p:nvPr/>
        </p:nvSpPr>
        <p:spPr bwMode="auto">
          <a:xfrm>
            <a:off x="303213" y="4684713"/>
            <a:ext cx="2762250" cy="519112"/>
          </a:xfrm>
          <a:prstGeom prst="rect">
            <a:avLst/>
          </a:prstGeom>
          <a:noFill/>
          <a:ln w="9525">
            <a:noFill/>
            <a:miter lim="800000"/>
            <a:headEnd/>
            <a:tailEnd/>
          </a:ln>
        </p:spPr>
        <p:txBody>
          <a:bodyPr wrap="none">
            <a:spAutoFit/>
          </a:bodyPr>
          <a:lstStyle/>
          <a:p>
            <a:r>
              <a:rPr lang="fr-FR" sz="2000"/>
              <a:t>Sir John Murray, 1911</a:t>
            </a:r>
            <a:r>
              <a:rPr lang="fr-FR"/>
              <a:t> </a:t>
            </a:r>
          </a:p>
        </p:txBody>
      </p:sp>
      <p:sp>
        <p:nvSpPr>
          <p:cNvPr id="1069067" name="Text Box 11"/>
          <p:cNvSpPr txBox="1">
            <a:spLocks noChangeArrowheads="1"/>
          </p:cNvSpPr>
          <p:nvPr/>
        </p:nvSpPr>
        <p:spPr bwMode="auto">
          <a:xfrm>
            <a:off x="1331913" y="5426075"/>
            <a:ext cx="5868987" cy="457200"/>
          </a:xfrm>
          <a:prstGeom prst="rect">
            <a:avLst/>
          </a:prstGeom>
          <a:noFill/>
          <a:ln w="9525">
            <a:noFill/>
            <a:miter lim="800000"/>
            <a:headEnd/>
            <a:tailEnd/>
          </a:ln>
        </p:spPr>
        <p:txBody>
          <a:bodyPr wrap="none">
            <a:spAutoFit/>
          </a:bodyPr>
          <a:lstStyle/>
          <a:p>
            <a:r>
              <a:rPr lang="fr-FR" sz="2400"/>
              <a:t>« telegraphic plateau » : 60 ans d’illusions</a:t>
            </a:r>
          </a:p>
        </p:txBody>
      </p:sp>
      <p:sp>
        <p:nvSpPr>
          <p:cNvPr id="1069068" name="Text Box 12"/>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E15AE008-C44D-43F4-BA0E-448DA90201C9}" type="slidenum">
              <a:rPr lang="fr-FR"/>
              <a:pPr>
                <a:defRPr/>
              </a:pPr>
              <a:t>12</a:t>
            </a:fld>
            <a:endParaRPr lang="fr-FR"/>
          </a:p>
        </p:txBody>
      </p:sp>
      <p:sp>
        <p:nvSpPr>
          <p:cNvPr id="1071106"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71107"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71108"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071109" name="Picture 11" descr="KJN2lT_5SpSOtvuPM8m1uVmRkFma0F4u3-vnV692wG8"/>
          <p:cNvPicPr>
            <a:picLocks noChangeAspect="1" noChangeArrowheads="1"/>
          </p:cNvPicPr>
          <p:nvPr/>
        </p:nvPicPr>
        <p:blipFill>
          <a:blip r:embed="rId5"/>
          <a:srcRect/>
          <a:stretch>
            <a:fillRect/>
          </a:stretch>
        </p:blipFill>
        <p:spPr bwMode="auto">
          <a:xfrm>
            <a:off x="539750" y="981075"/>
            <a:ext cx="8135938" cy="5145088"/>
          </a:xfrm>
          <a:prstGeom prst="rect">
            <a:avLst/>
          </a:prstGeom>
          <a:noFill/>
          <a:ln w="9525">
            <a:noFill/>
            <a:miter lim="800000"/>
            <a:headEnd/>
            <a:tailEnd/>
          </a:ln>
        </p:spPr>
      </p:pic>
      <p:sp>
        <p:nvSpPr>
          <p:cNvPr id="1071110" name="Text Box 12"/>
          <p:cNvSpPr txBox="1">
            <a:spLocks noChangeArrowheads="1"/>
          </p:cNvSpPr>
          <p:nvPr/>
        </p:nvSpPr>
        <p:spPr bwMode="auto">
          <a:xfrm>
            <a:off x="1095375" y="6035675"/>
            <a:ext cx="2408238" cy="366713"/>
          </a:xfrm>
          <a:prstGeom prst="rect">
            <a:avLst/>
          </a:prstGeom>
          <a:noFill/>
          <a:ln w="9525">
            <a:noFill/>
            <a:miter lim="800000"/>
            <a:headEnd/>
            <a:tailEnd/>
          </a:ln>
        </p:spPr>
        <p:txBody>
          <a:bodyPr wrap="none">
            <a:spAutoFit/>
          </a:bodyPr>
          <a:lstStyle/>
          <a:p>
            <a:r>
              <a:rPr lang="fr-FR" sz="1800"/>
              <a:t>Sir John Murray, 1914</a:t>
            </a:r>
          </a:p>
        </p:txBody>
      </p:sp>
      <p:sp>
        <p:nvSpPr>
          <p:cNvPr id="1071111" name="Text Box 7"/>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12"/>
          </p:nvPr>
        </p:nvSpPr>
        <p:spPr/>
        <p:txBody>
          <a:bodyPr/>
          <a:lstStyle/>
          <a:p>
            <a:pPr>
              <a:defRPr/>
            </a:pPr>
            <a:fld id="{454C6414-A3B9-43A0-9DB5-0B8070106F46}" type="slidenum">
              <a:rPr lang="fr-FR"/>
              <a:pPr>
                <a:defRPr/>
              </a:pPr>
              <a:t>13</a:t>
            </a:fld>
            <a:endParaRPr lang="fr-FR"/>
          </a:p>
        </p:txBody>
      </p:sp>
      <p:sp>
        <p:nvSpPr>
          <p:cNvPr id="1073154"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73155"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73156"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073157" name="Picture 10" descr="https://upload.wikimedia.org/wikipedia/commons/2/25/DF_SBES_Wiki.jpg"/>
          <p:cNvPicPr>
            <a:picLocks noChangeAspect="1" noChangeArrowheads="1"/>
          </p:cNvPicPr>
          <p:nvPr/>
        </p:nvPicPr>
        <p:blipFill>
          <a:blip r:embed="rId5"/>
          <a:srcRect l="5530" t="18651" r="6627" b="28183"/>
          <a:stretch>
            <a:fillRect/>
          </a:stretch>
        </p:blipFill>
        <p:spPr bwMode="auto">
          <a:xfrm>
            <a:off x="0" y="2781300"/>
            <a:ext cx="5724525" cy="2665413"/>
          </a:xfrm>
          <a:prstGeom prst="rect">
            <a:avLst/>
          </a:prstGeom>
          <a:noFill/>
          <a:ln w="9525">
            <a:noFill/>
            <a:miter lim="800000"/>
            <a:headEnd/>
            <a:tailEnd/>
          </a:ln>
        </p:spPr>
      </p:pic>
      <p:pic>
        <p:nvPicPr>
          <p:cNvPr id="1073158" name="Picture 12" descr="Résultat de recherche d'images pour &quot;early acoustic ocean depth  sounding&quot;"/>
          <p:cNvPicPr>
            <a:picLocks noChangeAspect="1" noChangeArrowheads="1"/>
          </p:cNvPicPr>
          <p:nvPr/>
        </p:nvPicPr>
        <p:blipFill>
          <a:blip r:embed="rId6"/>
          <a:srcRect/>
          <a:stretch>
            <a:fillRect/>
          </a:stretch>
        </p:blipFill>
        <p:spPr bwMode="auto">
          <a:xfrm>
            <a:off x="5435600" y="2349500"/>
            <a:ext cx="3816350" cy="3367088"/>
          </a:xfrm>
          <a:prstGeom prst="rect">
            <a:avLst/>
          </a:prstGeom>
          <a:noFill/>
          <a:ln w="9525">
            <a:noFill/>
            <a:miter lim="800000"/>
            <a:headEnd/>
            <a:tailEnd/>
          </a:ln>
        </p:spPr>
      </p:pic>
      <p:sp>
        <p:nvSpPr>
          <p:cNvPr id="1073159" name="Text Box 7"/>
          <p:cNvSpPr txBox="1">
            <a:spLocks noChangeArrowheads="1"/>
          </p:cNvSpPr>
          <p:nvPr/>
        </p:nvSpPr>
        <p:spPr bwMode="auto">
          <a:xfrm>
            <a:off x="107950" y="836613"/>
            <a:ext cx="8605838" cy="946150"/>
          </a:xfrm>
          <a:prstGeom prst="rect">
            <a:avLst/>
          </a:prstGeom>
          <a:noFill/>
          <a:ln w="9525">
            <a:noFill/>
            <a:miter lim="800000"/>
            <a:headEnd/>
            <a:tailEnd/>
          </a:ln>
        </p:spPr>
        <p:txBody>
          <a:bodyPr wrap="none">
            <a:spAutoFit/>
          </a:bodyPr>
          <a:lstStyle/>
          <a:p>
            <a:r>
              <a:rPr lang="fr-FR"/>
              <a:t>Seconde moitié du XXième siècle:</a:t>
            </a:r>
          </a:p>
          <a:p>
            <a:r>
              <a:rPr lang="fr-FR"/>
              <a:t>		Développement des sondeurs acoustiques</a:t>
            </a:r>
          </a:p>
        </p:txBody>
      </p:sp>
      <p:sp>
        <p:nvSpPr>
          <p:cNvPr id="1073160" name="Text Box 8"/>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5"/>
          <p:cNvSpPr>
            <a:spLocks noGrp="1"/>
          </p:cNvSpPr>
          <p:nvPr>
            <p:ph type="sldNum" sz="quarter" idx="12"/>
          </p:nvPr>
        </p:nvSpPr>
        <p:spPr/>
        <p:txBody>
          <a:bodyPr/>
          <a:lstStyle/>
          <a:p>
            <a:pPr>
              <a:defRPr/>
            </a:pPr>
            <a:fld id="{41EC3013-2854-446E-8EF8-B56D6249F852}" type="slidenum">
              <a:rPr lang="fr-FR"/>
              <a:pPr>
                <a:defRPr/>
              </a:pPr>
              <a:t>14</a:t>
            </a:fld>
            <a:endParaRPr lang="fr-FR"/>
          </a:p>
        </p:txBody>
      </p:sp>
      <p:sp>
        <p:nvSpPr>
          <p:cNvPr id="1075202"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75203"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75204"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075205" name="Picture 5" descr="31hall600"/>
          <p:cNvPicPr>
            <a:picLocks noChangeAspect="1" noChangeArrowheads="1"/>
          </p:cNvPicPr>
          <p:nvPr/>
        </p:nvPicPr>
        <p:blipFill>
          <a:blip r:embed="rId5"/>
          <a:srcRect/>
          <a:stretch>
            <a:fillRect/>
          </a:stretch>
        </p:blipFill>
        <p:spPr bwMode="auto">
          <a:xfrm>
            <a:off x="180975" y="1196975"/>
            <a:ext cx="5543550" cy="2957513"/>
          </a:xfrm>
          <a:prstGeom prst="rect">
            <a:avLst/>
          </a:prstGeom>
          <a:noFill/>
          <a:ln w="9525">
            <a:noFill/>
            <a:miter lim="800000"/>
            <a:headEnd/>
            <a:tailEnd/>
          </a:ln>
        </p:spPr>
      </p:pic>
      <p:pic>
        <p:nvPicPr>
          <p:cNvPr id="1075206" name="Picture 6" descr="Tall ship (3838226062).jpg"/>
          <p:cNvPicPr>
            <a:picLocks noChangeAspect="1" noChangeArrowheads="1"/>
          </p:cNvPicPr>
          <p:nvPr/>
        </p:nvPicPr>
        <p:blipFill>
          <a:blip r:embed="rId6"/>
          <a:srcRect/>
          <a:stretch>
            <a:fillRect/>
          </a:stretch>
        </p:blipFill>
        <p:spPr bwMode="auto">
          <a:xfrm>
            <a:off x="6084888" y="1125538"/>
            <a:ext cx="2857500" cy="4286250"/>
          </a:xfrm>
          <a:prstGeom prst="rect">
            <a:avLst/>
          </a:prstGeom>
          <a:noFill/>
          <a:ln w="9525">
            <a:noFill/>
            <a:miter lim="800000"/>
            <a:headEnd/>
            <a:tailEnd/>
          </a:ln>
        </p:spPr>
      </p:pic>
      <p:sp>
        <p:nvSpPr>
          <p:cNvPr id="1075207" name="Text Box 7"/>
          <p:cNvSpPr txBox="1">
            <a:spLocks noChangeArrowheads="1"/>
          </p:cNvSpPr>
          <p:nvPr/>
        </p:nvSpPr>
        <p:spPr bwMode="auto">
          <a:xfrm>
            <a:off x="1239838" y="4133850"/>
            <a:ext cx="4135437" cy="519113"/>
          </a:xfrm>
          <a:prstGeom prst="rect">
            <a:avLst/>
          </a:prstGeom>
          <a:noFill/>
          <a:ln w="9525">
            <a:noFill/>
            <a:miter lim="800000"/>
            <a:headEnd/>
            <a:tailEnd/>
          </a:ln>
        </p:spPr>
        <p:txBody>
          <a:bodyPr wrap="none">
            <a:spAutoFit/>
          </a:bodyPr>
          <a:lstStyle/>
          <a:p>
            <a:r>
              <a:rPr lang="fr-FR"/>
              <a:t>Marie Tharp (1920-2006)</a:t>
            </a:r>
          </a:p>
        </p:txBody>
      </p:sp>
      <p:sp>
        <p:nvSpPr>
          <p:cNvPr id="1075208" name="Rectangle 8"/>
          <p:cNvSpPr>
            <a:spLocks noChangeArrowheads="1"/>
          </p:cNvSpPr>
          <p:nvPr/>
        </p:nvSpPr>
        <p:spPr bwMode="auto">
          <a:xfrm>
            <a:off x="6156325" y="5373688"/>
            <a:ext cx="2600325" cy="519112"/>
          </a:xfrm>
          <a:prstGeom prst="rect">
            <a:avLst/>
          </a:prstGeom>
          <a:noFill/>
          <a:ln w="9525">
            <a:noFill/>
            <a:miter lim="800000"/>
            <a:headEnd/>
            <a:tailEnd/>
          </a:ln>
        </p:spPr>
        <p:txBody>
          <a:bodyPr wrap="none">
            <a:spAutoFit/>
          </a:bodyPr>
          <a:lstStyle/>
          <a:p>
            <a:r>
              <a:rPr lang="fr-FR"/>
              <a:t>Le voilier VEMA</a:t>
            </a:r>
          </a:p>
        </p:txBody>
      </p:sp>
      <p:sp>
        <p:nvSpPr>
          <p:cNvPr id="1075209" name="Text Box 9"/>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
        <p:nvSpPr>
          <p:cNvPr id="1075210" name="Text Box 10"/>
          <p:cNvSpPr txBox="1">
            <a:spLocks noChangeArrowheads="1"/>
          </p:cNvSpPr>
          <p:nvPr/>
        </p:nvSpPr>
        <p:spPr bwMode="auto">
          <a:xfrm>
            <a:off x="158750" y="4881563"/>
            <a:ext cx="4884738" cy="822325"/>
          </a:xfrm>
          <a:prstGeom prst="rect">
            <a:avLst/>
          </a:prstGeom>
          <a:noFill/>
          <a:ln w="9525">
            <a:noFill/>
            <a:miter lim="800000"/>
            <a:headEnd/>
            <a:tailEnd/>
          </a:ln>
        </p:spPr>
        <p:txBody>
          <a:bodyPr wrap="none">
            <a:spAutoFit/>
          </a:bodyPr>
          <a:lstStyle/>
          <a:p>
            <a:pPr algn="ctr"/>
            <a:r>
              <a:rPr lang="fr-FR" sz="2400"/>
              <a:t>Lamont Doherty Earth Observatory</a:t>
            </a:r>
          </a:p>
          <a:p>
            <a:pPr algn="ctr"/>
            <a:r>
              <a:rPr lang="fr-FR" sz="2400"/>
              <a:t>(Columbia University)</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DFF0A1A3-1CEA-451A-94F7-6B4D9EEDC501}" type="slidenum">
              <a:rPr lang="fr-FR"/>
              <a:pPr>
                <a:defRPr/>
              </a:pPr>
              <a:t>15</a:t>
            </a:fld>
            <a:endParaRPr lang="fr-FR"/>
          </a:p>
        </p:txBody>
      </p:sp>
      <p:sp>
        <p:nvSpPr>
          <p:cNvPr id="1077250"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77251"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77252"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077253" name="Picture 6" descr="HT_Indian_Ocean"/>
          <p:cNvPicPr>
            <a:picLocks noChangeAspect="1" noChangeArrowheads="1"/>
          </p:cNvPicPr>
          <p:nvPr/>
        </p:nvPicPr>
        <p:blipFill>
          <a:blip r:embed="rId5"/>
          <a:srcRect/>
          <a:stretch>
            <a:fillRect/>
          </a:stretch>
        </p:blipFill>
        <p:spPr bwMode="auto">
          <a:xfrm>
            <a:off x="539750" y="908050"/>
            <a:ext cx="8424863" cy="5245100"/>
          </a:xfrm>
          <a:prstGeom prst="rect">
            <a:avLst/>
          </a:prstGeom>
          <a:noFill/>
          <a:ln w="9525">
            <a:noFill/>
            <a:miter lim="800000"/>
            <a:headEnd/>
            <a:tailEnd/>
          </a:ln>
        </p:spPr>
      </p:pic>
      <p:sp>
        <p:nvSpPr>
          <p:cNvPr id="1077254" name="Text Box 6"/>
          <p:cNvSpPr txBox="1">
            <a:spLocks noChangeArrowheads="1"/>
          </p:cNvSpPr>
          <p:nvPr/>
        </p:nvSpPr>
        <p:spPr bwMode="auto">
          <a:xfrm>
            <a:off x="1763713" y="6092825"/>
            <a:ext cx="2724150" cy="519113"/>
          </a:xfrm>
          <a:prstGeom prst="rect">
            <a:avLst/>
          </a:prstGeom>
          <a:noFill/>
          <a:ln w="9525">
            <a:noFill/>
            <a:miter lim="800000"/>
            <a:headEnd/>
            <a:tailEnd/>
          </a:ln>
        </p:spPr>
        <p:txBody>
          <a:bodyPr wrap="none">
            <a:spAutoFit/>
          </a:bodyPr>
          <a:lstStyle/>
          <a:p>
            <a:r>
              <a:rPr lang="fr-FR"/>
              <a:t>Tharp &amp; Heezen</a:t>
            </a:r>
          </a:p>
        </p:txBody>
      </p:sp>
      <p:sp>
        <p:nvSpPr>
          <p:cNvPr id="1077255" name="Text Box 7"/>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8F8424BA-8B8E-40A7-B790-0C6FEA02FC90}" type="slidenum">
              <a:rPr lang="fr-FR"/>
              <a:pPr>
                <a:defRPr/>
              </a:pPr>
              <a:t>16</a:t>
            </a:fld>
            <a:endParaRPr lang="fr-FR"/>
          </a:p>
        </p:txBody>
      </p:sp>
      <p:sp>
        <p:nvSpPr>
          <p:cNvPr id="1079298"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79299"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79300"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079301" name="Picture 6" descr="Click on image to close this popup window"/>
          <p:cNvPicPr>
            <a:picLocks noChangeAspect="1" noChangeArrowheads="1"/>
          </p:cNvPicPr>
          <p:nvPr/>
        </p:nvPicPr>
        <p:blipFill>
          <a:blip r:embed="rId5"/>
          <a:srcRect/>
          <a:stretch>
            <a:fillRect/>
          </a:stretch>
        </p:blipFill>
        <p:spPr bwMode="auto">
          <a:xfrm>
            <a:off x="250825" y="727075"/>
            <a:ext cx="8572500" cy="5438775"/>
          </a:xfrm>
          <a:prstGeom prst="rect">
            <a:avLst/>
          </a:prstGeom>
          <a:noFill/>
          <a:ln w="9525">
            <a:noFill/>
            <a:miter lim="800000"/>
            <a:headEnd/>
            <a:tailEnd/>
          </a:ln>
        </p:spPr>
      </p:pic>
      <p:sp>
        <p:nvSpPr>
          <p:cNvPr id="1079302" name="Text Box 6"/>
          <p:cNvSpPr txBox="1">
            <a:spLocks noChangeArrowheads="1"/>
          </p:cNvSpPr>
          <p:nvPr/>
        </p:nvSpPr>
        <p:spPr bwMode="auto">
          <a:xfrm>
            <a:off x="2051050" y="6092825"/>
            <a:ext cx="2724150" cy="519113"/>
          </a:xfrm>
          <a:prstGeom prst="rect">
            <a:avLst/>
          </a:prstGeom>
          <a:noFill/>
          <a:ln w="9525">
            <a:noFill/>
            <a:miter lim="800000"/>
            <a:headEnd/>
            <a:tailEnd/>
          </a:ln>
        </p:spPr>
        <p:txBody>
          <a:bodyPr wrap="none">
            <a:spAutoFit/>
          </a:bodyPr>
          <a:lstStyle/>
          <a:p>
            <a:r>
              <a:rPr lang="fr-FR"/>
              <a:t>Tharp &amp; Heezen</a:t>
            </a:r>
          </a:p>
        </p:txBody>
      </p:sp>
      <p:sp>
        <p:nvSpPr>
          <p:cNvPr id="1079303" name="Text Box 7"/>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7B215AF5-D5C2-48CC-8295-1F33E3C3EC82}" type="slidenum">
              <a:rPr lang="fr-FR"/>
              <a:pPr>
                <a:defRPr/>
              </a:pPr>
              <a:t>17</a:t>
            </a:fld>
            <a:endParaRPr lang="fr-FR"/>
          </a:p>
        </p:txBody>
      </p:sp>
      <p:sp>
        <p:nvSpPr>
          <p:cNvPr id="1081346"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81347"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81348"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081349" name="Picture 6" descr="Image associée"/>
          <p:cNvPicPr>
            <a:picLocks noChangeAspect="1" noChangeArrowheads="1"/>
          </p:cNvPicPr>
          <p:nvPr/>
        </p:nvPicPr>
        <p:blipFill>
          <a:blip r:embed="rId5"/>
          <a:srcRect/>
          <a:stretch>
            <a:fillRect/>
          </a:stretch>
        </p:blipFill>
        <p:spPr bwMode="auto">
          <a:xfrm>
            <a:off x="1403350" y="908050"/>
            <a:ext cx="5400675" cy="5275263"/>
          </a:xfrm>
          <a:prstGeom prst="rect">
            <a:avLst/>
          </a:prstGeom>
          <a:noFill/>
          <a:ln w="9525">
            <a:noFill/>
            <a:miter lim="800000"/>
            <a:headEnd/>
            <a:tailEnd/>
          </a:ln>
        </p:spPr>
      </p:pic>
      <p:sp>
        <p:nvSpPr>
          <p:cNvPr id="1081350" name="Text Box 6"/>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
        <p:nvSpPr>
          <p:cNvPr id="1081351" name="Text Box 7"/>
          <p:cNvSpPr txBox="1">
            <a:spLocks noChangeArrowheads="1"/>
          </p:cNvSpPr>
          <p:nvPr/>
        </p:nvSpPr>
        <p:spPr bwMode="auto">
          <a:xfrm>
            <a:off x="1149350" y="6124575"/>
            <a:ext cx="5870575" cy="519113"/>
          </a:xfrm>
          <a:prstGeom prst="rect">
            <a:avLst/>
          </a:prstGeom>
          <a:noFill/>
          <a:ln w="9525">
            <a:noFill/>
            <a:miter lim="800000"/>
            <a:headEnd/>
            <a:tailEnd/>
          </a:ln>
        </p:spPr>
        <p:txBody>
          <a:bodyPr wrap="none">
            <a:spAutoFit/>
          </a:bodyPr>
          <a:lstStyle/>
          <a:p>
            <a:r>
              <a:rPr lang="fr-FR"/>
              <a:t>Mise en évidence claire des dorsales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87956A80-32E0-48F2-BB78-1174DD94B713}" type="slidenum">
              <a:rPr lang="fr-FR"/>
              <a:pPr>
                <a:defRPr/>
              </a:pPr>
              <a:t>18</a:t>
            </a:fld>
            <a:endParaRPr lang="fr-FR"/>
          </a:p>
        </p:txBody>
      </p:sp>
      <p:sp>
        <p:nvSpPr>
          <p:cNvPr id="1083394"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83395"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83396"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083397" name="Picture 7" descr="Sonar_BAS"/>
          <p:cNvPicPr>
            <a:picLocks noChangeAspect="1" noChangeArrowheads="1"/>
          </p:cNvPicPr>
          <p:nvPr/>
        </p:nvPicPr>
        <p:blipFill>
          <a:blip r:embed="rId5"/>
          <a:srcRect t="6799"/>
          <a:stretch>
            <a:fillRect/>
          </a:stretch>
        </p:blipFill>
        <p:spPr bwMode="auto">
          <a:xfrm>
            <a:off x="1258888" y="1484313"/>
            <a:ext cx="5276850" cy="4918075"/>
          </a:xfrm>
          <a:prstGeom prst="rect">
            <a:avLst/>
          </a:prstGeom>
          <a:noFill/>
          <a:ln w="9525">
            <a:noFill/>
            <a:miter lim="800000"/>
            <a:headEnd/>
            <a:tailEnd/>
          </a:ln>
        </p:spPr>
      </p:pic>
      <p:sp>
        <p:nvSpPr>
          <p:cNvPr id="1083398" name="Text Box 6"/>
          <p:cNvSpPr txBox="1">
            <a:spLocks noChangeArrowheads="1"/>
          </p:cNvSpPr>
          <p:nvPr/>
        </p:nvSpPr>
        <p:spPr bwMode="auto">
          <a:xfrm>
            <a:off x="60325" y="749300"/>
            <a:ext cx="7410450" cy="519113"/>
          </a:xfrm>
          <a:prstGeom prst="rect">
            <a:avLst/>
          </a:prstGeom>
          <a:noFill/>
          <a:ln w="9525">
            <a:noFill/>
            <a:miter lim="800000"/>
            <a:headEnd/>
            <a:tailEnd/>
          </a:ln>
        </p:spPr>
        <p:txBody>
          <a:bodyPr wrap="none">
            <a:spAutoFit/>
          </a:bodyPr>
          <a:lstStyle/>
          <a:p>
            <a:r>
              <a:rPr lang="fr-FR"/>
              <a:t>1980s: Les sondeurs multifaisceaux modernes</a:t>
            </a:r>
          </a:p>
        </p:txBody>
      </p:sp>
      <p:sp>
        <p:nvSpPr>
          <p:cNvPr id="1083399" name="Text Box 7"/>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7B667750-264D-4EBB-A5D9-A47461C9AA62}" type="slidenum">
              <a:rPr lang="fr-FR"/>
              <a:pPr>
                <a:defRPr/>
              </a:pPr>
              <a:t>19</a:t>
            </a:fld>
            <a:endParaRPr lang="fr-FR"/>
          </a:p>
        </p:txBody>
      </p:sp>
      <p:sp>
        <p:nvSpPr>
          <p:cNvPr id="1085442"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85443"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85444"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085445" name="Picture 5"/>
          <p:cNvPicPr>
            <a:picLocks noChangeAspect="1" noChangeArrowheads="1"/>
          </p:cNvPicPr>
          <p:nvPr/>
        </p:nvPicPr>
        <p:blipFill>
          <a:blip r:embed="rId5"/>
          <a:srcRect/>
          <a:stretch>
            <a:fillRect/>
          </a:stretch>
        </p:blipFill>
        <p:spPr bwMode="auto">
          <a:xfrm>
            <a:off x="611188" y="908050"/>
            <a:ext cx="7810500" cy="3854450"/>
          </a:xfrm>
          <a:prstGeom prst="rect">
            <a:avLst/>
          </a:prstGeom>
          <a:noFill/>
          <a:ln w="9525">
            <a:noFill/>
            <a:miter lim="800000"/>
            <a:headEnd/>
            <a:tailEnd/>
          </a:ln>
        </p:spPr>
      </p:pic>
      <p:sp>
        <p:nvSpPr>
          <p:cNvPr id="1085446" name="Text Box 6"/>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58960203-D4E3-49D4-B6CD-7111B480A622}" type="slidenum">
              <a:rPr lang="fr-FR"/>
              <a:pPr>
                <a:defRPr/>
              </a:pPr>
              <a:t>2</a:t>
            </a:fld>
            <a:endParaRPr lang="fr-FR"/>
          </a:p>
        </p:txBody>
      </p:sp>
      <p:sp>
        <p:nvSpPr>
          <p:cNvPr id="1054722" name="Rectangle 2"/>
          <p:cNvSpPr>
            <a:spLocks noGrp="1" noChangeArrowheads="1"/>
          </p:cNvSpPr>
          <p:nvPr>
            <p:ph type="ctrTitle" idx="4294967295"/>
          </p:nvPr>
        </p:nvSpPr>
        <p:spPr>
          <a:xfrm>
            <a:off x="-828675" y="908050"/>
            <a:ext cx="7772400" cy="822325"/>
          </a:xfrm>
        </p:spPr>
        <p:txBody>
          <a:bodyPr anchor="b"/>
          <a:lstStyle/>
          <a:p>
            <a:pPr algn="ctr" eaLnBrk="1" hangingPunct="1"/>
            <a:r>
              <a:rPr lang="fr-FR" sz="4500" b="1" smtClean="0"/>
              <a:t>Plan de l’exposé</a:t>
            </a:r>
          </a:p>
        </p:txBody>
      </p:sp>
      <p:sp>
        <p:nvSpPr>
          <p:cNvPr id="1054723" name="Rectangle 3"/>
          <p:cNvSpPr>
            <a:spLocks noGrp="1" noChangeArrowheads="1"/>
          </p:cNvSpPr>
          <p:nvPr>
            <p:ph type="subTitle" idx="4294967295"/>
          </p:nvPr>
        </p:nvSpPr>
        <p:spPr>
          <a:xfrm>
            <a:off x="0" y="1844675"/>
            <a:ext cx="5834063" cy="4464050"/>
          </a:xfrm>
        </p:spPr>
        <p:txBody>
          <a:bodyPr/>
          <a:lstStyle/>
          <a:p>
            <a:pPr marL="0" indent="0" eaLnBrk="1" hangingPunct="1">
              <a:lnSpc>
                <a:spcPct val="80000"/>
              </a:lnSpc>
              <a:buFont typeface="Arial" charset="0"/>
              <a:buNone/>
            </a:pPr>
            <a:endParaRPr lang="fr-FR" sz="1800" smtClean="0"/>
          </a:p>
          <a:p>
            <a:pPr marL="0" indent="0" eaLnBrk="1" hangingPunct="1">
              <a:lnSpc>
                <a:spcPct val="80000"/>
              </a:lnSpc>
              <a:buFont typeface="Arial" charset="0"/>
              <a:buNone/>
            </a:pPr>
            <a:r>
              <a:rPr lang="fr-FR" sz="2000" smtClean="0"/>
              <a:t>I- </a:t>
            </a:r>
            <a:r>
              <a:rPr lang="fr-FR" sz="2000" b="1" smtClean="0"/>
              <a:t>Mesurer la profondeur des fonds marins</a:t>
            </a:r>
          </a:p>
          <a:p>
            <a:pPr marL="742950" lvl="1" indent="-285750" eaLnBrk="1" hangingPunct="1">
              <a:lnSpc>
                <a:spcPct val="80000"/>
              </a:lnSpc>
              <a:buFontTx/>
              <a:buNone/>
            </a:pPr>
            <a:r>
              <a:rPr lang="fr-FR" smtClean="0"/>
              <a:t>	Du fil à plomb à l’altimétrie satellitaire</a:t>
            </a:r>
          </a:p>
          <a:p>
            <a:pPr marL="0" indent="0" eaLnBrk="1" hangingPunct="1">
              <a:lnSpc>
                <a:spcPct val="80000"/>
              </a:lnSpc>
              <a:buFont typeface="Arial" charset="0"/>
              <a:buNone/>
            </a:pPr>
            <a:endParaRPr lang="fr-FR" sz="3200" smtClean="0"/>
          </a:p>
          <a:p>
            <a:pPr marL="0" indent="0" eaLnBrk="1" hangingPunct="1">
              <a:lnSpc>
                <a:spcPct val="80000"/>
              </a:lnSpc>
              <a:buFont typeface="Arial" charset="0"/>
              <a:buNone/>
            </a:pPr>
            <a:r>
              <a:rPr lang="fr-FR" sz="2000" smtClean="0"/>
              <a:t>II- </a:t>
            </a:r>
            <a:r>
              <a:rPr lang="fr-FR" sz="2000" b="1" smtClean="0"/>
              <a:t>Les principales structures des fonds marins</a:t>
            </a:r>
          </a:p>
          <a:p>
            <a:pPr marL="0" indent="0" eaLnBrk="1" hangingPunct="1">
              <a:lnSpc>
                <a:spcPct val="80000"/>
              </a:lnSpc>
              <a:buFont typeface="Arial" charset="0"/>
              <a:buNone/>
            </a:pPr>
            <a:r>
              <a:rPr lang="fr-FR" sz="2000" smtClean="0"/>
              <a:t>	</a:t>
            </a:r>
            <a:r>
              <a:rPr lang="fr-FR" sz="1800" smtClean="0"/>
              <a:t>Les dorsales et la tectonique des plaques</a:t>
            </a:r>
            <a:endParaRPr lang="fr-FR" sz="2000" smtClean="0"/>
          </a:p>
          <a:p>
            <a:pPr marL="0" indent="0" eaLnBrk="1" hangingPunct="1">
              <a:lnSpc>
                <a:spcPct val="80000"/>
              </a:lnSpc>
              <a:buFont typeface="Arial" charset="0"/>
              <a:buNone/>
            </a:pPr>
            <a:r>
              <a:rPr lang="fr-FR" sz="2000" smtClean="0"/>
              <a:t>	</a:t>
            </a:r>
            <a:r>
              <a:rPr lang="fr-FR" sz="1800" smtClean="0"/>
              <a:t>Structures et enregistrements sédimentaires</a:t>
            </a:r>
          </a:p>
          <a:p>
            <a:pPr marL="0" indent="0" eaLnBrk="1" hangingPunct="1">
              <a:lnSpc>
                <a:spcPct val="80000"/>
              </a:lnSpc>
              <a:buFont typeface="Arial" charset="0"/>
              <a:buNone/>
            </a:pPr>
            <a:r>
              <a:rPr lang="fr-FR" sz="1600" smtClean="0"/>
              <a:t>	</a:t>
            </a:r>
            <a:r>
              <a:rPr lang="fr-FR" sz="1800" smtClean="0"/>
              <a:t>Les continents immergés</a:t>
            </a:r>
          </a:p>
          <a:p>
            <a:pPr marL="0" indent="0" eaLnBrk="1" hangingPunct="1">
              <a:lnSpc>
                <a:spcPct val="80000"/>
              </a:lnSpc>
              <a:buFont typeface="Arial" charset="0"/>
              <a:buNone/>
            </a:pPr>
            <a:endParaRPr lang="fr-FR" sz="2400" smtClean="0"/>
          </a:p>
          <a:p>
            <a:pPr marL="0" indent="0" eaLnBrk="1" hangingPunct="1">
              <a:lnSpc>
                <a:spcPct val="80000"/>
              </a:lnSpc>
              <a:buFont typeface="Arial" charset="0"/>
              <a:buNone/>
            </a:pPr>
            <a:r>
              <a:rPr lang="fr-FR" sz="2000" smtClean="0"/>
              <a:t>III –  </a:t>
            </a:r>
            <a:r>
              <a:rPr lang="fr-FR" sz="2000" b="1" smtClean="0"/>
              <a:t>Les paléo-océans</a:t>
            </a:r>
          </a:p>
          <a:p>
            <a:pPr marL="0" indent="0" eaLnBrk="1" hangingPunct="1">
              <a:lnSpc>
                <a:spcPct val="80000"/>
              </a:lnSpc>
              <a:buFont typeface="Arial" charset="0"/>
              <a:buNone/>
            </a:pPr>
            <a:r>
              <a:rPr lang="fr-FR" sz="2000" smtClean="0"/>
              <a:t>	</a:t>
            </a:r>
            <a:r>
              <a:rPr lang="fr-FR" sz="1800" smtClean="0"/>
              <a:t>Reconstructions cinématiques </a:t>
            </a:r>
          </a:p>
          <a:p>
            <a:pPr marL="0" indent="0" eaLnBrk="1" hangingPunct="1">
              <a:lnSpc>
                <a:spcPct val="80000"/>
              </a:lnSpc>
              <a:buFont typeface="Arial" charset="0"/>
              <a:buNone/>
            </a:pPr>
            <a:r>
              <a:rPr lang="fr-FR" sz="1800" smtClean="0"/>
              <a:t>	Imagerie des plaques plongeantes océaniques</a:t>
            </a:r>
          </a:p>
          <a:p>
            <a:pPr marL="0" indent="0" algn="ctr" eaLnBrk="1" hangingPunct="1">
              <a:lnSpc>
                <a:spcPct val="80000"/>
              </a:lnSpc>
              <a:buFont typeface="Arial" charset="0"/>
              <a:buNone/>
            </a:pPr>
            <a:endParaRPr lang="fr-FR" sz="1800" smtClean="0"/>
          </a:p>
        </p:txBody>
      </p:sp>
      <p:sp>
        <p:nvSpPr>
          <p:cNvPr id="1054724"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54725"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54726"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12"/>
          </p:nvPr>
        </p:nvSpPr>
        <p:spPr/>
        <p:txBody>
          <a:bodyPr/>
          <a:lstStyle/>
          <a:p>
            <a:pPr>
              <a:defRPr/>
            </a:pPr>
            <a:fld id="{6E57459D-5CFE-4293-89DE-41E6BC3FBC8D}" type="slidenum">
              <a:rPr lang="fr-FR"/>
              <a:pPr>
                <a:defRPr/>
              </a:pPr>
              <a:t>20</a:t>
            </a:fld>
            <a:endParaRPr lang="fr-FR"/>
          </a:p>
        </p:txBody>
      </p:sp>
      <p:sp>
        <p:nvSpPr>
          <p:cNvPr id="1087490"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87491"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87492"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087493" name="Picture 6" descr="EM 712"/>
          <p:cNvPicPr>
            <a:picLocks noChangeAspect="1" noChangeArrowheads="1"/>
          </p:cNvPicPr>
          <p:nvPr/>
        </p:nvPicPr>
        <p:blipFill>
          <a:blip r:embed="rId5"/>
          <a:srcRect/>
          <a:stretch>
            <a:fillRect/>
          </a:stretch>
        </p:blipFill>
        <p:spPr bwMode="auto">
          <a:xfrm>
            <a:off x="4284663" y="1557338"/>
            <a:ext cx="4681537" cy="2179637"/>
          </a:xfrm>
          <a:prstGeom prst="rect">
            <a:avLst/>
          </a:prstGeom>
          <a:noFill/>
          <a:ln w="9525">
            <a:noFill/>
            <a:miter lim="800000"/>
            <a:headEnd/>
            <a:tailEnd/>
          </a:ln>
        </p:spPr>
      </p:pic>
      <p:pic>
        <p:nvPicPr>
          <p:cNvPr id="1087494" name="Picture 8"/>
          <p:cNvPicPr>
            <a:picLocks noChangeAspect="1" noChangeArrowheads="1"/>
          </p:cNvPicPr>
          <p:nvPr/>
        </p:nvPicPr>
        <p:blipFill>
          <a:blip r:embed="rId6"/>
          <a:srcRect/>
          <a:stretch>
            <a:fillRect/>
          </a:stretch>
        </p:blipFill>
        <p:spPr bwMode="auto">
          <a:xfrm>
            <a:off x="395288" y="4070350"/>
            <a:ext cx="8748712" cy="2081213"/>
          </a:xfrm>
          <a:prstGeom prst="rect">
            <a:avLst/>
          </a:prstGeom>
          <a:noFill/>
          <a:ln w="9525">
            <a:noFill/>
            <a:miter lim="800000"/>
            <a:headEnd/>
            <a:tailEnd/>
          </a:ln>
        </p:spPr>
      </p:pic>
      <p:pic>
        <p:nvPicPr>
          <p:cNvPr id="1087495" name="Picture 10" descr="Image associée"/>
          <p:cNvPicPr>
            <a:picLocks noChangeAspect="1" noChangeArrowheads="1"/>
          </p:cNvPicPr>
          <p:nvPr/>
        </p:nvPicPr>
        <p:blipFill>
          <a:blip r:embed="rId7"/>
          <a:srcRect/>
          <a:stretch>
            <a:fillRect/>
          </a:stretch>
        </p:blipFill>
        <p:spPr bwMode="auto">
          <a:xfrm>
            <a:off x="250825" y="981075"/>
            <a:ext cx="3851275" cy="2870200"/>
          </a:xfrm>
          <a:prstGeom prst="rect">
            <a:avLst/>
          </a:prstGeom>
          <a:noFill/>
          <a:ln w="9525">
            <a:noFill/>
            <a:miter lim="800000"/>
            <a:headEnd/>
            <a:tailEnd/>
          </a:ln>
        </p:spPr>
      </p:pic>
      <p:sp>
        <p:nvSpPr>
          <p:cNvPr id="1087496" name="Text Box 8"/>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12"/>
          </p:nvPr>
        </p:nvSpPr>
        <p:spPr/>
        <p:txBody>
          <a:bodyPr/>
          <a:lstStyle/>
          <a:p>
            <a:pPr>
              <a:defRPr/>
            </a:pPr>
            <a:fld id="{B4AC285A-DD41-4958-B8C2-34FB321AD36B}" type="slidenum">
              <a:rPr lang="fr-FR"/>
              <a:pPr>
                <a:defRPr/>
              </a:pPr>
              <a:t>21</a:t>
            </a:fld>
            <a:endParaRPr lang="fr-FR"/>
          </a:p>
        </p:txBody>
      </p:sp>
      <p:sp>
        <p:nvSpPr>
          <p:cNvPr id="1089538"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89539"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89540"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089541" name="Picture 6"/>
          <p:cNvPicPr>
            <a:picLocks noChangeAspect="1" noChangeArrowheads="1"/>
          </p:cNvPicPr>
          <p:nvPr/>
        </p:nvPicPr>
        <p:blipFill>
          <a:blip r:embed="rId5"/>
          <a:srcRect/>
          <a:stretch>
            <a:fillRect/>
          </a:stretch>
        </p:blipFill>
        <p:spPr bwMode="auto">
          <a:xfrm>
            <a:off x="331788" y="836613"/>
            <a:ext cx="8812212" cy="3983037"/>
          </a:xfrm>
          <a:prstGeom prst="rect">
            <a:avLst/>
          </a:prstGeom>
          <a:noFill/>
          <a:ln w="9525">
            <a:noFill/>
            <a:miter lim="800000"/>
            <a:headEnd/>
            <a:tailEnd/>
          </a:ln>
        </p:spPr>
      </p:pic>
      <p:sp>
        <p:nvSpPr>
          <p:cNvPr id="1089542" name="Text Box 7"/>
          <p:cNvSpPr txBox="1">
            <a:spLocks noChangeArrowheads="1"/>
          </p:cNvSpPr>
          <p:nvPr/>
        </p:nvSpPr>
        <p:spPr bwMode="auto">
          <a:xfrm>
            <a:off x="-36513" y="5334000"/>
            <a:ext cx="1984376" cy="519113"/>
          </a:xfrm>
          <a:prstGeom prst="rect">
            <a:avLst/>
          </a:prstGeom>
          <a:noFill/>
          <a:ln w="9525">
            <a:noFill/>
            <a:miter lim="800000"/>
            <a:headEnd/>
            <a:tailEnd/>
          </a:ln>
        </p:spPr>
        <p:txBody>
          <a:bodyPr wrap="none">
            <a:spAutoFit/>
          </a:bodyPr>
          <a:lstStyle/>
          <a:p>
            <a:r>
              <a:rPr lang="fr-FR"/>
              <a:t>Resolution?</a:t>
            </a:r>
          </a:p>
        </p:txBody>
      </p:sp>
      <p:sp>
        <p:nvSpPr>
          <p:cNvPr id="1089543" name="Text Box 8"/>
          <p:cNvSpPr txBox="1">
            <a:spLocks noChangeArrowheads="1"/>
          </p:cNvSpPr>
          <p:nvPr/>
        </p:nvSpPr>
        <p:spPr bwMode="auto">
          <a:xfrm>
            <a:off x="2093913" y="4838700"/>
            <a:ext cx="7662862" cy="1614488"/>
          </a:xfrm>
          <a:prstGeom prst="rect">
            <a:avLst/>
          </a:prstGeom>
          <a:noFill/>
          <a:ln w="9525">
            <a:noFill/>
            <a:miter lim="800000"/>
            <a:headEnd/>
            <a:tailEnd/>
          </a:ln>
        </p:spPr>
        <p:txBody>
          <a:bodyPr>
            <a:spAutoFit/>
          </a:bodyPr>
          <a:lstStyle/>
          <a:p>
            <a:pPr>
              <a:buFontTx/>
              <a:buChar char="•"/>
            </a:pPr>
            <a:r>
              <a:rPr lang="fr-FR" sz="2400"/>
              <a:t> Longueur d’onde 1500 (m/s)/12000 (Hz)=0.125m</a:t>
            </a:r>
          </a:p>
          <a:p>
            <a:pPr>
              <a:buFontTx/>
              <a:buChar char="•"/>
            </a:pPr>
            <a:r>
              <a:rPr lang="fr-FR"/>
              <a:t> </a:t>
            </a:r>
            <a:r>
              <a:rPr lang="fr-FR" sz="2400"/>
              <a:t>1°de 69 à 70°d’incidence à 10000 m =&gt;61 m</a:t>
            </a:r>
          </a:p>
          <a:p>
            <a:pPr>
              <a:buFont typeface="Symbol" pitchFamily="18" charset="2"/>
              <a:buNone/>
            </a:pPr>
            <a:r>
              <a:rPr lang="fr-FR" sz="2400"/>
              <a:t>+ attitude du bateau/ positionnement</a:t>
            </a:r>
          </a:p>
          <a:p>
            <a:pPr>
              <a:buFont typeface="Symbol" pitchFamily="18" charset="2"/>
              <a:buNone/>
            </a:pPr>
            <a:r>
              <a:rPr lang="fr-FR" sz="2400"/>
              <a:t>+ profil de vitesse de l’eau</a:t>
            </a:r>
          </a:p>
        </p:txBody>
      </p:sp>
      <p:sp>
        <p:nvSpPr>
          <p:cNvPr id="1089544" name="Text Box 8"/>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82089663-BF50-4528-ADB3-B346826A65F7}" type="slidenum">
              <a:rPr lang="fr-FR"/>
              <a:pPr>
                <a:defRPr/>
              </a:pPr>
              <a:t>22</a:t>
            </a:fld>
            <a:endParaRPr lang="fr-FR"/>
          </a:p>
        </p:txBody>
      </p:sp>
      <p:pic>
        <p:nvPicPr>
          <p:cNvPr id="1091586" name="Picture 4"/>
          <p:cNvPicPr>
            <a:picLocks noChangeAspect="1" noChangeArrowheads="1"/>
          </p:cNvPicPr>
          <p:nvPr/>
        </p:nvPicPr>
        <p:blipFill>
          <a:blip r:embed="rId2"/>
          <a:srcRect/>
          <a:stretch>
            <a:fillRect/>
          </a:stretch>
        </p:blipFill>
        <p:spPr bwMode="auto">
          <a:xfrm>
            <a:off x="250825" y="1430338"/>
            <a:ext cx="8637588" cy="3151187"/>
          </a:xfrm>
          <a:prstGeom prst="rect">
            <a:avLst/>
          </a:prstGeom>
          <a:noFill/>
          <a:ln w="9525">
            <a:noFill/>
            <a:miter lim="800000"/>
            <a:headEnd/>
            <a:tailEnd/>
          </a:ln>
        </p:spPr>
      </p:pic>
      <p:sp>
        <p:nvSpPr>
          <p:cNvPr id="1091587" name="Text Box 3"/>
          <p:cNvSpPr txBox="1">
            <a:spLocks noChangeArrowheads="1"/>
          </p:cNvSpPr>
          <p:nvPr/>
        </p:nvSpPr>
        <p:spPr bwMode="auto">
          <a:xfrm>
            <a:off x="6640513" y="4256088"/>
            <a:ext cx="1693862" cy="396875"/>
          </a:xfrm>
          <a:prstGeom prst="rect">
            <a:avLst/>
          </a:prstGeom>
          <a:noFill/>
          <a:ln w="9525">
            <a:noFill/>
            <a:miter lim="800000"/>
            <a:headEnd/>
            <a:tailEnd/>
          </a:ln>
        </p:spPr>
        <p:txBody>
          <a:bodyPr wrap="none">
            <a:spAutoFit/>
          </a:bodyPr>
          <a:lstStyle/>
          <a:p>
            <a:r>
              <a:rPr lang="fr-FR" sz="2000"/>
              <a:t>(2004,SHOM)</a:t>
            </a:r>
          </a:p>
        </p:txBody>
      </p:sp>
      <p:sp>
        <p:nvSpPr>
          <p:cNvPr id="1091588" name="Text Box 4"/>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
        <p:nvSpPr>
          <p:cNvPr id="1091589" name="Text Box 5"/>
          <p:cNvSpPr txBox="1">
            <a:spLocks noChangeArrowheads="1"/>
          </p:cNvSpPr>
          <p:nvPr/>
        </p:nvSpPr>
        <p:spPr bwMode="auto">
          <a:xfrm>
            <a:off x="1355725" y="893763"/>
            <a:ext cx="6529388" cy="519112"/>
          </a:xfrm>
          <a:prstGeom prst="rect">
            <a:avLst/>
          </a:prstGeom>
          <a:noFill/>
          <a:ln w="9525">
            <a:noFill/>
            <a:miter lim="800000"/>
            <a:headEnd/>
            <a:tailEnd/>
          </a:ln>
        </p:spPr>
        <p:txBody>
          <a:bodyPr wrap="none">
            <a:spAutoFit/>
          </a:bodyPr>
          <a:lstStyle/>
          <a:p>
            <a:r>
              <a:rPr lang="fr-FR"/>
              <a:t>Couverture complète de la méditerranée</a:t>
            </a:r>
          </a:p>
        </p:txBody>
      </p:sp>
      <p:sp>
        <p:nvSpPr>
          <p:cNvPr id="1091590" name="Text Box 6"/>
          <p:cNvSpPr txBox="1">
            <a:spLocks noChangeArrowheads="1"/>
          </p:cNvSpPr>
          <p:nvPr/>
        </p:nvSpPr>
        <p:spPr bwMode="auto">
          <a:xfrm>
            <a:off x="519113" y="4648200"/>
            <a:ext cx="8624887" cy="1373188"/>
          </a:xfrm>
          <a:prstGeom prst="rect">
            <a:avLst/>
          </a:prstGeom>
          <a:noFill/>
          <a:ln w="9525">
            <a:noFill/>
            <a:miter lim="800000"/>
            <a:headEnd/>
            <a:tailEnd/>
          </a:ln>
        </p:spPr>
        <p:txBody>
          <a:bodyPr>
            <a:spAutoFit/>
          </a:bodyPr>
          <a:lstStyle/>
          <a:p>
            <a:r>
              <a:rPr lang="fr-FR"/>
              <a:t>… mais pas dans les zones côtières </a:t>
            </a:r>
          </a:p>
          <a:p>
            <a:r>
              <a:rPr lang="fr-FR"/>
              <a:t>(fauchée du sondeur faible, quadrillage important nécessaire)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12"/>
          </p:nvPr>
        </p:nvSpPr>
        <p:spPr/>
        <p:txBody>
          <a:bodyPr/>
          <a:lstStyle/>
          <a:p>
            <a:pPr>
              <a:defRPr/>
            </a:pPr>
            <a:fld id="{3B98646E-C6EC-4649-8EB5-52F488F38239}" type="slidenum">
              <a:rPr lang="fr-FR"/>
              <a:pPr>
                <a:defRPr/>
              </a:pPr>
              <a:t>23</a:t>
            </a:fld>
            <a:endParaRPr lang="fr-FR"/>
          </a:p>
        </p:txBody>
      </p:sp>
      <p:sp>
        <p:nvSpPr>
          <p:cNvPr id="1092610"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92611"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92612"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092613" name="Picture 7" descr="Résultat de recherche d'images pour &quot;multibeam bathymetry resolution&quot;"/>
          <p:cNvPicPr>
            <a:picLocks noChangeAspect="1" noChangeArrowheads="1"/>
          </p:cNvPicPr>
          <p:nvPr/>
        </p:nvPicPr>
        <p:blipFill>
          <a:blip r:embed="rId5"/>
          <a:srcRect/>
          <a:stretch>
            <a:fillRect/>
          </a:stretch>
        </p:blipFill>
        <p:spPr bwMode="auto">
          <a:xfrm>
            <a:off x="1549400" y="1749425"/>
            <a:ext cx="6983413" cy="4271963"/>
          </a:xfrm>
          <a:prstGeom prst="rect">
            <a:avLst/>
          </a:prstGeom>
          <a:noFill/>
          <a:ln w="9525">
            <a:noFill/>
            <a:miter lim="800000"/>
            <a:headEnd/>
            <a:tailEnd/>
          </a:ln>
        </p:spPr>
      </p:pic>
      <p:sp>
        <p:nvSpPr>
          <p:cNvPr id="1092614" name="Rectangle 8"/>
          <p:cNvSpPr>
            <a:spLocks noChangeArrowheads="1"/>
          </p:cNvSpPr>
          <p:nvPr/>
        </p:nvSpPr>
        <p:spPr bwMode="auto">
          <a:xfrm>
            <a:off x="1116013" y="6021388"/>
            <a:ext cx="4064000" cy="457200"/>
          </a:xfrm>
          <a:prstGeom prst="rect">
            <a:avLst/>
          </a:prstGeom>
          <a:noFill/>
          <a:ln w="9525">
            <a:noFill/>
            <a:miter lim="800000"/>
            <a:headEnd/>
            <a:tailEnd/>
          </a:ln>
        </p:spPr>
        <p:txBody>
          <a:bodyPr wrap="none">
            <a:spAutoFit/>
          </a:bodyPr>
          <a:lstStyle/>
          <a:p>
            <a:r>
              <a:rPr lang="fr-FR" sz="2400"/>
              <a:t>http://www.geomapapp.org/</a:t>
            </a:r>
          </a:p>
        </p:txBody>
      </p:sp>
      <p:sp>
        <p:nvSpPr>
          <p:cNvPr id="1092615" name="Text Box 7"/>
          <p:cNvSpPr txBox="1">
            <a:spLocks noChangeArrowheads="1"/>
          </p:cNvSpPr>
          <p:nvPr/>
        </p:nvSpPr>
        <p:spPr bwMode="auto">
          <a:xfrm>
            <a:off x="0" y="877888"/>
            <a:ext cx="9394825" cy="822325"/>
          </a:xfrm>
          <a:prstGeom prst="rect">
            <a:avLst/>
          </a:prstGeom>
          <a:noFill/>
          <a:ln w="9525">
            <a:noFill/>
            <a:miter lim="800000"/>
            <a:headEnd/>
            <a:tailEnd/>
          </a:ln>
        </p:spPr>
        <p:txBody>
          <a:bodyPr>
            <a:spAutoFit/>
          </a:bodyPr>
          <a:lstStyle/>
          <a:p>
            <a:pPr algn="ctr"/>
            <a:r>
              <a:rPr lang="fr-FR" sz="2400"/>
              <a:t>Données de bathymétrie multifaisceaux:</a:t>
            </a:r>
          </a:p>
          <a:p>
            <a:pPr algn="ctr"/>
            <a:r>
              <a:rPr lang="fr-FR" sz="2400"/>
              <a:t>Une couverture très partielle</a:t>
            </a:r>
          </a:p>
        </p:txBody>
      </p:sp>
      <p:sp>
        <p:nvSpPr>
          <p:cNvPr id="1092616" name="Text Box 8"/>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6A91BEE9-5428-44FF-AFA0-C8ED3D6739B8}" type="slidenum">
              <a:rPr lang="fr-FR"/>
              <a:pPr>
                <a:defRPr/>
              </a:pPr>
              <a:t>24</a:t>
            </a:fld>
            <a:endParaRPr lang="fr-FR"/>
          </a:p>
        </p:txBody>
      </p:sp>
      <p:pic>
        <p:nvPicPr>
          <p:cNvPr id="1094658" name="Picture 8" descr="https://topex.ucsd.edu/marine_grav/gif_images/altimeter.gif"/>
          <p:cNvPicPr>
            <a:picLocks noChangeAspect="1" noChangeArrowheads="1"/>
          </p:cNvPicPr>
          <p:nvPr/>
        </p:nvPicPr>
        <p:blipFill>
          <a:blip r:embed="rId2"/>
          <a:srcRect t="5821" b="13924"/>
          <a:stretch>
            <a:fillRect/>
          </a:stretch>
        </p:blipFill>
        <p:spPr bwMode="auto">
          <a:xfrm>
            <a:off x="323850" y="1196975"/>
            <a:ext cx="4189413" cy="4335463"/>
          </a:xfrm>
          <a:prstGeom prst="rect">
            <a:avLst/>
          </a:prstGeom>
          <a:noFill/>
          <a:ln w="9525">
            <a:noFill/>
            <a:miter lim="800000"/>
            <a:headEnd/>
            <a:tailEnd/>
          </a:ln>
        </p:spPr>
      </p:pic>
      <p:sp>
        <p:nvSpPr>
          <p:cNvPr id="1094659" name="Text Box 5"/>
          <p:cNvSpPr txBox="1">
            <a:spLocks noChangeArrowheads="1"/>
          </p:cNvSpPr>
          <p:nvPr/>
        </p:nvSpPr>
        <p:spPr bwMode="auto">
          <a:xfrm>
            <a:off x="4695825" y="1373188"/>
            <a:ext cx="4448175" cy="5216525"/>
          </a:xfrm>
          <a:prstGeom prst="rect">
            <a:avLst/>
          </a:prstGeom>
          <a:noFill/>
          <a:ln w="9525">
            <a:noFill/>
            <a:miter lim="800000"/>
            <a:headEnd/>
            <a:tailEnd/>
          </a:ln>
        </p:spPr>
        <p:txBody>
          <a:bodyPr>
            <a:spAutoFit/>
          </a:bodyPr>
          <a:lstStyle/>
          <a:p>
            <a:r>
              <a:rPr lang="fr-FR"/>
              <a:t>Le niveau moyen de l’océan dépend de la bathymétrie.</a:t>
            </a:r>
          </a:p>
          <a:p>
            <a:endParaRPr lang="fr-FR"/>
          </a:p>
          <a:p>
            <a:r>
              <a:rPr lang="fr-FR"/>
              <a:t>Peut-on déduire la topo de la forme de la surface des océans?</a:t>
            </a:r>
          </a:p>
          <a:p>
            <a:endParaRPr lang="fr-FR"/>
          </a:p>
          <a:p>
            <a:r>
              <a:rPr lang="fr-FR"/>
              <a:t>OUI… </a:t>
            </a:r>
          </a:p>
          <a:p>
            <a:endParaRPr lang="fr-FR"/>
          </a:p>
          <a:p>
            <a:r>
              <a:rPr lang="fr-FR"/>
              <a:t>	… gravimétrie</a:t>
            </a:r>
          </a:p>
          <a:p>
            <a:r>
              <a:rPr lang="fr-FR"/>
              <a:t>	… altimétrie</a:t>
            </a:r>
          </a:p>
        </p:txBody>
      </p:sp>
      <p:sp>
        <p:nvSpPr>
          <p:cNvPr id="1094660" name="Text Box 8"/>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AE2076DE-37E6-4443-9E94-299F836DA92B}" type="slidenum">
              <a:rPr lang="fr-FR"/>
              <a:pPr>
                <a:defRPr/>
              </a:pPr>
              <a:t>25</a:t>
            </a:fld>
            <a:endParaRPr lang="fr-FR"/>
          </a:p>
        </p:txBody>
      </p:sp>
      <p:pic>
        <p:nvPicPr>
          <p:cNvPr id="1095682" name="Picture 5" descr="p10652_a2fa690331f41617f30924ebd93bc436p8226_a2fa690331f41617f30924ebd93bc436p452_74314141d70b9d15a17fa86449d36f8cschema_altimetrie.png"/>
          <p:cNvPicPr>
            <a:picLocks noChangeAspect="1" noChangeArrowheads="1"/>
          </p:cNvPicPr>
          <p:nvPr/>
        </p:nvPicPr>
        <p:blipFill>
          <a:blip r:embed="rId2"/>
          <a:srcRect/>
          <a:stretch>
            <a:fillRect/>
          </a:stretch>
        </p:blipFill>
        <p:spPr bwMode="auto">
          <a:xfrm>
            <a:off x="3275013" y="836613"/>
            <a:ext cx="5905500" cy="5629275"/>
          </a:xfrm>
          <a:prstGeom prst="rect">
            <a:avLst/>
          </a:prstGeom>
          <a:noFill/>
          <a:ln w="9525">
            <a:noFill/>
            <a:miter lim="800000"/>
            <a:headEnd/>
            <a:tailEnd/>
          </a:ln>
        </p:spPr>
      </p:pic>
      <p:sp>
        <p:nvSpPr>
          <p:cNvPr id="1095683" name="Rectangle 6"/>
          <p:cNvSpPr>
            <a:spLocks noChangeArrowheads="1"/>
          </p:cNvSpPr>
          <p:nvPr/>
        </p:nvSpPr>
        <p:spPr bwMode="auto">
          <a:xfrm>
            <a:off x="179388" y="6461125"/>
            <a:ext cx="6024562" cy="396875"/>
          </a:xfrm>
          <a:prstGeom prst="rect">
            <a:avLst/>
          </a:prstGeom>
          <a:noFill/>
          <a:ln w="9525">
            <a:noFill/>
            <a:miter lim="800000"/>
            <a:headEnd/>
            <a:tailEnd/>
          </a:ln>
        </p:spPr>
        <p:txBody>
          <a:bodyPr wrap="none">
            <a:spAutoFit/>
          </a:bodyPr>
          <a:lstStyle/>
          <a:p>
            <a:r>
              <a:rPr lang="fr-FR" sz="2000"/>
              <a:t>https://cnes.fr/fr/un-peu-de-vulgarisation-laltimetrie</a:t>
            </a:r>
          </a:p>
        </p:txBody>
      </p:sp>
      <p:sp>
        <p:nvSpPr>
          <p:cNvPr id="1095684" name="Text Box 4"/>
          <p:cNvSpPr txBox="1">
            <a:spLocks noChangeArrowheads="1"/>
          </p:cNvSpPr>
          <p:nvPr/>
        </p:nvSpPr>
        <p:spPr bwMode="auto">
          <a:xfrm>
            <a:off x="323850" y="3141663"/>
            <a:ext cx="2697163" cy="946150"/>
          </a:xfrm>
          <a:prstGeom prst="rect">
            <a:avLst/>
          </a:prstGeom>
          <a:noFill/>
          <a:ln w="9525">
            <a:noFill/>
            <a:miter lim="800000"/>
            <a:headEnd/>
            <a:tailEnd/>
          </a:ln>
        </p:spPr>
        <p:txBody>
          <a:bodyPr wrap="none">
            <a:spAutoFit/>
          </a:bodyPr>
          <a:lstStyle/>
          <a:p>
            <a:r>
              <a:rPr lang="fr-FR"/>
              <a:t>L’altimétrie </a:t>
            </a:r>
          </a:p>
          <a:p>
            <a:r>
              <a:rPr lang="fr-FR"/>
              <a:t>	satellitaire</a:t>
            </a:r>
          </a:p>
        </p:txBody>
      </p:sp>
      <p:sp>
        <p:nvSpPr>
          <p:cNvPr id="1095685" name="Text Box 5"/>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pic>
        <p:nvPicPr>
          <p:cNvPr id="1095686" name="Picture 7" descr="figure%207"/>
          <p:cNvPicPr>
            <a:picLocks noChangeAspect="1" noChangeArrowheads="1"/>
          </p:cNvPicPr>
          <p:nvPr/>
        </p:nvPicPr>
        <p:blipFill>
          <a:blip r:embed="rId3"/>
          <a:srcRect/>
          <a:stretch>
            <a:fillRect/>
          </a:stretch>
        </p:blipFill>
        <p:spPr bwMode="auto">
          <a:xfrm>
            <a:off x="0" y="996950"/>
            <a:ext cx="3995738" cy="2071688"/>
          </a:xfrm>
          <a:prstGeom prst="rect">
            <a:avLst/>
          </a:prstGeom>
          <a:noFill/>
          <a:ln w="9525">
            <a:noFill/>
            <a:miter lim="800000"/>
            <a:headEnd/>
            <a:tailEnd/>
          </a:ln>
        </p:spPr>
      </p:pic>
      <p:pic>
        <p:nvPicPr>
          <p:cNvPr id="1095687" name="Picture 9"/>
          <p:cNvPicPr>
            <a:picLocks noChangeAspect="1" noChangeArrowheads="1"/>
          </p:cNvPicPr>
          <p:nvPr/>
        </p:nvPicPr>
        <p:blipFill>
          <a:blip r:embed="rId4"/>
          <a:srcRect l="57146" t="29317" r="8917" b="35497"/>
          <a:stretch>
            <a:fillRect/>
          </a:stretch>
        </p:blipFill>
        <p:spPr bwMode="auto">
          <a:xfrm>
            <a:off x="250825" y="4076700"/>
            <a:ext cx="2736850" cy="216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DFC2F86C-3AA4-499A-81AD-93779F49F89B}" type="slidenum">
              <a:rPr lang="fr-FR"/>
              <a:pPr>
                <a:defRPr/>
              </a:pPr>
              <a:t>26</a:t>
            </a:fld>
            <a:endParaRPr lang="fr-FR"/>
          </a:p>
        </p:txBody>
      </p:sp>
      <p:pic>
        <p:nvPicPr>
          <p:cNvPr id="1096706" name="Picture 4"/>
          <p:cNvPicPr>
            <a:picLocks noChangeAspect="1" noChangeArrowheads="1"/>
          </p:cNvPicPr>
          <p:nvPr/>
        </p:nvPicPr>
        <p:blipFill>
          <a:blip r:embed="rId2"/>
          <a:srcRect/>
          <a:stretch>
            <a:fillRect/>
          </a:stretch>
        </p:blipFill>
        <p:spPr bwMode="auto">
          <a:xfrm>
            <a:off x="0" y="1779588"/>
            <a:ext cx="9144000" cy="2925762"/>
          </a:xfrm>
          <a:prstGeom prst="rect">
            <a:avLst/>
          </a:prstGeom>
          <a:noFill/>
          <a:ln w="9525">
            <a:noFill/>
            <a:miter lim="800000"/>
            <a:headEnd/>
            <a:tailEnd/>
          </a:ln>
        </p:spPr>
      </p:pic>
      <p:sp>
        <p:nvSpPr>
          <p:cNvPr id="1096707" name="Text Box 3"/>
          <p:cNvSpPr txBox="1">
            <a:spLocks noChangeArrowheads="1"/>
          </p:cNvSpPr>
          <p:nvPr/>
        </p:nvSpPr>
        <p:spPr bwMode="auto">
          <a:xfrm>
            <a:off x="250825" y="4868863"/>
            <a:ext cx="8642350" cy="1800225"/>
          </a:xfrm>
          <a:prstGeom prst="rect">
            <a:avLst/>
          </a:prstGeom>
          <a:noFill/>
          <a:ln w="9525">
            <a:noFill/>
            <a:miter lim="800000"/>
            <a:headEnd/>
            <a:tailEnd/>
          </a:ln>
        </p:spPr>
        <p:txBody>
          <a:bodyPr>
            <a:spAutoFit/>
          </a:bodyPr>
          <a:lstStyle/>
          <a:p>
            <a:pPr>
              <a:spcBef>
                <a:spcPct val="50000"/>
              </a:spcBef>
            </a:pPr>
            <a:r>
              <a:rPr lang="fr-FR"/>
              <a:t>La mesure du niveau moyen des océans donne le « géoïde ». Il s’agit d’une surface équipotentielle du champ de gravité terrestre. Elle se mesure en mètres par rapport à l’ellipsoïde de référence.</a:t>
            </a:r>
          </a:p>
        </p:txBody>
      </p:sp>
      <p:sp>
        <p:nvSpPr>
          <p:cNvPr id="1096708" name="Text Box 4"/>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925A3501-9A0E-41BD-A764-8479B8636CB8}" type="slidenum">
              <a:rPr lang="fr-FR"/>
              <a:pPr>
                <a:defRPr/>
              </a:pPr>
              <a:t>27</a:t>
            </a:fld>
            <a:endParaRPr lang="fr-FR"/>
          </a:p>
        </p:txBody>
      </p:sp>
      <p:pic>
        <p:nvPicPr>
          <p:cNvPr id="1097730" name="Picture 4"/>
          <p:cNvPicPr>
            <a:picLocks noChangeAspect="1" noChangeArrowheads="1"/>
          </p:cNvPicPr>
          <p:nvPr/>
        </p:nvPicPr>
        <p:blipFill>
          <a:blip r:embed="rId2"/>
          <a:srcRect/>
          <a:stretch>
            <a:fillRect/>
          </a:stretch>
        </p:blipFill>
        <p:spPr bwMode="auto">
          <a:xfrm>
            <a:off x="468313" y="1052513"/>
            <a:ext cx="7632700" cy="5300662"/>
          </a:xfrm>
          <a:prstGeom prst="rect">
            <a:avLst/>
          </a:prstGeom>
          <a:noFill/>
          <a:ln w="9525">
            <a:noFill/>
            <a:miter lim="800000"/>
            <a:headEnd/>
            <a:tailEnd/>
          </a:ln>
        </p:spPr>
      </p:pic>
      <p:sp>
        <p:nvSpPr>
          <p:cNvPr id="1097731" name="Rectangle 5"/>
          <p:cNvSpPr>
            <a:spLocks noChangeArrowheads="1"/>
          </p:cNvSpPr>
          <p:nvPr/>
        </p:nvSpPr>
        <p:spPr bwMode="auto">
          <a:xfrm>
            <a:off x="323850" y="6440488"/>
            <a:ext cx="5364163" cy="396875"/>
          </a:xfrm>
          <a:prstGeom prst="rect">
            <a:avLst/>
          </a:prstGeom>
          <a:noFill/>
          <a:ln w="9525">
            <a:noFill/>
            <a:miter lim="800000"/>
            <a:headEnd/>
            <a:tailEnd/>
          </a:ln>
        </p:spPr>
        <p:txBody>
          <a:bodyPr wrap="none">
            <a:spAutoFit/>
          </a:bodyPr>
          <a:lstStyle/>
          <a:p>
            <a:r>
              <a:rPr lang="fr-FR" sz="2000"/>
              <a:t>http://www.geologie.ens.fr/~vigny/cours.html</a:t>
            </a:r>
          </a:p>
        </p:txBody>
      </p:sp>
      <p:sp>
        <p:nvSpPr>
          <p:cNvPr id="1097732" name="Text Box 4"/>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C1C301F4-0F4A-455D-8A0B-14F8E14FC2FF}" type="slidenum">
              <a:rPr lang="fr-FR"/>
              <a:pPr>
                <a:defRPr/>
              </a:pPr>
              <a:t>28</a:t>
            </a:fld>
            <a:endParaRPr lang="fr-FR"/>
          </a:p>
        </p:txBody>
      </p:sp>
      <p:pic>
        <p:nvPicPr>
          <p:cNvPr id="1098754" name="Picture 4"/>
          <p:cNvPicPr>
            <a:picLocks noChangeAspect="1" noChangeArrowheads="1"/>
          </p:cNvPicPr>
          <p:nvPr/>
        </p:nvPicPr>
        <p:blipFill>
          <a:blip r:embed="rId2"/>
          <a:srcRect/>
          <a:stretch>
            <a:fillRect/>
          </a:stretch>
        </p:blipFill>
        <p:spPr bwMode="auto">
          <a:xfrm>
            <a:off x="395288" y="908050"/>
            <a:ext cx="4767262" cy="4537075"/>
          </a:xfrm>
          <a:prstGeom prst="rect">
            <a:avLst/>
          </a:prstGeom>
          <a:noFill/>
          <a:ln w="9525">
            <a:noFill/>
            <a:miter lim="800000"/>
            <a:headEnd/>
            <a:tailEnd/>
          </a:ln>
        </p:spPr>
      </p:pic>
      <p:pic>
        <p:nvPicPr>
          <p:cNvPr id="1098755" name="Picture 5"/>
          <p:cNvPicPr>
            <a:picLocks noChangeAspect="1" noChangeArrowheads="1"/>
          </p:cNvPicPr>
          <p:nvPr/>
        </p:nvPicPr>
        <p:blipFill>
          <a:blip r:embed="rId3"/>
          <a:srcRect/>
          <a:stretch>
            <a:fillRect/>
          </a:stretch>
        </p:blipFill>
        <p:spPr bwMode="auto">
          <a:xfrm>
            <a:off x="5413375" y="1411288"/>
            <a:ext cx="3730625" cy="3959225"/>
          </a:xfrm>
          <a:prstGeom prst="rect">
            <a:avLst/>
          </a:prstGeom>
          <a:noFill/>
          <a:ln w="9525">
            <a:noFill/>
            <a:miter lim="800000"/>
            <a:headEnd/>
            <a:tailEnd/>
          </a:ln>
        </p:spPr>
      </p:pic>
      <p:sp>
        <p:nvSpPr>
          <p:cNvPr id="1098756" name="Text Box 4"/>
          <p:cNvSpPr txBox="1">
            <a:spLocks noChangeArrowheads="1"/>
          </p:cNvSpPr>
          <p:nvPr/>
        </p:nvSpPr>
        <p:spPr bwMode="auto">
          <a:xfrm>
            <a:off x="331788" y="5578475"/>
            <a:ext cx="8416925" cy="946150"/>
          </a:xfrm>
          <a:prstGeom prst="rect">
            <a:avLst/>
          </a:prstGeom>
          <a:noFill/>
          <a:ln w="9525">
            <a:noFill/>
            <a:miter lim="800000"/>
            <a:headEnd/>
            <a:tailEnd/>
          </a:ln>
        </p:spPr>
        <p:txBody>
          <a:bodyPr wrap="none">
            <a:spAutoFit/>
          </a:bodyPr>
          <a:lstStyle/>
          <a:p>
            <a:r>
              <a:rPr lang="fr-FR"/>
              <a:t>Seules les petites longueurs d’ondes du géoïde sont </a:t>
            </a:r>
          </a:p>
          <a:p>
            <a:r>
              <a:rPr lang="fr-FR"/>
              <a:t>corrélées à la topographie des fonds marins</a:t>
            </a:r>
          </a:p>
        </p:txBody>
      </p:sp>
      <p:sp>
        <p:nvSpPr>
          <p:cNvPr id="1098757" name="Text Box 5"/>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
        <p:nvSpPr>
          <p:cNvPr id="1098758" name="Line 6"/>
          <p:cNvSpPr>
            <a:spLocks noChangeShapeType="1"/>
          </p:cNvSpPr>
          <p:nvPr/>
        </p:nvSpPr>
        <p:spPr bwMode="auto">
          <a:xfrm flipH="1">
            <a:off x="5148263" y="1052513"/>
            <a:ext cx="360362" cy="144462"/>
          </a:xfrm>
          <a:prstGeom prst="line">
            <a:avLst/>
          </a:prstGeom>
          <a:noFill/>
          <a:ln w="9525">
            <a:solidFill>
              <a:schemeClr val="tx1"/>
            </a:solidFill>
            <a:round/>
            <a:headEnd/>
            <a:tailEnd type="triangle" w="med" len="med"/>
          </a:ln>
        </p:spPr>
        <p:txBody>
          <a:bodyPr/>
          <a:lstStyle/>
          <a:p>
            <a:endParaRPr lang="fr-FR"/>
          </a:p>
        </p:txBody>
      </p:sp>
      <p:sp>
        <p:nvSpPr>
          <p:cNvPr id="1098759" name="Text Box 7"/>
          <p:cNvSpPr txBox="1">
            <a:spLocks noChangeArrowheads="1"/>
          </p:cNvSpPr>
          <p:nvPr/>
        </p:nvSpPr>
        <p:spPr bwMode="auto">
          <a:xfrm>
            <a:off x="5508625" y="876300"/>
            <a:ext cx="3656013" cy="336550"/>
          </a:xfrm>
          <a:prstGeom prst="rect">
            <a:avLst/>
          </a:prstGeom>
          <a:noFill/>
          <a:ln w="9525">
            <a:noFill/>
            <a:miter lim="800000"/>
            <a:headEnd/>
            <a:tailEnd/>
          </a:ln>
        </p:spPr>
        <p:txBody>
          <a:bodyPr wrap="none">
            <a:spAutoFit/>
          </a:bodyPr>
          <a:lstStyle/>
          <a:p>
            <a:r>
              <a:rPr lang="fr-FR" sz="1600"/>
              <a:t>Mesures en m / ellipsoïde de référence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101C347C-AC98-43AA-8BE6-3F225A11ADF7}" type="slidenum">
              <a:rPr lang="fr-FR"/>
              <a:pPr>
                <a:defRPr/>
              </a:pPr>
              <a:t>29</a:t>
            </a:fld>
            <a:endParaRPr lang="fr-FR"/>
          </a:p>
        </p:txBody>
      </p:sp>
      <p:pic>
        <p:nvPicPr>
          <p:cNvPr id="1099778" name="Picture 5"/>
          <p:cNvPicPr>
            <a:picLocks noChangeAspect="1" noChangeArrowheads="1"/>
          </p:cNvPicPr>
          <p:nvPr/>
        </p:nvPicPr>
        <p:blipFill>
          <a:blip r:embed="rId2"/>
          <a:srcRect b="12704"/>
          <a:stretch>
            <a:fillRect/>
          </a:stretch>
        </p:blipFill>
        <p:spPr bwMode="auto">
          <a:xfrm>
            <a:off x="684213" y="836613"/>
            <a:ext cx="7842250" cy="4897437"/>
          </a:xfrm>
          <a:prstGeom prst="rect">
            <a:avLst/>
          </a:prstGeom>
          <a:noFill/>
          <a:ln w="9525">
            <a:noFill/>
            <a:miter lim="800000"/>
            <a:headEnd/>
            <a:tailEnd/>
          </a:ln>
        </p:spPr>
      </p:pic>
      <p:sp>
        <p:nvSpPr>
          <p:cNvPr id="1099779" name="Text Box 3"/>
          <p:cNvSpPr txBox="1">
            <a:spLocks noChangeArrowheads="1"/>
          </p:cNvSpPr>
          <p:nvPr/>
        </p:nvSpPr>
        <p:spPr bwMode="auto">
          <a:xfrm>
            <a:off x="376238" y="5765800"/>
            <a:ext cx="8769350" cy="946150"/>
          </a:xfrm>
          <a:prstGeom prst="rect">
            <a:avLst/>
          </a:prstGeom>
          <a:noFill/>
          <a:ln w="9525">
            <a:noFill/>
            <a:miter lim="800000"/>
            <a:headEnd/>
            <a:tailEnd/>
          </a:ln>
        </p:spPr>
        <p:txBody>
          <a:bodyPr wrap="none">
            <a:spAutoFit/>
          </a:bodyPr>
          <a:lstStyle/>
          <a:p>
            <a:r>
              <a:rPr lang="fr-FR"/>
              <a:t>Les grandes longueurs d’ondes sont liées aux </a:t>
            </a:r>
          </a:p>
          <a:p>
            <a:r>
              <a:rPr lang="fr-FR"/>
              <a:t>hétérogénéités et à la dynamique du manteau profond</a:t>
            </a:r>
          </a:p>
        </p:txBody>
      </p:sp>
      <p:sp>
        <p:nvSpPr>
          <p:cNvPr id="1099780" name="Text Box 4"/>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5"/>
          <p:cNvSpPr>
            <a:spLocks noGrp="1"/>
          </p:cNvSpPr>
          <p:nvPr>
            <p:ph type="sldNum" sz="quarter" idx="12"/>
          </p:nvPr>
        </p:nvSpPr>
        <p:spPr/>
        <p:txBody>
          <a:bodyPr/>
          <a:lstStyle/>
          <a:p>
            <a:pPr>
              <a:defRPr/>
            </a:pPr>
            <a:fld id="{239206D3-8ED5-4DAD-B712-B5A173AFF993}" type="slidenum">
              <a:rPr lang="fr-FR"/>
              <a:pPr>
                <a:defRPr/>
              </a:pPr>
              <a:t>3</a:t>
            </a:fld>
            <a:endParaRPr lang="fr-FR"/>
          </a:p>
        </p:txBody>
      </p:sp>
      <p:sp>
        <p:nvSpPr>
          <p:cNvPr id="1056770" name="Rectangle 2"/>
          <p:cNvSpPr>
            <a:spLocks noGrp="1" noChangeArrowheads="1"/>
          </p:cNvSpPr>
          <p:nvPr>
            <p:ph type="ctrTitle" idx="4294967295"/>
          </p:nvPr>
        </p:nvSpPr>
        <p:spPr>
          <a:xfrm>
            <a:off x="-828675" y="908050"/>
            <a:ext cx="7772400" cy="822325"/>
          </a:xfrm>
        </p:spPr>
        <p:txBody>
          <a:bodyPr anchor="b"/>
          <a:lstStyle/>
          <a:p>
            <a:pPr algn="ctr" eaLnBrk="1" hangingPunct="1"/>
            <a:r>
              <a:rPr lang="fr-FR" sz="4500" b="1" smtClean="0"/>
              <a:t>Plan de l’exposé</a:t>
            </a:r>
          </a:p>
        </p:txBody>
      </p:sp>
      <p:sp>
        <p:nvSpPr>
          <p:cNvPr id="1056771" name="Rectangle 3"/>
          <p:cNvSpPr>
            <a:spLocks noGrp="1" noChangeArrowheads="1"/>
          </p:cNvSpPr>
          <p:nvPr>
            <p:ph type="subTitle" idx="4294967295"/>
          </p:nvPr>
        </p:nvSpPr>
        <p:spPr>
          <a:xfrm>
            <a:off x="0" y="1844675"/>
            <a:ext cx="5834063" cy="4464050"/>
          </a:xfrm>
        </p:spPr>
        <p:txBody>
          <a:bodyPr/>
          <a:lstStyle/>
          <a:p>
            <a:pPr marL="0" indent="0" eaLnBrk="1" hangingPunct="1">
              <a:lnSpc>
                <a:spcPct val="80000"/>
              </a:lnSpc>
              <a:buFont typeface="Arial" charset="0"/>
              <a:buNone/>
            </a:pPr>
            <a:endParaRPr lang="fr-FR" sz="1800" smtClean="0"/>
          </a:p>
          <a:p>
            <a:pPr marL="0" indent="0" eaLnBrk="1" hangingPunct="1">
              <a:lnSpc>
                <a:spcPct val="80000"/>
              </a:lnSpc>
              <a:buFont typeface="Arial" charset="0"/>
              <a:buNone/>
            </a:pPr>
            <a:r>
              <a:rPr lang="fr-FR" sz="2000" smtClean="0"/>
              <a:t>I- </a:t>
            </a:r>
            <a:r>
              <a:rPr lang="fr-FR" sz="2000" b="1" smtClean="0"/>
              <a:t>Mesurer la profondeur des fonds marins</a:t>
            </a:r>
          </a:p>
          <a:p>
            <a:pPr marL="742950" lvl="1" indent="-285750" eaLnBrk="1" hangingPunct="1">
              <a:lnSpc>
                <a:spcPct val="80000"/>
              </a:lnSpc>
              <a:buFontTx/>
              <a:buNone/>
            </a:pPr>
            <a:r>
              <a:rPr lang="fr-FR" smtClean="0"/>
              <a:t>	Du fil à plomb à l’altimétrie satellitaire</a:t>
            </a:r>
          </a:p>
          <a:p>
            <a:pPr marL="0" indent="0" eaLnBrk="1" hangingPunct="1">
              <a:lnSpc>
                <a:spcPct val="80000"/>
              </a:lnSpc>
              <a:buFont typeface="Arial" charset="0"/>
              <a:buNone/>
            </a:pPr>
            <a:endParaRPr lang="fr-FR" sz="3200" smtClean="0"/>
          </a:p>
          <a:p>
            <a:pPr marL="0" indent="0" eaLnBrk="1" hangingPunct="1">
              <a:lnSpc>
                <a:spcPct val="80000"/>
              </a:lnSpc>
              <a:buFont typeface="Arial" charset="0"/>
              <a:buNone/>
            </a:pPr>
            <a:r>
              <a:rPr lang="fr-FR" sz="2000" smtClean="0"/>
              <a:t>II- </a:t>
            </a:r>
            <a:r>
              <a:rPr lang="fr-FR" sz="2000" b="1" smtClean="0"/>
              <a:t>Les principales structures des fonds marins</a:t>
            </a:r>
          </a:p>
          <a:p>
            <a:pPr marL="0" indent="0" eaLnBrk="1" hangingPunct="1">
              <a:lnSpc>
                <a:spcPct val="80000"/>
              </a:lnSpc>
              <a:buFont typeface="Arial" charset="0"/>
              <a:buNone/>
            </a:pPr>
            <a:r>
              <a:rPr lang="fr-FR" sz="2000" smtClean="0"/>
              <a:t>	</a:t>
            </a:r>
            <a:r>
              <a:rPr lang="fr-FR" sz="1800" smtClean="0"/>
              <a:t>Les dorsales et la tectonique des plaques</a:t>
            </a:r>
            <a:endParaRPr lang="fr-FR" sz="2000" smtClean="0"/>
          </a:p>
          <a:p>
            <a:pPr marL="0" indent="0" eaLnBrk="1" hangingPunct="1">
              <a:lnSpc>
                <a:spcPct val="80000"/>
              </a:lnSpc>
              <a:buFont typeface="Arial" charset="0"/>
              <a:buNone/>
            </a:pPr>
            <a:r>
              <a:rPr lang="fr-FR" sz="2000" smtClean="0"/>
              <a:t>	</a:t>
            </a:r>
            <a:r>
              <a:rPr lang="fr-FR" sz="1800" smtClean="0"/>
              <a:t>Structures et enregistrements sédimentaires</a:t>
            </a:r>
          </a:p>
          <a:p>
            <a:pPr marL="0" indent="0" eaLnBrk="1" hangingPunct="1">
              <a:lnSpc>
                <a:spcPct val="80000"/>
              </a:lnSpc>
              <a:buFont typeface="Arial" charset="0"/>
              <a:buNone/>
            </a:pPr>
            <a:r>
              <a:rPr lang="fr-FR" sz="1600" smtClean="0"/>
              <a:t>	</a:t>
            </a:r>
            <a:r>
              <a:rPr lang="fr-FR" sz="1800" smtClean="0"/>
              <a:t>Les continents immergés</a:t>
            </a:r>
          </a:p>
          <a:p>
            <a:pPr marL="0" indent="0" eaLnBrk="1" hangingPunct="1">
              <a:lnSpc>
                <a:spcPct val="80000"/>
              </a:lnSpc>
              <a:buFont typeface="Arial" charset="0"/>
              <a:buNone/>
            </a:pPr>
            <a:endParaRPr lang="fr-FR" sz="2400" smtClean="0"/>
          </a:p>
          <a:p>
            <a:pPr marL="0" indent="0" eaLnBrk="1" hangingPunct="1">
              <a:lnSpc>
                <a:spcPct val="80000"/>
              </a:lnSpc>
              <a:buFont typeface="Arial" charset="0"/>
              <a:buNone/>
            </a:pPr>
            <a:r>
              <a:rPr lang="fr-FR" sz="2000" smtClean="0"/>
              <a:t>III –  </a:t>
            </a:r>
            <a:r>
              <a:rPr lang="fr-FR" sz="2000" b="1" smtClean="0"/>
              <a:t>Les paléo-océans</a:t>
            </a:r>
          </a:p>
          <a:p>
            <a:pPr marL="0" indent="0" eaLnBrk="1" hangingPunct="1">
              <a:lnSpc>
                <a:spcPct val="80000"/>
              </a:lnSpc>
              <a:buFont typeface="Arial" charset="0"/>
              <a:buNone/>
            </a:pPr>
            <a:r>
              <a:rPr lang="fr-FR" sz="2000" smtClean="0"/>
              <a:t>	</a:t>
            </a:r>
            <a:r>
              <a:rPr lang="fr-FR" sz="1800" smtClean="0"/>
              <a:t>Reconstructions cinématiques </a:t>
            </a:r>
          </a:p>
          <a:p>
            <a:pPr marL="0" indent="0" eaLnBrk="1" hangingPunct="1">
              <a:lnSpc>
                <a:spcPct val="80000"/>
              </a:lnSpc>
              <a:buFont typeface="Arial" charset="0"/>
              <a:buNone/>
            </a:pPr>
            <a:r>
              <a:rPr lang="fr-FR" sz="1800" smtClean="0"/>
              <a:t>	Imagerie des plaques plongeantes océaniques</a:t>
            </a:r>
          </a:p>
          <a:p>
            <a:pPr marL="0" indent="0" algn="ctr" eaLnBrk="1" hangingPunct="1">
              <a:lnSpc>
                <a:spcPct val="80000"/>
              </a:lnSpc>
              <a:buFont typeface="Arial" charset="0"/>
              <a:buNone/>
            </a:pPr>
            <a:endParaRPr lang="fr-FR" sz="1800" smtClean="0"/>
          </a:p>
        </p:txBody>
      </p:sp>
      <p:sp>
        <p:nvSpPr>
          <p:cNvPr id="1056772"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56773"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56774"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sp>
        <p:nvSpPr>
          <p:cNvPr id="1056775" name="Text Box 7"/>
          <p:cNvSpPr txBox="1">
            <a:spLocks noChangeArrowheads="1"/>
          </p:cNvSpPr>
          <p:nvPr/>
        </p:nvSpPr>
        <p:spPr bwMode="auto">
          <a:xfrm>
            <a:off x="5651500" y="1412875"/>
            <a:ext cx="3384550" cy="4206875"/>
          </a:xfrm>
          <a:prstGeom prst="rect">
            <a:avLst/>
          </a:prstGeom>
          <a:noFill/>
          <a:ln w="9525">
            <a:noFill/>
            <a:miter lim="800000"/>
            <a:headEnd/>
            <a:tailEnd/>
          </a:ln>
        </p:spPr>
        <p:txBody>
          <a:bodyPr>
            <a:spAutoFit/>
          </a:bodyPr>
          <a:lstStyle/>
          <a:p>
            <a:pPr>
              <a:spcBef>
                <a:spcPct val="50000"/>
              </a:spcBef>
            </a:pPr>
            <a:r>
              <a:rPr lang="fr-FR" sz="2000" b="1" u="sng"/>
              <a:t>Méthodes d’imagerie acoustiques</a:t>
            </a:r>
          </a:p>
          <a:p>
            <a:pPr>
              <a:spcBef>
                <a:spcPct val="50000"/>
              </a:spcBef>
            </a:pPr>
            <a:r>
              <a:rPr lang="fr-FR" sz="2000"/>
              <a:t>Sondeurs mono et multi-faisceaux</a:t>
            </a:r>
          </a:p>
          <a:p>
            <a:pPr>
              <a:spcBef>
                <a:spcPct val="50000"/>
              </a:spcBef>
            </a:pPr>
            <a:endParaRPr lang="fr-FR" sz="2000"/>
          </a:p>
          <a:p>
            <a:pPr>
              <a:spcBef>
                <a:spcPct val="50000"/>
              </a:spcBef>
            </a:pPr>
            <a:r>
              <a:rPr lang="fr-FR" sz="2000"/>
              <a:t>Sismique réflexion</a:t>
            </a:r>
          </a:p>
          <a:p>
            <a:pPr>
              <a:spcBef>
                <a:spcPct val="50000"/>
              </a:spcBef>
            </a:pPr>
            <a:r>
              <a:rPr lang="fr-FR" sz="2000"/>
              <a:t>Sismique réfraction</a:t>
            </a:r>
          </a:p>
          <a:p>
            <a:pPr>
              <a:spcBef>
                <a:spcPct val="50000"/>
              </a:spcBef>
            </a:pPr>
            <a:endParaRPr lang="fr-FR" sz="2000"/>
          </a:p>
          <a:p>
            <a:pPr>
              <a:spcBef>
                <a:spcPct val="50000"/>
              </a:spcBef>
            </a:pPr>
            <a:endParaRPr lang="fr-FR" sz="2000"/>
          </a:p>
          <a:p>
            <a:pPr>
              <a:spcBef>
                <a:spcPct val="50000"/>
              </a:spcBef>
            </a:pPr>
            <a:r>
              <a:rPr lang="fr-FR" sz="2000"/>
              <a:t>Sismologie (Tomographie)</a:t>
            </a:r>
          </a:p>
        </p:txBody>
      </p:sp>
      <p:sp>
        <p:nvSpPr>
          <p:cNvPr id="1056776" name="AutoShape 8"/>
          <p:cNvSpPr>
            <a:spLocks noChangeArrowheads="1"/>
          </p:cNvSpPr>
          <p:nvPr/>
        </p:nvSpPr>
        <p:spPr bwMode="auto">
          <a:xfrm>
            <a:off x="8748713" y="2276475"/>
            <a:ext cx="323850" cy="3240088"/>
          </a:xfrm>
          <a:prstGeom prst="upArrow">
            <a:avLst>
              <a:gd name="adj1" fmla="val 50000"/>
              <a:gd name="adj2" fmla="val 250123"/>
            </a:avLst>
          </a:prstGeom>
          <a:solidFill>
            <a:schemeClr val="accent1"/>
          </a:solidFill>
          <a:ln w="9525">
            <a:solidFill>
              <a:schemeClr val="tx1"/>
            </a:solidFill>
            <a:miter lim="800000"/>
            <a:headEnd/>
            <a:tailEnd/>
          </a:ln>
        </p:spPr>
        <p:txBody>
          <a:bodyPr wrap="none" anchor="ctr"/>
          <a:lstStyle/>
          <a:p>
            <a:endParaRPr lang="fr-FR"/>
          </a:p>
        </p:txBody>
      </p:sp>
      <p:sp>
        <p:nvSpPr>
          <p:cNvPr id="1056777" name="AutoShape 10"/>
          <p:cNvSpPr>
            <a:spLocks noChangeArrowheads="1"/>
          </p:cNvSpPr>
          <p:nvPr/>
        </p:nvSpPr>
        <p:spPr bwMode="auto">
          <a:xfrm>
            <a:off x="5435600" y="2276475"/>
            <a:ext cx="323850" cy="3313113"/>
          </a:xfrm>
          <a:prstGeom prst="downArrow">
            <a:avLst>
              <a:gd name="adj1" fmla="val 50000"/>
              <a:gd name="adj2" fmla="val 255760"/>
            </a:avLst>
          </a:prstGeom>
          <a:solidFill>
            <a:schemeClr val="accent1"/>
          </a:solidFill>
          <a:ln w="9525">
            <a:solidFill>
              <a:schemeClr val="tx1"/>
            </a:solidFill>
            <a:miter lim="800000"/>
            <a:headEnd/>
            <a:tailEnd/>
          </a:ln>
        </p:spPr>
        <p:txBody>
          <a:bodyPr wrap="none" anchor="ctr"/>
          <a:lstStyle/>
          <a:p>
            <a:endParaRPr lang="fr-FR"/>
          </a:p>
        </p:txBody>
      </p:sp>
      <p:sp>
        <p:nvSpPr>
          <p:cNvPr id="1056778" name="Rectangle 11"/>
          <p:cNvSpPr>
            <a:spLocks noChangeArrowheads="1"/>
          </p:cNvSpPr>
          <p:nvPr/>
        </p:nvSpPr>
        <p:spPr bwMode="auto">
          <a:xfrm>
            <a:off x="5219700" y="1125538"/>
            <a:ext cx="3851275" cy="5040312"/>
          </a:xfrm>
          <a:prstGeom prst="rect">
            <a:avLst/>
          </a:prstGeom>
          <a:noFill/>
          <a:ln w="19050">
            <a:solidFill>
              <a:srgbClr val="0000FF"/>
            </a:solidFill>
            <a:miter lim="800000"/>
            <a:headEnd/>
            <a:tailEnd/>
          </a:ln>
        </p:spPr>
        <p:txBody>
          <a:bodyPr wrap="none" anchor="ctr"/>
          <a:lstStyle/>
          <a:p>
            <a:endParaRPr lang="fr-FR"/>
          </a:p>
        </p:txBody>
      </p:sp>
      <p:sp>
        <p:nvSpPr>
          <p:cNvPr id="1056779" name="Text Box 12"/>
          <p:cNvSpPr txBox="1">
            <a:spLocks noChangeArrowheads="1"/>
          </p:cNvSpPr>
          <p:nvPr/>
        </p:nvSpPr>
        <p:spPr bwMode="auto">
          <a:xfrm rot="-5400000">
            <a:off x="4564856" y="3220244"/>
            <a:ext cx="1420813" cy="396875"/>
          </a:xfrm>
          <a:prstGeom prst="rect">
            <a:avLst/>
          </a:prstGeom>
          <a:noFill/>
          <a:ln w="9525">
            <a:noFill/>
            <a:miter lim="800000"/>
            <a:headEnd/>
            <a:tailEnd/>
          </a:ln>
        </p:spPr>
        <p:txBody>
          <a:bodyPr wrap="none">
            <a:spAutoFit/>
          </a:bodyPr>
          <a:lstStyle/>
          <a:p>
            <a:r>
              <a:rPr lang="fr-FR" sz="2000"/>
              <a:t>profondeur</a:t>
            </a:r>
          </a:p>
        </p:txBody>
      </p:sp>
      <p:sp>
        <p:nvSpPr>
          <p:cNvPr id="1056780" name="Text Box 13"/>
          <p:cNvSpPr txBox="1">
            <a:spLocks noChangeArrowheads="1"/>
          </p:cNvSpPr>
          <p:nvPr/>
        </p:nvSpPr>
        <p:spPr bwMode="auto">
          <a:xfrm rot="-5400000">
            <a:off x="7370763" y="3527425"/>
            <a:ext cx="2432050" cy="396875"/>
          </a:xfrm>
          <a:prstGeom prst="rect">
            <a:avLst/>
          </a:prstGeom>
          <a:noFill/>
          <a:ln w="9525">
            <a:noFill/>
            <a:miter lim="800000"/>
            <a:headEnd/>
            <a:tailEnd/>
          </a:ln>
        </p:spPr>
        <p:txBody>
          <a:bodyPr wrap="none">
            <a:spAutoFit/>
          </a:bodyPr>
          <a:lstStyle/>
          <a:p>
            <a:r>
              <a:rPr lang="fr-FR" sz="2000"/>
              <a:t>Fréquence du signal</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12"/>
          </p:nvPr>
        </p:nvSpPr>
        <p:spPr/>
        <p:txBody>
          <a:bodyPr/>
          <a:lstStyle/>
          <a:p>
            <a:pPr>
              <a:defRPr/>
            </a:pPr>
            <a:fld id="{4AEE5AD9-CDF3-4E69-B1C4-EF78BD02FC19}" type="slidenum">
              <a:rPr lang="fr-FR"/>
              <a:pPr>
                <a:defRPr/>
              </a:pPr>
              <a:t>30</a:t>
            </a:fld>
            <a:endParaRPr lang="fr-FR"/>
          </a:p>
        </p:txBody>
      </p:sp>
      <p:sp>
        <p:nvSpPr>
          <p:cNvPr id="1100802"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100803"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100804"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100805" name="Picture 8" descr="https://topex.ucsd.edu/marine_grav/gif_images/altimeter.gif"/>
          <p:cNvPicPr>
            <a:picLocks noChangeAspect="1" noChangeArrowheads="1"/>
          </p:cNvPicPr>
          <p:nvPr/>
        </p:nvPicPr>
        <p:blipFill>
          <a:blip r:embed="rId5"/>
          <a:srcRect t="5821" b="13924"/>
          <a:stretch>
            <a:fillRect/>
          </a:stretch>
        </p:blipFill>
        <p:spPr bwMode="auto">
          <a:xfrm>
            <a:off x="323850" y="1196975"/>
            <a:ext cx="4189413" cy="4335463"/>
          </a:xfrm>
          <a:prstGeom prst="rect">
            <a:avLst/>
          </a:prstGeom>
          <a:noFill/>
          <a:ln w="9525">
            <a:noFill/>
            <a:miter lim="800000"/>
            <a:headEnd/>
            <a:tailEnd/>
          </a:ln>
        </p:spPr>
      </p:pic>
      <p:pic>
        <p:nvPicPr>
          <p:cNvPr id="1100806" name="Picture 10" descr="https://topex.ucsd.edu/marine_topo/gif_images/concept.gif"/>
          <p:cNvPicPr>
            <a:picLocks noChangeAspect="1" noChangeArrowheads="1"/>
          </p:cNvPicPr>
          <p:nvPr/>
        </p:nvPicPr>
        <p:blipFill>
          <a:blip r:embed="rId6"/>
          <a:srcRect/>
          <a:stretch>
            <a:fillRect/>
          </a:stretch>
        </p:blipFill>
        <p:spPr bwMode="auto">
          <a:xfrm>
            <a:off x="4427538" y="836613"/>
            <a:ext cx="4165600" cy="5400675"/>
          </a:xfrm>
          <a:prstGeom prst="rect">
            <a:avLst/>
          </a:prstGeom>
          <a:noFill/>
          <a:ln w="9525">
            <a:noFill/>
            <a:miter lim="800000"/>
            <a:headEnd/>
            <a:tailEnd/>
          </a:ln>
        </p:spPr>
      </p:pic>
      <p:sp>
        <p:nvSpPr>
          <p:cNvPr id="1100807" name="Text Box 11"/>
          <p:cNvSpPr txBox="1">
            <a:spLocks noChangeArrowheads="1"/>
          </p:cNvSpPr>
          <p:nvPr/>
        </p:nvSpPr>
        <p:spPr bwMode="auto">
          <a:xfrm>
            <a:off x="395288" y="5373688"/>
            <a:ext cx="8440737" cy="884237"/>
          </a:xfrm>
          <a:prstGeom prst="rect">
            <a:avLst/>
          </a:prstGeom>
          <a:noFill/>
          <a:ln w="9525">
            <a:noFill/>
            <a:miter lim="800000"/>
            <a:headEnd/>
            <a:tailEnd/>
          </a:ln>
        </p:spPr>
        <p:txBody>
          <a:bodyPr wrap="none">
            <a:spAutoFit/>
          </a:bodyPr>
          <a:lstStyle/>
          <a:p>
            <a:r>
              <a:rPr lang="fr-FR" sz="2400"/>
              <a:t>Il faut donc des mesures directes pour pouvoir contraindre</a:t>
            </a:r>
          </a:p>
          <a:p>
            <a:r>
              <a:rPr lang="fr-FR" sz="2400"/>
              <a:t>la profondeur des océans (i.e. la topo) à partir de l’altimétrie</a:t>
            </a:r>
            <a:r>
              <a:rPr lang="fr-FR"/>
              <a:t> </a:t>
            </a:r>
          </a:p>
        </p:txBody>
      </p:sp>
      <p:sp>
        <p:nvSpPr>
          <p:cNvPr id="1100808" name="Text Box 8"/>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F880B962-B55E-44C4-9B48-B355A7337C2D}" type="slidenum">
              <a:rPr lang="fr-FR"/>
              <a:pPr>
                <a:defRPr/>
              </a:pPr>
              <a:t>31</a:t>
            </a:fld>
            <a:endParaRPr lang="fr-FR"/>
          </a:p>
        </p:txBody>
      </p:sp>
      <p:pic>
        <p:nvPicPr>
          <p:cNvPr id="1102850" name="Picture 4"/>
          <p:cNvPicPr>
            <a:picLocks noChangeAspect="1" noChangeArrowheads="1"/>
          </p:cNvPicPr>
          <p:nvPr/>
        </p:nvPicPr>
        <p:blipFill>
          <a:blip r:embed="rId2"/>
          <a:srcRect/>
          <a:stretch>
            <a:fillRect/>
          </a:stretch>
        </p:blipFill>
        <p:spPr bwMode="auto">
          <a:xfrm>
            <a:off x="179388" y="896938"/>
            <a:ext cx="4124325" cy="5961062"/>
          </a:xfrm>
          <a:prstGeom prst="rect">
            <a:avLst/>
          </a:prstGeom>
          <a:noFill/>
          <a:ln w="9525">
            <a:noFill/>
            <a:miter lim="800000"/>
            <a:headEnd/>
            <a:tailEnd/>
          </a:ln>
        </p:spPr>
      </p:pic>
      <p:sp>
        <p:nvSpPr>
          <p:cNvPr id="1102851" name="Text Box 5"/>
          <p:cNvSpPr txBox="1">
            <a:spLocks noChangeArrowheads="1"/>
          </p:cNvSpPr>
          <p:nvPr/>
        </p:nvSpPr>
        <p:spPr bwMode="auto">
          <a:xfrm>
            <a:off x="4572000" y="1157288"/>
            <a:ext cx="4125913" cy="2227262"/>
          </a:xfrm>
          <a:prstGeom prst="rect">
            <a:avLst/>
          </a:prstGeom>
          <a:noFill/>
          <a:ln w="9525">
            <a:noFill/>
            <a:miter lim="800000"/>
            <a:headEnd/>
            <a:tailEnd/>
          </a:ln>
        </p:spPr>
        <p:txBody>
          <a:bodyPr wrap="none">
            <a:spAutoFit/>
          </a:bodyPr>
          <a:lstStyle/>
          <a:p>
            <a:r>
              <a:rPr lang="fr-FR"/>
              <a:t>Résolution horizontale: </a:t>
            </a:r>
          </a:p>
          <a:p>
            <a:endParaRPr lang="fr-FR"/>
          </a:p>
          <a:p>
            <a:r>
              <a:rPr lang="fr-FR"/>
              <a:t>30 secondes d’arc:</a:t>
            </a:r>
          </a:p>
          <a:p>
            <a:r>
              <a:rPr lang="fr-FR"/>
              <a:t>	~0.5*1/60*110 km</a:t>
            </a:r>
          </a:p>
          <a:p>
            <a:r>
              <a:rPr lang="fr-FR"/>
              <a:t>	~1 km</a:t>
            </a:r>
          </a:p>
        </p:txBody>
      </p:sp>
      <p:sp>
        <p:nvSpPr>
          <p:cNvPr id="1102852" name="Text Box 4"/>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5"/>
          <p:cNvSpPr>
            <a:spLocks noGrp="1"/>
          </p:cNvSpPr>
          <p:nvPr>
            <p:ph type="sldNum" sz="quarter" idx="12"/>
          </p:nvPr>
        </p:nvSpPr>
        <p:spPr/>
        <p:txBody>
          <a:bodyPr/>
          <a:lstStyle/>
          <a:p>
            <a:pPr>
              <a:defRPr/>
            </a:pPr>
            <a:fld id="{51E9AFF8-2CEA-4271-90D9-7E2514DFF200}" type="slidenum">
              <a:rPr lang="fr-FR"/>
              <a:pPr>
                <a:defRPr/>
              </a:pPr>
              <a:t>32</a:t>
            </a:fld>
            <a:endParaRPr lang="fr-FR"/>
          </a:p>
        </p:txBody>
      </p:sp>
      <p:sp>
        <p:nvSpPr>
          <p:cNvPr id="1103874" name="Rectangle 2"/>
          <p:cNvSpPr>
            <a:spLocks noGrp="1" noChangeArrowheads="1"/>
          </p:cNvSpPr>
          <p:nvPr>
            <p:ph type="ctrTitle" idx="4294967295"/>
          </p:nvPr>
        </p:nvSpPr>
        <p:spPr>
          <a:xfrm>
            <a:off x="-828675" y="908050"/>
            <a:ext cx="7772400" cy="822325"/>
          </a:xfrm>
        </p:spPr>
        <p:txBody>
          <a:bodyPr anchor="b"/>
          <a:lstStyle/>
          <a:p>
            <a:pPr algn="ctr" eaLnBrk="1" hangingPunct="1"/>
            <a:r>
              <a:rPr lang="fr-FR" sz="4500" b="1" smtClean="0"/>
              <a:t>Plan de l’exposé</a:t>
            </a:r>
          </a:p>
        </p:txBody>
      </p:sp>
      <p:sp>
        <p:nvSpPr>
          <p:cNvPr id="1103875" name="Rectangle 3"/>
          <p:cNvSpPr>
            <a:spLocks noGrp="1" noChangeArrowheads="1"/>
          </p:cNvSpPr>
          <p:nvPr>
            <p:ph type="subTitle" idx="4294967295"/>
          </p:nvPr>
        </p:nvSpPr>
        <p:spPr>
          <a:xfrm>
            <a:off x="0" y="1844675"/>
            <a:ext cx="5834063" cy="4464050"/>
          </a:xfrm>
        </p:spPr>
        <p:txBody>
          <a:bodyPr/>
          <a:lstStyle/>
          <a:p>
            <a:pPr marL="0" indent="0" eaLnBrk="1" hangingPunct="1">
              <a:lnSpc>
                <a:spcPct val="80000"/>
              </a:lnSpc>
              <a:buFont typeface="Arial" charset="0"/>
              <a:buNone/>
            </a:pPr>
            <a:endParaRPr lang="fr-FR" sz="1800" smtClean="0"/>
          </a:p>
          <a:p>
            <a:pPr marL="0" indent="0" eaLnBrk="1" hangingPunct="1">
              <a:lnSpc>
                <a:spcPct val="80000"/>
              </a:lnSpc>
              <a:buFont typeface="Arial" charset="0"/>
              <a:buNone/>
            </a:pPr>
            <a:r>
              <a:rPr lang="fr-FR" sz="2000" smtClean="0"/>
              <a:t>I- </a:t>
            </a:r>
            <a:r>
              <a:rPr lang="fr-FR" sz="2000" b="1" smtClean="0"/>
              <a:t>Mesurer la profondeur des fonds marins</a:t>
            </a:r>
          </a:p>
          <a:p>
            <a:pPr marL="742950" lvl="1" indent="-285750" eaLnBrk="1" hangingPunct="1">
              <a:lnSpc>
                <a:spcPct val="80000"/>
              </a:lnSpc>
              <a:buFontTx/>
              <a:buNone/>
            </a:pPr>
            <a:r>
              <a:rPr lang="fr-FR" smtClean="0"/>
              <a:t>	Du fil à plomb à l’altimétrie satellitaire</a:t>
            </a:r>
          </a:p>
          <a:p>
            <a:pPr marL="0" indent="0" eaLnBrk="1" hangingPunct="1">
              <a:lnSpc>
                <a:spcPct val="80000"/>
              </a:lnSpc>
              <a:buFont typeface="Arial" charset="0"/>
              <a:buNone/>
            </a:pPr>
            <a:endParaRPr lang="fr-FR" sz="3200" smtClean="0"/>
          </a:p>
          <a:p>
            <a:pPr marL="0" indent="0" eaLnBrk="1" hangingPunct="1">
              <a:lnSpc>
                <a:spcPct val="80000"/>
              </a:lnSpc>
              <a:buFont typeface="Arial" charset="0"/>
              <a:buNone/>
            </a:pPr>
            <a:r>
              <a:rPr lang="fr-FR" sz="2000" i="1" smtClean="0"/>
              <a:t>II- </a:t>
            </a:r>
            <a:r>
              <a:rPr lang="fr-FR" sz="2000" b="1" i="1" smtClean="0"/>
              <a:t>Les principales structures des fonds marins</a:t>
            </a:r>
          </a:p>
          <a:p>
            <a:pPr marL="0" indent="0" eaLnBrk="1" hangingPunct="1">
              <a:lnSpc>
                <a:spcPct val="80000"/>
              </a:lnSpc>
              <a:buFont typeface="Arial" charset="0"/>
              <a:buNone/>
            </a:pPr>
            <a:r>
              <a:rPr lang="fr-FR" sz="2000" i="1" smtClean="0"/>
              <a:t>	</a:t>
            </a:r>
            <a:r>
              <a:rPr lang="fr-FR" sz="1800" i="1" smtClean="0"/>
              <a:t>Les dorsales et la tectonique des plaques</a:t>
            </a:r>
            <a:endParaRPr lang="fr-FR" sz="2000" i="1" smtClean="0"/>
          </a:p>
          <a:p>
            <a:pPr marL="0" indent="0" eaLnBrk="1" hangingPunct="1">
              <a:lnSpc>
                <a:spcPct val="80000"/>
              </a:lnSpc>
              <a:buFont typeface="Arial" charset="0"/>
              <a:buNone/>
            </a:pPr>
            <a:r>
              <a:rPr lang="fr-FR" sz="2000" i="1" smtClean="0"/>
              <a:t>	</a:t>
            </a:r>
            <a:r>
              <a:rPr lang="fr-FR" sz="1800" i="1" smtClean="0"/>
              <a:t>Structures et enregistrements sédimentaires</a:t>
            </a:r>
          </a:p>
          <a:p>
            <a:pPr marL="0" indent="0" eaLnBrk="1" hangingPunct="1">
              <a:lnSpc>
                <a:spcPct val="80000"/>
              </a:lnSpc>
              <a:buFont typeface="Arial" charset="0"/>
              <a:buNone/>
            </a:pPr>
            <a:r>
              <a:rPr lang="fr-FR" sz="1600" i="1" smtClean="0"/>
              <a:t>	</a:t>
            </a:r>
            <a:r>
              <a:rPr lang="fr-FR" sz="1800" i="1" smtClean="0"/>
              <a:t>Les continents immergés</a:t>
            </a:r>
          </a:p>
          <a:p>
            <a:pPr marL="0" indent="0" eaLnBrk="1" hangingPunct="1">
              <a:lnSpc>
                <a:spcPct val="80000"/>
              </a:lnSpc>
              <a:buFont typeface="Arial" charset="0"/>
              <a:buNone/>
            </a:pPr>
            <a:endParaRPr lang="fr-FR" sz="2400" i="1" smtClean="0"/>
          </a:p>
          <a:p>
            <a:pPr marL="0" indent="0" eaLnBrk="1" hangingPunct="1">
              <a:lnSpc>
                <a:spcPct val="80000"/>
              </a:lnSpc>
              <a:buFont typeface="Arial" charset="0"/>
              <a:buNone/>
            </a:pPr>
            <a:r>
              <a:rPr lang="fr-FR" sz="2000" smtClean="0"/>
              <a:t>III –  </a:t>
            </a:r>
            <a:r>
              <a:rPr lang="fr-FR" sz="2000" b="1" smtClean="0"/>
              <a:t>Les paléo-océans</a:t>
            </a:r>
          </a:p>
          <a:p>
            <a:pPr marL="0" indent="0" eaLnBrk="1" hangingPunct="1">
              <a:lnSpc>
                <a:spcPct val="80000"/>
              </a:lnSpc>
              <a:buFont typeface="Arial" charset="0"/>
              <a:buNone/>
            </a:pPr>
            <a:r>
              <a:rPr lang="fr-FR" sz="2000" smtClean="0"/>
              <a:t>	</a:t>
            </a:r>
            <a:r>
              <a:rPr lang="fr-FR" sz="1800" smtClean="0"/>
              <a:t>Reconstructions cinématiques </a:t>
            </a:r>
          </a:p>
          <a:p>
            <a:pPr marL="0" indent="0" eaLnBrk="1" hangingPunct="1">
              <a:lnSpc>
                <a:spcPct val="80000"/>
              </a:lnSpc>
              <a:buFont typeface="Arial" charset="0"/>
              <a:buNone/>
            </a:pPr>
            <a:r>
              <a:rPr lang="fr-FR" sz="1800" smtClean="0"/>
              <a:t>	Imagerie des plaques plongeantes océaniques</a:t>
            </a:r>
          </a:p>
          <a:p>
            <a:pPr marL="0" indent="0" algn="ctr" eaLnBrk="1" hangingPunct="1">
              <a:lnSpc>
                <a:spcPct val="80000"/>
              </a:lnSpc>
              <a:buFont typeface="Arial" charset="0"/>
              <a:buNone/>
            </a:pPr>
            <a:endParaRPr lang="fr-FR" sz="1800" smtClean="0"/>
          </a:p>
        </p:txBody>
      </p:sp>
      <p:sp>
        <p:nvSpPr>
          <p:cNvPr id="1103876"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103877"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103878"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sp>
        <p:nvSpPr>
          <p:cNvPr id="1103879" name="Text Box 7"/>
          <p:cNvSpPr txBox="1">
            <a:spLocks noChangeArrowheads="1"/>
          </p:cNvSpPr>
          <p:nvPr/>
        </p:nvSpPr>
        <p:spPr bwMode="auto">
          <a:xfrm>
            <a:off x="5651500" y="1412875"/>
            <a:ext cx="3384550" cy="4206875"/>
          </a:xfrm>
          <a:prstGeom prst="rect">
            <a:avLst/>
          </a:prstGeom>
          <a:noFill/>
          <a:ln w="9525">
            <a:noFill/>
            <a:miter lim="800000"/>
            <a:headEnd/>
            <a:tailEnd/>
          </a:ln>
        </p:spPr>
        <p:txBody>
          <a:bodyPr>
            <a:spAutoFit/>
          </a:bodyPr>
          <a:lstStyle/>
          <a:p>
            <a:pPr>
              <a:spcBef>
                <a:spcPct val="50000"/>
              </a:spcBef>
            </a:pPr>
            <a:r>
              <a:rPr lang="fr-FR" sz="2000" b="1" u="sng"/>
              <a:t>Méthodes d’imagerie acoustiques</a:t>
            </a:r>
          </a:p>
          <a:p>
            <a:pPr>
              <a:spcBef>
                <a:spcPct val="50000"/>
              </a:spcBef>
            </a:pPr>
            <a:r>
              <a:rPr lang="fr-FR" sz="2000"/>
              <a:t>Sondeurs mono et multi-faisceaux</a:t>
            </a:r>
          </a:p>
          <a:p>
            <a:pPr>
              <a:spcBef>
                <a:spcPct val="50000"/>
              </a:spcBef>
            </a:pPr>
            <a:endParaRPr lang="fr-FR" sz="2000"/>
          </a:p>
          <a:p>
            <a:pPr>
              <a:spcBef>
                <a:spcPct val="50000"/>
              </a:spcBef>
            </a:pPr>
            <a:r>
              <a:rPr lang="fr-FR" sz="2000" b="1" i="1"/>
              <a:t>Sismique réflexion</a:t>
            </a:r>
          </a:p>
          <a:p>
            <a:pPr>
              <a:spcBef>
                <a:spcPct val="50000"/>
              </a:spcBef>
            </a:pPr>
            <a:r>
              <a:rPr lang="fr-FR" sz="2000" b="1" i="1"/>
              <a:t>Sismique réfraction</a:t>
            </a:r>
          </a:p>
          <a:p>
            <a:pPr>
              <a:spcBef>
                <a:spcPct val="50000"/>
              </a:spcBef>
            </a:pPr>
            <a:endParaRPr lang="fr-FR" sz="2000"/>
          </a:p>
          <a:p>
            <a:pPr>
              <a:spcBef>
                <a:spcPct val="50000"/>
              </a:spcBef>
            </a:pPr>
            <a:endParaRPr lang="fr-FR" sz="2000"/>
          </a:p>
          <a:p>
            <a:pPr>
              <a:spcBef>
                <a:spcPct val="50000"/>
              </a:spcBef>
            </a:pPr>
            <a:r>
              <a:rPr lang="fr-FR" sz="2000"/>
              <a:t>Sismologie (Tomographie)</a:t>
            </a:r>
          </a:p>
        </p:txBody>
      </p:sp>
      <p:sp>
        <p:nvSpPr>
          <p:cNvPr id="1103880" name="AutoShape 8"/>
          <p:cNvSpPr>
            <a:spLocks noChangeArrowheads="1"/>
          </p:cNvSpPr>
          <p:nvPr/>
        </p:nvSpPr>
        <p:spPr bwMode="auto">
          <a:xfrm>
            <a:off x="8712200" y="1341438"/>
            <a:ext cx="323850" cy="4103687"/>
          </a:xfrm>
          <a:prstGeom prst="upArrow">
            <a:avLst>
              <a:gd name="adj1" fmla="val 50000"/>
              <a:gd name="adj2" fmla="val 316789"/>
            </a:avLst>
          </a:prstGeom>
          <a:solidFill>
            <a:schemeClr val="accent1"/>
          </a:solidFill>
          <a:ln w="9525">
            <a:solidFill>
              <a:schemeClr val="tx1"/>
            </a:solidFill>
            <a:miter lim="800000"/>
            <a:headEnd/>
            <a:tailEnd/>
          </a:ln>
        </p:spPr>
        <p:txBody>
          <a:bodyPr wrap="none" anchor="ctr"/>
          <a:lstStyle/>
          <a:p>
            <a:endParaRPr lang="fr-FR"/>
          </a:p>
        </p:txBody>
      </p:sp>
      <p:sp>
        <p:nvSpPr>
          <p:cNvPr id="1103881" name="AutoShape 10"/>
          <p:cNvSpPr>
            <a:spLocks noChangeArrowheads="1"/>
          </p:cNvSpPr>
          <p:nvPr/>
        </p:nvSpPr>
        <p:spPr bwMode="auto">
          <a:xfrm>
            <a:off x="5400675" y="1412875"/>
            <a:ext cx="323850" cy="4176713"/>
          </a:xfrm>
          <a:prstGeom prst="downArrow">
            <a:avLst>
              <a:gd name="adj1" fmla="val 50000"/>
              <a:gd name="adj2" fmla="val 322427"/>
            </a:avLst>
          </a:prstGeom>
          <a:solidFill>
            <a:schemeClr val="accent1"/>
          </a:solidFill>
          <a:ln w="9525">
            <a:solidFill>
              <a:schemeClr val="tx1"/>
            </a:solidFill>
            <a:miter lim="800000"/>
            <a:headEnd/>
            <a:tailEnd/>
          </a:ln>
        </p:spPr>
        <p:txBody>
          <a:bodyPr wrap="none" anchor="ctr"/>
          <a:lstStyle/>
          <a:p>
            <a:endParaRPr lang="fr-FR"/>
          </a:p>
        </p:txBody>
      </p:sp>
      <p:sp>
        <p:nvSpPr>
          <p:cNvPr id="1103882" name="Rectangle 11"/>
          <p:cNvSpPr>
            <a:spLocks noChangeArrowheads="1"/>
          </p:cNvSpPr>
          <p:nvPr/>
        </p:nvSpPr>
        <p:spPr bwMode="auto">
          <a:xfrm>
            <a:off x="5219700" y="1125538"/>
            <a:ext cx="3851275" cy="5040312"/>
          </a:xfrm>
          <a:prstGeom prst="rect">
            <a:avLst/>
          </a:prstGeom>
          <a:noFill/>
          <a:ln w="19050">
            <a:solidFill>
              <a:srgbClr val="0000FF"/>
            </a:solidFill>
            <a:miter lim="800000"/>
            <a:headEnd/>
            <a:tailEnd/>
          </a:ln>
        </p:spPr>
        <p:txBody>
          <a:bodyPr wrap="none" anchor="ctr"/>
          <a:lstStyle/>
          <a:p>
            <a:endParaRPr lang="fr-FR"/>
          </a:p>
        </p:txBody>
      </p:sp>
      <p:sp>
        <p:nvSpPr>
          <p:cNvPr id="1103883" name="Text Box 12"/>
          <p:cNvSpPr txBox="1">
            <a:spLocks noChangeArrowheads="1"/>
          </p:cNvSpPr>
          <p:nvPr/>
        </p:nvSpPr>
        <p:spPr bwMode="auto">
          <a:xfrm rot="-5400000">
            <a:off x="4599781" y="3220244"/>
            <a:ext cx="1420813" cy="396875"/>
          </a:xfrm>
          <a:prstGeom prst="rect">
            <a:avLst/>
          </a:prstGeom>
          <a:noFill/>
          <a:ln w="9525">
            <a:noFill/>
            <a:miter lim="800000"/>
            <a:headEnd/>
            <a:tailEnd/>
          </a:ln>
        </p:spPr>
        <p:txBody>
          <a:bodyPr wrap="none">
            <a:spAutoFit/>
          </a:bodyPr>
          <a:lstStyle/>
          <a:p>
            <a:r>
              <a:rPr lang="fr-FR" sz="2000"/>
              <a:t>profondeur</a:t>
            </a:r>
          </a:p>
        </p:txBody>
      </p:sp>
      <p:sp>
        <p:nvSpPr>
          <p:cNvPr id="1103884" name="Text Box 13"/>
          <p:cNvSpPr txBox="1">
            <a:spLocks noChangeArrowheads="1"/>
          </p:cNvSpPr>
          <p:nvPr/>
        </p:nvSpPr>
        <p:spPr bwMode="auto">
          <a:xfrm rot="-5400000">
            <a:off x="7938294" y="3158331"/>
            <a:ext cx="1296988" cy="396875"/>
          </a:xfrm>
          <a:prstGeom prst="rect">
            <a:avLst/>
          </a:prstGeom>
          <a:noFill/>
          <a:ln w="9525">
            <a:noFill/>
            <a:miter lim="800000"/>
            <a:headEnd/>
            <a:tailEnd/>
          </a:ln>
        </p:spPr>
        <p:txBody>
          <a:bodyPr wrap="none">
            <a:spAutoFit/>
          </a:bodyPr>
          <a:lstStyle/>
          <a:p>
            <a:r>
              <a:rPr lang="fr-FR" sz="2000"/>
              <a:t>fréquence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5"/>
          <p:cNvSpPr>
            <a:spLocks noGrp="1"/>
          </p:cNvSpPr>
          <p:nvPr>
            <p:ph type="sldNum" sz="quarter" idx="12"/>
          </p:nvPr>
        </p:nvSpPr>
        <p:spPr/>
        <p:txBody>
          <a:bodyPr/>
          <a:lstStyle/>
          <a:p>
            <a:pPr>
              <a:defRPr/>
            </a:pPr>
            <a:fld id="{6173C144-33C3-4168-B907-630ADD7BBCC0}" type="slidenum">
              <a:rPr lang="fr-FR"/>
              <a:pPr>
                <a:defRPr/>
              </a:pPr>
              <a:t>33</a:t>
            </a:fld>
            <a:endParaRPr lang="fr-FR"/>
          </a:p>
        </p:txBody>
      </p:sp>
      <p:pic>
        <p:nvPicPr>
          <p:cNvPr id="1105922" name="Picture 5" descr="Perspective view of EPR (2007)"/>
          <p:cNvPicPr>
            <a:picLocks noChangeAspect="1" noChangeArrowheads="1"/>
          </p:cNvPicPr>
          <p:nvPr/>
        </p:nvPicPr>
        <p:blipFill>
          <a:blip r:embed="rId2"/>
          <a:srcRect/>
          <a:stretch>
            <a:fillRect/>
          </a:stretch>
        </p:blipFill>
        <p:spPr bwMode="auto">
          <a:xfrm>
            <a:off x="107950" y="908050"/>
            <a:ext cx="4378325" cy="5473700"/>
          </a:xfrm>
          <a:prstGeom prst="rect">
            <a:avLst/>
          </a:prstGeom>
          <a:noFill/>
          <a:ln w="9525">
            <a:noFill/>
            <a:miter lim="800000"/>
            <a:headEnd/>
            <a:tailEnd/>
          </a:ln>
        </p:spPr>
      </p:pic>
      <p:sp>
        <p:nvSpPr>
          <p:cNvPr id="1105923" name="Text Box 6"/>
          <p:cNvSpPr txBox="1">
            <a:spLocks noChangeArrowheads="1"/>
          </p:cNvSpPr>
          <p:nvPr/>
        </p:nvSpPr>
        <p:spPr bwMode="auto">
          <a:xfrm>
            <a:off x="179388" y="6524625"/>
            <a:ext cx="2020887" cy="396875"/>
          </a:xfrm>
          <a:prstGeom prst="rect">
            <a:avLst/>
          </a:prstGeom>
          <a:noFill/>
          <a:ln w="9525">
            <a:noFill/>
            <a:miter lim="800000"/>
            <a:headEnd/>
            <a:tailEnd/>
          </a:ln>
        </p:spPr>
        <p:txBody>
          <a:bodyPr wrap="none">
            <a:spAutoFit/>
          </a:bodyPr>
          <a:lstStyle/>
          <a:p>
            <a:r>
              <a:rPr lang="fr-FR" sz="2000"/>
              <a:t>Ryan et al. 2009</a:t>
            </a:r>
          </a:p>
        </p:txBody>
      </p:sp>
      <p:sp>
        <p:nvSpPr>
          <p:cNvPr id="1105924" name="Rectangle 4"/>
          <p:cNvSpPr>
            <a:spLocks noChangeArrowheads="1"/>
          </p:cNvSpPr>
          <p:nvPr/>
        </p:nvSpPr>
        <p:spPr bwMode="auto">
          <a:xfrm>
            <a:off x="107950" y="4941888"/>
            <a:ext cx="3168650" cy="1582737"/>
          </a:xfrm>
          <a:prstGeom prst="rect">
            <a:avLst/>
          </a:prstGeom>
          <a:noFill/>
          <a:ln w="25400">
            <a:solidFill>
              <a:schemeClr val="tx1"/>
            </a:solidFill>
            <a:miter lim="800000"/>
            <a:headEnd/>
            <a:tailEnd/>
          </a:ln>
        </p:spPr>
        <p:txBody>
          <a:bodyPr wrap="none" anchor="ctr"/>
          <a:lstStyle/>
          <a:p>
            <a:endParaRPr lang="fr-FR"/>
          </a:p>
        </p:txBody>
      </p:sp>
      <p:sp>
        <p:nvSpPr>
          <p:cNvPr id="1105925" name="Line 5"/>
          <p:cNvSpPr>
            <a:spLocks noChangeShapeType="1"/>
          </p:cNvSpPr>
          <p:nvPr/>
        </p:nvSpPr>
        <p:spPr bwMode="auto">
          <a:xfrm flipH="1" flipV="1">
            <a:off x="3492500" y="6524625"/>
            <a:ext cx="1008063" cy="144463"/>
          </a:xfrm>
          <a:prstGeom prst="line">
            <a:avLst/>
          </a:prstGeom>
          <a:noFill/>
          <a:ln w="9525">
            <a:solidFill>
              <a:schemeClr val="tx1"/>
            </a:solidFill>
            <a:round/>
            <a:headEnd/>
            <a:tailEnd type="triangle" w="med" len="med"/>
          </a:ln>
        </p:spPr>
        <p:txBody>
          <a:bodyPr/>
          <a:lstStyle/>
          <a:p>
            <a:endParaRPr lang="fr-FR"/>
          </a:p>
        </p:txBody>
      </p:sp>
      <p:sp>
        <p:nvSpPr>
          <p:cNvPr id="1105926" name="Text Box 6"/>
          <p:cNvSpPr txBox="1">
            <a:spLocks noChangeArrowheads="1"/>
          </p:cNvSpPr>
          <p:nvPr/>
        </p:nvSpPr>
        <p:spPr bwMode="auto">
          <a:xfrm>
            <a:off x="4624388" y="6483350"/>
            <a:ext cx="3128962" cy="396875"/>
          </a:xfrm>
          <a:prstGeom prst="rect">
            <a:avLst/>
          </a:prstGeom>
          <a:noFill/>
          <a:ln w="9525">
            <a:noFill/>
            <a:miter lim="800000"/>
            <a:headEnd/>
            <a:tailEnd/>
          </a:ln>
        </p:spPr>
        <p:txBody>
          <a:bodyPr wrap="none">
            <a:spAutoFit/>
          </a:bodyPr>
          <a:lstStyle/>
          <a:p>
            <a:r>
              <a:rPr lang="fr-FR" sz="2000"/>
              <a:t>Basse résolution= satellite</a:t>
            </a:r>
          </a:p>
        </p:txBody>
      </p:sp>
      <p:sp>
        <p:nvSpPr>
          <p:cNvPr id="1105927" name="Line 7"/>
          <p:cNvSpPr>
            <a:spLocks noChangeShapeType="1"/>
          </p:cNvSpPr>
          <p:nvPr/>
        </p:nvSpPr>
        <p:spPr bwMode="auto">
          <a:xfrm flipH="1" flipV="1">
            <a:off x="2700338" y="4005263"/>
            <a:ext cx="2159000" cy="1944687"/>
          </a:xfrm>
          <a:prstGeom prst="line">
            <a:avLst/>
          </a:prstGeom>
          <a:noFill/>
          <a:ln w="9525">
            <a:solidFill>
              <a:schemeClr val="tx1"/>
            </a:solidFill>
            <a:round/>
            <a:headEnd/>
            <a:tailEnd type="triangle" w="med" len="med"/>
          </a:ln>
        </p:spPr>
        <p:txBody>
          <a:bodyPr/>
          <a:lstStyle/>
          <a:p>
            <a:endParaRPr lang="fr-FR"/>
          </a:p>
        </p:txBody>
      </p:sp>
      <p:sp>
        <p:nvSpPr>
          <p:cNvPr id="1105928" name="Text Box 8"/>
          <p:cNvSpPr txBox="1">
            <a:spLocks noChangeArrowheads="1"/>
          </p:cNvSpPr>
          <p:nvPr/>
        </p:nvSpPr>
        <p:spPr bwMode="auto">
          <a:xfrm>
            <a:off x="4859338" y="5805488"/>
            <a:ext cx="3836987" cy="701675"/>
          </a:xfrm>
          <a:prstGeom prst="rect">
            <a:avLst/>
          </a:prstGeom>
          <a:noFill/>
          <a:ln w="9525">
            <a:noFill/>
            <a:miter lim="800000"/>
            <a:headEnd/>
            <a:tailEnd/>
          </a:ln>
        </p:spPr>
        <p:txBody>
          <a:bodyPr>
            <a:spAutoFit/>
          </a:bodyPr>
          <a:lstStyle/>
          <a:p>
            <a:r>
              <a:rPr lang="fr-FR" sz="2000"/>
              <a:t>Haute résolution= bathymétrie multifaisceaux</a:t>
            </a:r>
          </a:p>
        </p:txBody>
      </p:sp>
      <p:pic>
        <p:nvPicPr>
          <p:cNvPr id="1105929" name="Picture 6" descr="Click on image to close this popup window"/>
          <p:cNvPicPr>
            <a:picLocks noChangeAspect="1" noChangeArrowheads="1"/>
          </p:cNvPicPr>
          <p:nvPr/>
        </p:nvPicPr>
        <p:blipFill>
          <a:blip r:embed="rId3"/>
          <a:srcRect/>
          <a:stretch>
            <a:fillRect/>
          </a:stretch>
        </p:blipFill>
        <p:spPr bwMode="auto">
          <a:xfrm>
            <a:off x="4643438" y="1628775"/>
            <a:ext cx="4500562" cy="2854325"/>
          </a:xfrm>
          <a:prstGeom prst="rect">
            <a:avLst/>
          </a:prstGeom>
          <a:noFill/>
          <a:ln w="9525">
            <a:noFill/>
            <a:miter lim="800000"/>
            <a:headEnd/>
            <a:tailEnd/>
          </a:ln>
        </p:spPr>
      </p:pic>
      <p:sp>
        <p:nvSpPr>
          <p:cNvPr id="1105930" name="Text Box 12"/>
          <p:cNvSpPr txBox="1">
            <a:spLocks noChangeArrowheads="1"/>
          </p:cNvSpPr>
          <p:nvPr/>
        </p:nvSpPr>
        <p:spPr bwMode="auto">
          <a:xfrm>
            <a:off x="6372225" y="4437063"/>
            <a:ext cx="2357438" cy="457200"/>
          </a:xfrm>
          <a:prstGeom prst="rect">
            <a:avLst/>
          </a:prstGeom>
          <a:noFill/>
          <a:ln w="9525">
            <a:noFill/>
            <a:miter lim="800000"/>
            <a:headEnd/>
            <a:tailEnd/>
          </a:ln>
        </p:spPr>
        <p:txBody>
          <a:bodyPr wrap="none">
            <a:spAutoFit/>
          </a:bodyPr>
          <a:lstStyle/>
          <a:p>
            <a:r>
              <a:rPr lang="fr-FR" sz="2400"/>
              <a:t>Tharp &amp; Heezen</a:t>
            </a:r>
          </a:p>
        </p:txBody>
      </p:sp>
      <p:sp>
        <p:nvSpPr>
          <p:cNvPr id="1105931" name="Text Box 13"/>
          <p:cNvSpPr txBox="1">
            <a:spLocks noChangeArrowheads="1"/>
          </p:cNvSpPr>
          <p:nvPr/>
        </p:nvSpPr>
        <p:spPr bwMode="auto">
          <a:xfrm>
            <a:off x="4427538" y="908050"/>
            <a:ext cx="4811712" cy="519113"/>
          </a:xfrm>
          <a:prstGeom prst="rect">
            <a:avLst/>
          </a:prstGeom>
          <a:noFill/>
          <a:ln w="9525">
            <a:noFill/>
            <a:miter lim="800000"/>
            <a:headEnd/>
            <a:tailEnd/>
          </a:ln>
        </p:spPr>
        <p:txBody>
          <a:bodyPr wrap="none">
            <a:spAutoFit/>
          </a:bodyPr>
          <a:lstStyle/>
          <a:p>
            <a:r>
              <a:rPr lang="fr-FR"/>
              <a:t>LES DORSALES OCEANIQUES</a:t>
            </a:r>
          </a:p>
        </p:txBody>
      </p:sp>
      <p:sp>
        <p:nvSpPr>
          <p:cNvPr id="1105932" name="Rectangle 12"/>
          <p:cNvSpPr>
            <a:spLocks noChangeArrowheads="1"/>
          </p:cNvSpPr>
          <p:nvPr/>
        </p:nvSpPr>
        <p:spPr bwMode="auto">
          <a:xfrm>
            <a:off x="900113" y="173038"/>
            <a:ext cx="5249862" cy="519112"/>
          </a:xfrm>
          <a:prstGeom prst="rect">
            <a:avLst/>
          </a:prstGeom>
          <a:noFill/>
          <a:ln w="9525">
            <a:noFill/>
            <a:miter lim="800000"/>
            <a:headEnd/>
            <a:tailEnd/>
          </a:ln>
        </p:spPr>
        <p:txBody>
          <a:bodyPr wrap="none">
            <a:spAutoFit/>
          </a:bodyPr>
          <a:lstStyle/>
          <a:p>
            <a:r>
              <a:rPr lang="fr-FR">
                <a:solidFill>
                  <a:srgbClr val="660066"/>
                </a:solidFill>
              </a:rPr>
              <a:t>II – Les structures sous-marines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12"/>
          </p:nvPr>
        </p:nvSpPr>
        <p:spPr/>
        <p:txBody>
          <a:bodyPr/>
          <a:lstStyle/>
          <a:p>
            <a:pPr>
              <a:defRPr/>
            </a:pPr>
            <a:fld id="{34EA2FD0-807E-4ECD-8B74-C66E4A112610}" type="slidenum">
              <a:rPr lang="fr-FR"/>
              <a:pPr>
                <a:defRPr/>
              </a:pPr>
              <a:t>34</a:t>
            </a:fld>
            <a:endParaRPr lang="fr-FR"/>
          </a:p>
        </p:txBody>
      </p:sp>
      <p:pic>
        <p:nvPicPr>
          <p:cNvPr id="1106946" name="Picture 2" descr="Résultat de recherche d'images pour &quot;failles transformantes&quot;"/>
          <p:cNvPicPr>
            <a:picLocks noChangeAspect="1" noChangeArrowheads="1"/>
          </p:cNvPicPr>
          <p:nvPr/>
        </p:nvPicPr>
        <p:blipFill>
          <a:blip r:embed="rId2"/>
          <a:srcRect l="1465" t="8220" r="45378" b="46703"/>
          <a:stretch>
            <a:fillRect/>
          </a:stretch>
        </p:blipFill>
        <p:spPr bwMode="auto">
          <a:xfrm>
            <a:off x="5183188" y="2420938"/>
            <a:ext cx="3960812" cy="2420937"/>
          </a:xfrm>
          <a:prstGeom prst="rect">
            <a:avLst/>
          </a:prstGeom>
          <a:noFill/>
          <a:ln w="9525">
            <a:noFill/>
            <a:miter lim="800000"/>
            <a:headEnd/>
            <a:tailEnd/>
          </a:ln>
        </p:spPr>
      </p:pic>
      <p:pic>
        <p:nvPicPr>
          <p:cNvPr id="1106947" name="Picture 4"/>
          <p:cNvPicPr>
            <a:picLocks noChangeAspect="1" noChangeArrowheads="1"/>
          </p:cNvPicPr>
          <p:nvPr/>
        </p:nvPicPr>
        <p:blipFill>
          <a:blip r:embed="rId3"/>
          <a:srcRect/>
          <a:stretch>
            <a:fillRect/>
          </a:stretch>
        </p:blipFill>
        <p:spPr bwMode="auto">
          <a:xfrm>
            <a:off x="179388" y="1700213"/>
            <a:ext cx="4767262" cy="4537075"/>
          </a:xfrm>
          <a:prstGeom prst="rect">
            <a:avLst/>
          </a:prstGeom>
          <a:noFill/>
          <a:ln w="9525">
            <a:noFill/>
            <a:miter lim="800000"/>
            <a:headEnd/>
            <a:tailEnd/>
          </a:ln>
        </p:spPr>
      </p:pic>
      <p:sp>
        <p:nvSpPr>
          <p:cNvPr id="1106948" name="Line 5"/>
          <p:cNvSpPr>
            <a:spLocks noChangeShapeType="1"/>
          </p:cNvSpPr>
          <p:nvPr/>
        </p:nvSpPr>
        <p:spPr bwMode="auto">
          <a:xfrm flipH="1">
            <a:off x="2627313" y="2565400"/>
            <a:ext cx="2665412" cy="576263"/>
          </a:xfrm>
          <a:prstGeom prst="line">
            <a:avLst/>
          </a:prstGeom>
          <a:noFill/>
          <a:ln w="9525">
            <a:solidFill>
              <a:schemeClr val="tx1"/>
            </a:solidFill>
            <a:round/>
            <a:headEnd/>
            <a:tailEnd type="triangle" w="med" len="med"/>
          </a:ln>
        </p:spPr>
        <p:txBody>
          <a:bodyPr/>
          <a:lstStyle/>
          <a:p>
            <a:endParaRPr lang="fr-FR"/>
          </a:p>
        </p:txBody>
      </p:sp>
      <p:sp>
        <p:nvSpPr>
          <p:cNvPr id="1106949" name="Line 6"/>
          <p:cNvSpPr>
            <a:spLocks noChangeShapeType="1"/>
          </p:cNvSpPr>
          <p:nvPr/>
        </p:nvSpPr>
        <p:spPr bwMode="auto">
          <a:xfrm flipH="1">
            <a:off x="1835150" y="4508500"/>
            <a:ext cx="3744913" cy="865188"/>
          </a:xfrm>
          <a:prstGeom prst="line">
            <a:avLst/>
          </a:prstGeom>
          <a:noFill/>
          <a:ln w="9525">
            <a:solidFill>
              <a:schemeClr val="tx1"/>
            </a:solidFill>
            <a:round/>
            <a:headEnd/>
            <a:tailEnd type="triangle" w="med" len="med"/>
          </a:ln>
        </p:spPr>
        <p:txBody>
          <a:bodyPr/>
          <a:lstStyle/>
          <a:p>
            <a:endParaRPr lang="fr-FR"/>
          </a:p>
        </p:txBody>
      </p:sp>
      <p:pic>
        <p:nvPicPr>
          <p:cNvPr id="1106950" name="Picture 8" descr="http://planet-terre.ens-lyon.fr/planetterre/objets/Images/histoire-tectonique-plaques/histoire-tectonique-plaques-fig11.gif"/>
          <p:cNvPicPr>
            <a:picLocks noChangeAspect="1" noChangeArrowheads="1"/>
          </p:cNvPicPr>
          <p:nvPr/>
        </p:nvPicPr>
        <p:blipFill>
          <a:blip r:embed="rId4"/>
          <a:srcRect/>
          <a:stretch>
            <a:fillRect/>
          </a:stretch>
        </p:blipFill>
        <p:spPr bwMode="auto">
          <a:xfrm>
            <a:off x="4822825" y="4884738"/>
            <a:ext cx="4321175" cy="1973262"/>
          </a:xfrm>
          <a:prstGeom prst="rect">
            <a:avLst/>
          </a:prstGeom>
          <a:noFill/>
          <a:ln w="9525">
            <a:noFill/>
            <a:miter lim="800000"/>
            <a:headEnd/>
            <a:tailEnd/>
          </a:ln>
        </p:spPr>
      </p:pic>
      <p:sp>
        <p:nvSpPr>
          <p:cNvPr id="1106951" name="Text Box 9"/>
          <p:cNvSpPr txBox="1">
            <a:spLocks noChangeArrowheads="1"/>
          </p:cNvSpPr>
          <p:nvPr/>
        </p:nvSpPr>
        <p:spPr bwMode="auto">
          <a:xfrm>
            <a:off x="879475" y="1012825"/>
            <a:ext cx="3822700" cy="519113"/>
          </a:xfrm>
          <a:prstGeom prst="rect">
            <a:avLst/>
          </a:prstGeom>
          <a:noFill/>
          <a:ln w="9525">
            <a:noFill/>
            <a:miter lim="800000"/>
            <a:headEnd/>
            <a:tailEnd/>
          </a:ln>
        </p:spPr>
        <p:txBody>
          <a:bodyPr wrap="none">
            <a:spAutoFit/>
          </a:bodyPr>
          <a:lstStyle/>
          <a:p>
            <a:r>
              <a:rPr lang="fr-FR"/>
              <a:t>Les « transformantes »</a:t>
            </a:r>
          </a:p>
        </p:txBody>
      </p:sp>
      <p:sp>
        <p:nvSpPr>
          <p:cNvPr id="1106952" name="Rectangle 8"/>
          <p:cNvSpPr>
            <a:spLocks noChangeArrowheads="1"/>
          </p:cNvSpPr>
          <p:nvPr/>
        </p:nvSpPr>
        <p:spPr bwMode="auto">
          <a:xfrm>
            <a:off x="900113" y="173038"/>
            <a:ext cx="5249862" cy="519112"/>
          </a:xfrm>
          <a:prstGeom prst="rect">
            <a:avLst/>
          </a:prstGeom>
          <a:noFill/>
          <a:ln w="9525">
            <a:noFill/>
            <a:miter lim="800000"/>
            <a:headEnd/>
            <a:tailEnd/>
          </a:ln>
        </p:spPr>
        <p:txBody>
          <a:bodyPr wrap="none">
            <a:spAutoFit/>
          </a:bodyPr>
          <a:lstStyle/>
          <a:p>
            <a:r>
              <a:rPr lang="fr-FR">
                <a:solidFill>
                  <a:srgbClr val="660066"/>
                </a:solidFill>
              </a:rPr>
              <a:t>II – Les structures sous-marines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Espace réservé du numéro de diapositive 5"/>
          <p:cNvSpPr>
            <a:spLocks noGrp="1"/>
          </p:cNvSpPr>
          <p:nvPr>
            <p:ph type="sldNum" sz="quarter" idx="12"/>
          </p:nvPr>
        </p:nvSpPr>
        <p:spPr/>
        <p:txBody>
          <a:bodyPr/>
          <a:lstStyle/>
          <a:p>
            <a:pPr>
              <a:defRPr/>
            </a:pPr>
            <a:fld id="{2F5A7368-5E76-4D13-983E-53F560BF0376}" type="slidenum">
              <a:rPr lang="fr-FR"/>
              <a:pPr>
                <a:defRPr/>
              </a:pPr>
              <a:t>35</a:t>
            </a:fld>
            <a:endParaRPr lang="fr-FR"/>
          </a:p>
        </p:txBody>
      </p:sp>
      <p:sp>
        <p:nvSpPr>
          <p:cNvPr id="1107970" name="Freeform 2"/>
          <p:cNvSpPr>
            <a:spLocks/>
          </p:cNvSpPr>
          <p:nvPr/>
        </p:nvSpPr>
        <p:spPr bwMode="auto">
          <a:xfrm>
            <a:off x="882650" y="3717925"/>
            <a:ext cx="7162800" cy="2209800"/>
          </a:xfrm>
          <a:custGeom>
            <a:avLst/>
            <a:gdLst>
              <a:gd name="T0" fmla="*/ 0 w 4512"/>
              <a:gd name="T1" fmla="*/ 2147483647 h 1392"/>
              <a:gd name="T2" fmla="*/ 2147483647 w 4512"/>
              <a:gd name="T3" fmla="*/ 0 h 1392"/>
              <a:gd name="T4" fmla="*/ 2147483647 w 4512"/>
              <a:gd name="T5" fmla="*/ 2147483647 h 1392"/>
              <a:gd name="T6" fmla="*/ 2147483647 w 4512"/>
              <a:gd name="T7" fmla="*/ 2147483647 h 1392"/>
              <a:gd name="T8" fmla="*/ 0 w 4512"/>
              <a:gd name="T9" fmla="*/ 2147483647 h 1392"/>
              <a:gd name="T10" fmla="*/ 0 w 4512"/>
              <a:gd name="T11" fmla="*/ 2147483647 h 1392"/>
              <a:gd name="T12" fmla="*/ 0 60000 65536"/>
              <a:gd name="T13" fmla="*/ 0 60000 65536"/>
              <a:gd name="T14" fmla="*/ 0 60000 65536"/>
              <a:gd name="T15" fmla="*/ 0 60000 65536"/>
              <a:gd name="T16" fmla="*/ 0 60000 65536"/>
              <a:gd name="T17" fmla="*/ 0 60000 65536"/>
              <a:gd name="T18" fmla="*/ 0 w 4512"/>
              <a:gd name="T19" fmla="*/ 0 h 1392"/>
              <a:gd name="T20" fmla="*/ 4512 w 4512"/>
              <a:gd name="T21" fmla="*/ 1392 h 1392"/>
            </a:gdLst>
            <a:ahLst/>
            <a:cxnLst>
              <a:cxn ang="T12">
                <a:pos x="T0" y="T1"/>
              </a:cxn>
              <a:cxn ang="T13">
                <a:pos x="T2" y="T3"/>
              </a:cxn>
              <a:cxn ang="T14">
                <a:pos x="T4" y="T5"/>
              </a:cxn>
              <a:cxn ang="T15">
                <a:pos x="T6" y="T7"/>
              </a:cxn>
              <a:cxn ang="T16">
                <a:pos x="T8" y="T9"/>
              </a:cxn>
              <a:cxn ang="T17">
                <a:pos x="T10" y="T11"/>
              </a:cxn>
            </a:cxnLst>
            <a:rect l="T18" t="T19" r="T20" b="T21"/>
            <a:pathLst>
              <a:path w="4512" h="1392">
                <a:moveTo>
                  <a:pt x="0" y="672"/>
                </a:moveTo>
                <a:lnTo>
                  <a:pt x="2304" y="0"/>
                </a:lnTo>
                <a:lnTo>
                  <a:pt x="4512" y="624"/>
                </a:lnTo>
                <a:lnTo>
                  <a:pt x="4512" y="1392"/>
                </a:lnTo>
                <a:lnTo>
                  <a:pt x="0" y="1392"/>
                </a:lnTo>
                <a:lnTo>
                  <a:pt x="0" y="672"/>
                </a:lnTo>
                <a:close/>
              </a:path>
            </a:pathLst>
          </a:custGeom>
          <a:solidFill>
            <a:srgbClr val="008000"/>
          </a:solidFill>
          <a:ln w="9525">
            <a:noFill/>
            <a:round/>
            <a:headEnd/>
            <a:tailEnd/>
          </a:ln>
        </p:spPr>
        <p:txBody>
          <a:bodyPr/>
          <a:lstStyle/>
          <a:p>
            <a:endParaRPr lang="fr-FR"/>
          </a:p>
        </p:txBody>
      </p:sp>
      <p:sp>
        <p:nvSpPr>
          <p:cNvPr id="1107971" name="Freeform 3"/>
          <p:cNvSpPr>
            <a:spLocks/>
          </p:cNvSpPr>
          <p:nvPr/>
        </p:nvSpPr>
        <p:spPr bwMode="auto">
          <a:xfrm>
            <a:off x="498475" y="884238"/>
            <a:ext cx="8308975" cy="1462087"/>
          </a:xfrm>
          <a:custGeom>
            <a:avLst/>
            <a:gdLst>
              <a:gd name="T0" fmla="*/ 0 w 5234"/>
              <a:gd name="T1" fmla="*/ 0 h 921"/>
              <a:gd name="T2" fmla="*/ 2147483647 w 5234"/>
              <a:gd name="T3" fmla="*/ 2147483647 h 921"/>
              <a:gd name="T4" fmla="*/ 2147483647 w 5234"/>
              <a:gd name="T5" fmla="*/ 2147483647 h 921"/>
              <a:gd name="T6" fmla="*/ 2147483647 w 5234"/>
              <a:gd name="T7" fmla="*/ 2147483647 h 921"/>
              <a:gd name="T8" fmla="*/ 0 w 5234"/>
              <a:gd name="T9" fmla="*/ 0 h 921"/>
              <a:gd name="T10" fmla="*/ 0 60000 65536"/>
              <a:gd name="T11" fmla="*/ 0 60000 65536"/>
              <a:gd name="T12" fmla="*/ 0 60000 65536"/>
              <a:gd name="T13" fmla="*/ 0 60000 65536"/>
              <a:gd name="T14" fmla="*/ 0 60000 65536"/>
              <a:gd name="T15" fmla="*/ 0 w 5234"/>
              <a:gd name="T16" fmla="*/ 0 h 921"/>
              <a:gd name="T17" fmla="*/ 5234 w 5234"/>
              <a:gd name="T18" fmla="*/ 921 h 921"/>
            </a:gdLst>
            <a:ahLst/>
            <a:cxnLst>
              <a:cxn ang="T10">
                <a:pos x="T0" y="T1"/>
              </a:cxn>
              <a:cxn ang="T11">
                <a:pos x="T2" y="T3"/>
              </a:cxn>
              <a:cxn ang="T12">
                <a:pos x="T4" y="T5"/>
              </a:cxn>
              <a:cxn ang="T13">
                <a:pos x="T6" y="T7"/>
              </a:cxn>
              <a:cxn ang="T14">
                <a:pos x="T8" y="T9"/>
              </a:cxn>
            </a:cxnLst>
            <a:rect l="T15" t="T16" r="T17" b="T18"/>
            <a:pathLst>
              <a:path w="5234" h="921">
                <a:moveTo>
                  <a:pt x="0" y="0"/>
                </a:moveTo>
                <a:lnTo>
                  <a:pt x="5234" y="9"/>
                </a:lnTo>
                <a:lnTo>
                  <a:pt x="4994" y="873"/>
                </a:lnTo>
                <a:lnTo>
                  <a:pt x="146" y="921"/>
                </a:lnTo>
                <a:lnTo>
                  <a:pt x="0" y="0"/>
                </a:lnTo>
                <a:close/>
              </a:path>
            </a:pathLst>
          </a:custGeom>
          <a:solidFill>
            <a:srgbClr val="CCFFFF">
              <a:alpha val="59999"/>
            </a:srgbClr>
          </a:solidFill>
          <a:ln w="9525">
            <a:noFill/>
            <a:round/>
            <a:headEnd/>
            <a:tailEnd/>
          </a:ln>
        </p:spPr>
        <p:txBody>
          <a:bodyPr/>
          <a:lstStyle/>
          <a:p>
            <a:endParaRPr lang="fr-FR"/>
          </a:p>
        </p:txBody>
      </p:sp>
      <p:sp>
        <p:nvSpPr>
          <p:cNvPr id="1107972" name="Freeform 4"/>
          <p:cNvSpPr>
            <a:spLocks/>
          </p:cNvSpPr>
          <p:nvPr/>
        </p:nvSpPr>
        <p:spPr bwMode="auto">
          <a:xfrm>
            <a:off x="755650" y="1628775"/>
            <a:ext cx="7591425" cy="3160713"/>
          </a:xfrm>
          <a:custGeom>
            <a:avLst/>
            <a:gdLst>
              <a:gd name="T0" fmla="*/ 0 w 4782"/>
              <a:gd name="T1" fmla="*/ 2147483647 h 1991"/>
              <a:gd name="T2" fmla="*/ 0 w 4782"/>
              <a:gd name="T3" fmla="*/ 2147483647 h 1991"/>
              <a:gd name="T4" fmla="*/ 2147483647 w 4782"/>
              <a:gd name="T5" fmla="*/ 2147483647 h 1991"/>
              <a:gd name="T6" fmla="*/ 2147483647 w 4782"/>
              <a:gd name="T7" fmla="*/ 2147483647 h 1991"/>
              <a:gd name="T8" fmla="*/ 2147483647 w 4782"/>
              <a:gd name="T9" fmla="*/ 2147483647 h 1991"/>
              <a:gd name="T10" fmla="*/ 2147483647 w 4782"/>
              <a:gd name="T11" fmla="*/ 2147483647 h 1991"/>
              <a:gd name="T12" fmla="*/ 2147483647 w 4782"/>
              <a:gd name="T13" fmla="*/ 2147483647 h 1991"/>
              <a:gd name="T14" fmla="*/ 2147483647 w 4782"/>
              <a:gd name="T15" fmla="*/ 2147483647 h 1991"/>
              <a:gd name="T16" fmla="*/ 2147483647 w 4782"/>
              <a:gd name="T17" fmla="*/ 2147483647 h 1991"/>
              <a:gd name="T18" fmla="*/ 2147483647 w 4782"/>
              <a:gd name="T19" fmla="*/ 2147483647 h 1991"/>
              <a:gd name="T20" fmla="*/ 2147483647 w 4782"/>
              <a:gd name="T21" fmla="*/ 2147483647 h 1991"/>
              <a:gd name="T22" fmla="*/ 2147483647 w 4782"/>
              <a:gd name="T23" fmla="*/ 2147483647 h 1991"/>
              <a:gd name="T24" fmla="*/ 2147483647 w 4782"/>
              <a:gd name="T25" fmla="*/ 2147483647 h 1991"/>
              <a:gd name="T26" fmla="*/ 2147483647 w 4782"/>
              <a:gd name="T27" fmla="*/ 2147483647 h 1991"/>
              <a:gd name="T28" fmla="*/ 2147483647 w 4782"/>
              <a:gd name="T29" fmla="*/ 2147483647 h 1991"/>
              <a:gd name="T30" fmla="*/ 2147483647 w 4782"/>
              <a:gd name="T31" fmla="*/ 2147483647 h 1991"/>
              <a:gd name="T32" fmla="*/ 2147483647 w 4782"/>
              <a:gd name="T33" fmla="*/ 2147483647 h 1991"/>
              <a:gd name="T34" fmla="*/ 2147483647 w 4782"/>
              <a:gd name="T35" fmla="*/ 2147483647 h 1991"/>
              <a:gd name="T36" fmla="*/ 2147483647 w 4782"/>
              <a:gd name="T37" fmla="*/ 2147483647 h 1991"/>
              <a:gd name="T38" fmla="*/ 2147483647 w 4782"/>
              <a:gd name="T39" fmla="*/ 2147483647 h 1991"/>
              <a:gd name="T40" fmla="*/ 2147483647 w 4782"/>
              <a:gd name="T41" fmla="*/ 2147483647 h 1991"/>
              <a:gd name="T42" fmla="*/ 2147483647 w 4782"/>
              <a:gd name="T43" fmla="*/ 2147483647 h 1991"/>
              <a:gd name="T44" fmla="*/ 2147483647 w 4782"/>
              <a:gd name="T45" fmla="*/ 2147483647 h 1991"/>
              <a:gd name="T46" fmla="*/ 2147483647 w 4782"/>
              <a:gd name="T47" fmla="*/ 0 h 1991"/>
              <a:gd name="T48" fmla="*/ 2147483647 w 4782"/>
              <a:gd name="T49" fmla="*/ 2147483647 h 1991"/>
              <a:gd name="T50" fmla="*/ 2147483647 w 4782"/>
              <a:gd name="T51" fmla="*/ 2147483647 h 1991"/>
              <a:gd name="T52" fmla="*/ 2147483647 w 4782"/>
              <a:gd name="T53" fmla="*/ 2147483647 h 1991"/>
              <a:gd name="T54" fmla="*/ 2147483647 w 4782"/>
              <a:gd name="T55" fmla="*/ 2147483647 h 1991"/>
              <a:gd name="T56" fmla="*/ 2147483647 w 4782"/>
              <a:gd name="T57" fmla="*/ 2147483647 h 1991"/>
              <a:gd name="T58" fmla="*/ 2147483647 w 4782"/>
              <a:gd name="T59" fmla="*/ 2147483647 h 1991"/>
              <a:gd name="T60" fmla="*/ 2147483647 w 4782"/>
              <a:gd name="T61" fmla="*/ 2147483647 h 1991"/>
              <a:gd name="T62" fmla="*/ 2147483647 w 4782"/>
              <a:gd name="T63" fmla="*/ 2147483647 h 1991"/>
              <a:gd name="T64" fmla="*/ 2147483647 w 4782"/>
              <a:gd name="T65" fmla="*/ 2147483647 h 1991"/>
              <a:gd name="T66" fmla="*/ 2147483647 w 4782"/>
              <a:gd name="T67" fmla="*/ 2147483647 h 1991"/>
              <a:gd name="T68" fmla="*/ 2147483647 w 4782"/>
              <a:gd name="T69" fmla="*/ 2147483647 h 1991"/>
              <a:gd name="T70" fmla="*/ 2147483647 w 4782"/>
              <a:gd name="T71" fmla="*/ 2147483647 h 1991"/>
              <a:gd name="T72" fmla="*/ 2147483647 w 4782"/>
              <a:gd name="T73" fmla="*/ 2147483647 h 1991"/>
              <a:gd name="T74" fmla="*/ 2147483647 w 4782"/>
              <a:gd name="T75" fmla="*/ 2147483647 h 1991"/>
              <a:gd name="T76" fmla="*/ 2147483647 w 4782"/>
              <a:gd name="T77" fmla="*/ 2147483647 h 1991"/>
              <a:gd name="T78" fmla="*/ 2147483647 w 4782"/>
              <a:gd name="T79" fmla="*/ 2147483647 h 1991"/>
              <a:gd name="T80" fmla="*/ 2147483647 w 4782"/>
              <a:gd name="T81" fmla="*/ 2147483647 h 1991"/>
              <a:gd name="T82" fmla="*/ 2147483647 w 4782"/>
              <a:gd name="T83" fmla="*/ 2147483647 h 1991"/>
              <a:gd name="T84" fmla="*/ 2147483647 w 4782"/>
              <a:gd name="T85" fmla="*/ 2147483647 h 1991"/>
              <a:gd name="T86" fmla="*/ 2147483647 w 4782"/>
              <a:gd name="T87" fmla="*/ 2147483647 h 1991"/>
              <a:gd name="T88" fmla="*/ 2147483647 w 4782"/>
              <a:gd name="T89" fmla="*/ 2147483647 h 1991"/>
              <a:gd name="T90" fmla="*/ 2147483647 w 4782"/>
              <a:gd name="T91" fmla="*/ 2147483647 h 1991"/>
              <a:gd name="T92" fmla="*/ 2147483647 w 4782"/>
              <a:gd name="T93" fmla="*/ 2147483647 h 1991"/>
              <a:gd name="T94" fmla="*/ 2147483647 w 4782"/>
              <a:gd name="T95" fmla="*/ 2147483647 h 1991"/>
              <a:gd name="T96" fmla="*/ 2147483647 w 4782"/>
              <a:gd name="T97" fmla="*/ 2147483647 h 1991"/>
              <a:gd name="T98" fmla="*/ 2147483647 w 4782"/>
              <a:gd name="T99" fmla="*/ 2147483647 h 1991"/>
              <a:gd name="T100" fmla="*/ 2147483647 w 4782"/>
              <a:gd name="T101" fmla="*/ 2147483647 h 1991"/>
              <a:gd name="T102" fmla="*/ 2147483647 w 4782"/>
              <a:gd name="T103" fmla="*/ 2147483647 h 1991"/>
              <a:gd name="T104" fmla="*/ 2147483647 w 4782"/>
              <a:gd name="T105" fmla="*/ 2147483647 h 1991"/>
              <a:gd name="T106" fmla="*/ 0 w 4782"/>
              <a:gd name="T107" fmla="*/ 2147483647 h 19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82"/>
              <a:gd name="T163" fmla="*/ 0 h 1991"/>
              <a:gd name="T164" fmla="*/ 4782 w 4782"/>
              <a:gd name="T165" fmla="*/ 1991 h 19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82" h="1991">
                <a:moveTo>
                  <a:pt x="0" y="558"/>
                </a:moveTo>
                <a:cubicBezTo>
                  <a:pt x="0" y="619"/>
                  <a:pt x="0" y="680"/>
                  <a:pt x="0" y="741"/>
                </a:cubicBezTo>
                <a:lnTo>
                  <a:pt x="78" y="1991"/>
                </a:lnTo>
                <a:lnTo>
                  <a:pt x="990" y="1890"/>
                </a:lnTo>
                <a:lnTo>
                  <a:pt x="1602" y="1698"/>
                </a:lnTo>
                <a:lnTo>
                  <a:pt x="1959" y="1542"/>
                </a:lnTo>
                <a:lnTo>
                  <a:pt x="2114" y="1423"/>
                </a:lnTo>
                <a:lnTo>
                  <a:pt x="2443" y="1469"/>
                </a:lnTo>
                <a:lnTo>
                  <a:pt x="2718" y="1634"/>
                </a:lnTo>
                <a:lnTo>
                  <a:pt x="3083" y="1780"/>
                </a:lnTo>
                <a:lnTo>
                  <a:pt x="3230" y="1844"/>
                </a:lnTo>
                <a:lnTo>
                  <a:pt x="3623" y="1935"/>
                </a:lnTo>
                <a:lnTo>
                  <a:pt x="4590" y="1943"/>
                </a:lnTo>
                <a:lnTo>
                  <a:pt x="4782" y="455"/>
                </a:lnTo>
                <a:lnTo>
                  <a:pt x="3792" y="332"/>
                </a:lnTo>
                <a:lnTo>
                  <a:pt x="3652" y="280"/>
                </a:lnTo>
                <a:lnTo>
                  <a:pt x="3608" y="188"/>
                </a:lnTo>
                <a:lnTo>
                  <a:pt x="3504" y="184"/>
                </a:lnTo>
                <a:lnTo>
                  <a:pt x="3492" y="160"/>
                </a:lnTo>
                <a:lnTo>
                  <a:pt x="3412" y="132"/>
                </a:lnTo>
                <a:lnTo>
                  <a:pt x="3244" y="116"/>
                </a:lnTo>
                <a:lnTo>
                  <a:pt x="3184" y="96"/>
                </a:lnTo>
                <a:lnTo>
                  <a:pt x="3120" y="4"/>
                </a:lnTo>
                <a:lnTo>
                  <a:pt x="3040" y="0"/>
                </a:lnTo>
                <a:lnTo>
                  <a:pt x="2940" y="20"/>
                </a:lnTo>
                <a:lnTo>
                  <a:pt x="2896" y="60"/>
                </a:lnTo>
                <a:lnTo>
                  <a:pt x="2780" y="56"/>
                </a:lnTo>
                <a:lnTo>
                  <a:pt x="2780" y="88"/>
                </a:lnTo>
                <a:lnTo>
                  <a:pt x="2720" y="104"/>
                </a:lnTo>
                <a:lnTo>
                  <a:pt x="2568" y="100"/>
                </a:lnTo>
                <a:lnTo>
                  <a:pt x="2524" y="128"/>
                </a:lnTo>
                <a:lnTo>
                  <a:pt x="2489" y="281"/>
                </a:lnTo>
                <a:lnTo>
                  <a:pt x="2400" y="192"/>
                </a:lnTo>
                <a:lnTo>
                  <a:pt x="2356" y="256"/>
                </a:lnTo>
                <a:lnTo>
                  <a:pt x="2300" y="192"/>
                </a:lnTo>
                <a:lnTo>
                  <a:pt x="2268" y="229"/>
                </a:lnTo>
                <a:lnTo>
                  <a:pt x="2149" y="183"/>
                </a:lnTo>
                <a:lnTo>
                  <a:pt x="2104" y="248"/>
                </a:lnTo>
                <a:lnTo>
                  <a:pt x="2048" y="272"/>
                </a:lnTo>
                <a:lnTo>
                  <a:pt x="1996" y="132"/>
                </a:lnTo>
                <a:lnTo>
                  <a:pt x="1948" y="119"/>
                </a:lnTo>
                <a:lnTo>
                  <a:pt x="1884" y="110"/>
                </a:lnTo>
                <a:lnTo>
                  <a:pt x="1865" y="64"/>
                </a:lnTo>
                <a:lnTo>
                  <a:pt x="1637" y="55"/>
                </a:lnTo>
                <a:lnTo>
                  <a:pt x="1646" y="9"/>
                </a:lnTo>
                <a:lnTo>
                  <a:pt x="1456" y="24"/>
                </a:lnTo>
                <a:lnTo>
                  <a:pt x="1400" y="92"/>
                </a:lnTo>
                <a:lnTo>
                  <a:pt x="1264" y="92"/>
                </a:lnTo>
                <a:lnTo>
                  <a:pt x="1204" y="180"/>
                </a:lnTo>
                <a:lnTo>
                  <a:pt x="1244" y="108"/>
                </a:lnTo>
                <a:lnTo>
                  <a:pt x="1204" y="180"/>
                </a:lnTo>
                <a:lnTo>
                  <a:pt x="1134" y="192"/>
                </a:lnTo>
                <a:lnTo>
                  <a:pt x="878" y="402"/>
                </a:lnTo>
                <a:lnTo>
                  <a:pt x="0" y="558"/>
                </a:lnTo>
                <a:close/>
              </a:path>
            </a:pathLst>
          </a:custGeom>
          <a:solidFill>
            <a:srgbClr val="3366FF"/>
          </a:solidFill>
          <a:ln w="9525">
            <a:noFill/>
            <a:round/>
            <a:headEnd/>
            <a:tailEnd/>
          </a:ln>
        </p:spPr>
        <p:txBody>
          <a:bodyPr/>
          <a:lstStyle/>
          <a:p>
            <a:endParaRPr lang="fr-FR"/>
          </a:p>
        </p:txBody>
      </p:sp>
      <p:sp>
        <p:nvSpPr>
          <p:cNvPr id="1107973" name="Freeform 5"/>
          <p:cNvSpPr>
            <a:spLocks/>
          </p:cNvSpPr>
          <p:nvPr/>
        </p:nvSpPr>
        <p:spPr bwMode="auto">
          <a:xfrm>
            <a:off x="555625" y="1622425"/>
            <a:ext cx="7954963" cy="3275013"/>
          </a:xfrm>
          <a:custGeom>
            <a:avLst/>
            <a:gdLst>
              <a:gd name="T0" fmla="*/ 2147483647 w 11533"/>
              <a:gd name="T1" fmla="*/ 2147483647 h 4121"/>
              <a:gd name="T2" fmla="*/ 2147483647 w 11533"/>
              <a:gd name="T3" fmla="*/ 2147483647 h 4121"/>
              <a:gd name="T4" fmla="*/ 2147483647 w 11533"/>
              <a:gd name="T5" fmla="*/ 2147483647 h 4121"/>
              <a:gd name="T6" fmla="*/ 2147483647 w 11533"/>
              <a:gd name="T7" fmla="*/ 2147483647 h 4121"/>
              <a:gd name="T8" fmla="*/ 2147483647 w 11533"/>
              <a:gd name="T9" fmla="*/ 2147483647 h 4121"/>
              <a:gd name="T10" fmla="*/ 2147483647 w 11533"/>
              <a:gd name="T11" fmla="*/ 2147483647 h 4121"/>
              <a:gd name="T12" fmla="*/ 2147483647 w 11533"/>
              <a:gd name="T13" fmla="*/ 2147483647 h 4121"/>
              <a:gd name="T14" fmla="*/ 2147483647 w 11533"/>
              <a:gd name="T15" fmla="*/ 2147483647 h 4121"/>
              <a:gd name="T16" fmla="*/ 2147483647 w 11533"/>
              <a:gd name="T17" fmla="*/ 2147483647 h 4121"/>
              <a:gd name="T18" fmla="*/ 2147483647 w 11533"/>
              <a:gd name="T19" fmla="*/ 2147483647 h 4121"/>
              <a:gd name="T20" fmla="*/ 2147483647 w 11533"/>
              <a:gd name="T21" fmla="*/ 2147483647 h 4121"/>
              <a:gd name="T22" fmla="*/ 2147483647 w 11533"/>
              <a:gd name="T23" fmla="*/ 2147483647 h 4121"/>
              <a:gd name="T24" fmla="*/ 2147483647 w 11533"/>
              <a:gd name="T25" fmla="*/ 2147483647 h 4121"/>
              <a:gd name="T26" fmla="*/ 2147483647 w 11533"/>
              <a:gd name="T27" fmla="*/ 2147483647 h 4121"/>
              <a:gd name="T28" fmla="*/ 2147483647 w 11533"/>
              <a:gd name="T29" fmla="*/ 2147483647 h 4121"/>
              <a:gd name="T30" fmla="*/ 2147483647 w 11533"/>
              <a:gd name="T31" fmla="*/ 2147483647 h 4121"/>
              <a:gd name="T32" fmla="*/ 2147483647 w 11533"/>
              <a:gd name="T33" fmla="*/ 2147483647 h 4121"/>
              <a:gd name="T34" fmla="*/ 2147483647 w 11533"/>
              <a:gd name="T35" fmla="*/ 2147483647 h 4121"/>
              <a:gd name="T36" fmla="*/ 2147483647 w 11533"/>
              <a:gd name="T37" fmla="*/ 2147483647 h 4121"/>
              <a:gd name="T38" fmla="*/ 2147483647 w 11533"/>
              <a:gd name="T39" fmla="*/ 2147483647 h 4121"/>
              <a:gd name="T40" fmla="*/ 2147483647 w 11533"/>
              <a:gd name="T41" fmla="*/ 2147483647 h 4121"/>
              <a:gd name="T42" fmla="*/ 2147483647 w 11533"/>
              <a:gd name="T43" fmla="*/ 2147483647 h 4121"/>
              <a:gd name="T44" fmla="*/ 2147483647 w 11533"/>
              <a:gd name="T45" fmla="*/ 2147483647 h 4121"/>
              <a:gd name="T46" fmla="*/ 2147483647 w 11533"/>
              <a:gd name="T47" fmla="*/ 2147483647 h 4121"/>
              <a:gd name="T48" fmla="*/ 2147483647 w 11533"/>
              <a:gd name="T49" fmla="*/ 2147483647 h 4121"/>
              <a:gd name="T50" fmla="*/ 2147483647 w 11533"/>
              <a:gd name="T51" fmla="*/ 2147483647 h 4121"/>
              <a:gd name="T52" fmla="*/ 2147483647 w 11533"/>
              <a:gd name="T53" fmla="*/ 2147483647 h 4121"/>
              <a:gd name="T54" fmla="*/ 2147483647 w 11533"/>
              <a:gd name="T55" fmla="*/ 2147483647 h 4121"/>
              <a:gd name="T56" fmla="*/ 2147483647 w 11533"/>
              <a:gd name="T57" fmla="*/ 2147483647 h 4121"/>
              <a:gd name="T58" fmla="*/ 2147483647 w 11533"/>
              <a:gd name="T59" fmla="*/ 2147483647 h 4121"/>
              <a:gd name="T60" fmla="*/ 2147483647 w 11533"/>
              <a:gd name="T61" fmla="*/ 2147483647 h 4121"/>
              <a:gd name="T62" fmla="*/ 2147483647 w 11533"/>
              <a:gd name="T63" fmla="*/ 2147483647 h 4121"/>
              <a:gd name="T64" fmla="*/ 2147483647 w 11533"/>
              <a:gd name="T65" fmla="*/ 2147483647 h 4121"/>
              <a:gd name="T66" fmla="*/ 2147483647 w 11533"/>
              <a:gd name="T67" fmla="*/ 2147483647 h 41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533"/>
              <a:gd name="T103" fmla="*/ 0 h 4121"/>
              <a:gd name="T104" fmla="*/ 11533 w 11533"/>
              <a:gd name="T105" fmla="*/ 4121 h 41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533" h="4121">
                <a:moveTo>
                  <a:pt x="664" y="4121"/>
                </a:moveTo>
                <a:cubicBezTo>
                  <a:pt x="578" y="4052"/>
                  <a:pt x="197" y="3814"/>
                  <a:pt x="150" y="3709"/>
                </a:cubicBezTo>
                <a:cubicBezTo>
                  <a:pt x="103" y="3604"/>
                  <a:pt x="380" y="3602"/>
                  <a:pt x="382" y="3491"/>
                </a:cubicBezTo>
                <a:cubicBezTo>
                  <a:pt x="384" y="3380"/>
                  <a:pt x="159" y="3191"/>
                  <a:pt x="163" y="3041"/>
                </a:cubicBezTo>
                <a:cubicBezTo>
                  <a:pt x="167" y="2891"/>
                  <a:pt x="413" y="2717"/>
                  <a:pt x="407" y="2591"/>
                </a:cubicBezTo>
                <a:cubicBezTo>
                  <a:pt x="401" y="2465"/>
                  <a:pt x="122" y="2363"/>
                  <a:pt x="124" y="2282"/>
                </a:cubicBezTo>
                <a:cubicBezTo>
                  <a:pt x="126" y="2201"/>
                  <a:pt x="407" y="2164"/>
                  <a:pt x="420" y="2102"/>
                </a:cubicBezTo>
                <a:cubicBezTo>
                  <a:pt x="433" y="2040"/>
                  <a:pt x="215" y="1967"/>
                  <a:pt x="202" y="1909"/>
                </a:cubicBezTo>
                <a:cubicBezTo>
                  <a:pt x="189" y="1851"/>
                  <a:pt x="343" y="1823"/>
                  <a:pt x="343" y="1755"/>
                </a:cubicBezTo>
                <a:cubicBezTo>
                  <a:pt x="343" y="1687"/>
                  <a:pt x="213" y="1592"/>
                  <a:pt x="202" y="1498"/>
                </a:cubicBezTo>
                <a:cubicBezTo>
                  <a:pt x="191" y="1404"/>
                  <a:pt x="260" y="1251"/>
                  <a:pt x="279" y="1189"/>
                </a:cubicBezTo>
                <a:cubicBezTo>
                  <a:pt x="298" y="1127"/>
                  <a:pt x="0" y="1186"/>
                  <a:pt x="316" y="1129"/>
                </a:cubicBezTo>
                <a:cubicBezTo>
                  <a:pt x="632" y="1072"/>
                  <a:pt x="1757" y="961"/>
                  <a:pt x="2176" y="844"/>
                </a:cubicBezTo>
                <a:cubicBezTo>
                  <a:pt x="2595" y="727"/>
                  <a:pt x="2700" y="508"/>
                  <a:pt x="2830" y="429"/>
                </a:cubicBezTo>
                <a:cubicBezTo>
                  <a:pt x="2960" y="350"/>
                  <a:pt x="2922" y="382"/>
                  <a:pt x="2959" y="370"/>
                </a:cubicBezTo>
                <a:cubicBezTo>
                  <a:pt x="2996" y="358"/>
                  <a:pt x="3013" y="385"/>
                  <a:pt x="3052" y="358"/>
                </a:cubicBezTo>
                <a:cubicBezTo>
                  <a:pt x="3091" y="331"/>
                  <a:pt x="3156" y="238"/>
                  <a:pt x="3193" y="210"/>
                </a:cubicBezTo>
                <a:cubicBezTo>
                  <a:pt x="3230" y="182"/>
                  <a:pt x="3243" y="190"/>
                  <a:pt x="3277" y="187"/>
                </a:cubicBezTo>
                <a:cubicBezTo>
                  <a:pt x="3311" y="184"/>
                  <a:pt x="3365" y="192"/>
                  <a:pt x="3400" y="193"/>
                </a:cubicBezTo>
                <a:cubicBezTo>
                  <a:pt x="3435" y="194"/>
                  <a:pt x="3448" y="214"/>
                  <a:pt x="3490" y="192"/>
                </a:cubicBezTo>
                <a:cubicBezTo>
                  <a:pt x="3532" y="170"/>
                  <a:pt x="3601" y="87"/>
                  <a:pt x="3652" y="63"/>
                </a:cubicBezTo>
                <a:cubicBezTo>
                  <a:pt x="3703" y="39"/>
                  <a:pt x="3729" y="51"/>
                  <a:pt x="3796" y="49"/>
                </a:cubicBezTo>
                <a:cubicBezTo>
                  <a:pt x="3863" y="47"/>
                  <a:pt x="4002" y="38"/>
                  <a:pt x="4054" y="49"/>
                </a:cubicBezTo>
                <a:cubicBezTo>
                  <a:pt x="4106" y="60"/>
                  <a:pt x="4081" y="104"/>
                  <a:pt x="4111" y="118"/>
                </a:cubicBezTo>
                <a:cubicBezTo>
                  <a:pt x="4141" y="132"/>
                  <a:pt x="4176" y="126"/>
                  <a:pt x="4234" y="130"/>
                </a:cubicBezTo>
                <a:cubicBezTo>
                  <a:pt x="4292" y="134"/>
                  <a:pt x="4401" y="136"/>
                  <a:pt x="4459" y="142"/>
                </a:cubicBezTo>
                <a:cubicBezTo>
                  <a:pt x="4517" y="148"/>
                  <a:pt x="4551" y="151"/>
                  <a:pt x="4579" y="165"/>
                </a:cubicBezTo>
                <a:cubicBezTo>
                  <a:pt x="4607" y="179"/>
                  <a:pt x="4588" y="214"/>
                  <a:pt x="4630" y="229"/>
                </a:cubicBezTo>
                <a:cubicBezTo>
                  <a:pt x="4672" y="244"/>
                  <a:pt x="4777" y="208"/>
                  <a:pt x="4834" y="256"/>
                </a:cubicBezTo>
                <a:cubicBezTo>
                  <a:pt x="4891" y="304"/>
                  <a:pt x="4933" y="473"/>
                  <a:pt x="4973" y="519"/>
                </a:cubicBezTo>
                <a:cubicBezTo>
                  <a:pt x="5013" y="565"/>
                  <a:pt x="5031" y="550"/>
                  <a:pt x="5076" y="531"/>
                </a:cubicBezTo>
                <a:cubicBezTo>
                  <a:pt x="5121" y="512"/>
                  <a:pt x="5192" y="417"/>
                  <a:pt x="5243" y="403"/>
                </a:cubicBezTo>
                <a:cubicBezTo>
                  <a:pt x="5294" y="389"/>
                  <a:pt x="5338" y="434"/>
                  <a:pt x="5380" y="445"/>
                </a:cubicBezTo>
                <a:cubicBezTo>
                  <a:pt x="5422" y="456"/>
                  <a:pt x="5457" y="477"/>
                  <a:pt x="5494" y="472"/>
                </a:cubicBezTo>
                <a:cubicBezTo>
                  <a:pt x="5531" y="467"/>
                  <a:pt x="5568" y="408"/>
                  <a:pt x="5603" y="416"/>
                </a:cubicBezTo>
                <a:cubicBezTo>
                  <a:pt x="5638" y="424"/>
                  <a:pt x="5670" y="521"/>
                  <a:pt x="5706" y="519"/>
                </a:cubicBezTo>
                <a:cubicBezTo>
                  <a:pt x="5742" y="517"/>
                  <a:pt x="5775" y="399"/>
                  <a:pt x="5822" y="403"/>
                </a:cubicBezTo>
                <a:cubicBezTo>
                  <a:pt x="5869" y="407"/>
                  <a:pt x="5943" y="564"/>
                  <a:pt x="5989" y="544"/>
                </a:cubicBezTo>
                <a:cubicBezTo>
                  <a:pt x="6035" y="524"/>
                  <a:pt x="6054" y="336"/>
                  <a:pt x="6100" y="280"/>
                </a:cubicBezTo>
                <a:cubicBezTo>
                  <a:pt x="6146" y="224"/>
                  <a:pt x="6181" y="221"/>
                  <a:pt x="6262" y="211"/>
                </a:cubicBezTo>
                <a:cubicBezTo>
                  <a:pt x="6343" y="201"/>
                  <a:pt x="6517" y="231"/>
                  <a:pt x="6589" y="217"/>
                </a:cubicBezTo>
                <a:cubicBezTo>
                  <a:pt x="6661" y="203"/>
                  <a:pt x="6635" y="142"/>
                  <a:pt x="6694" y="124"/>
                </a:cubicBezTo>
                <a:cubicBezTo>
                  <a:pt x="6753" y="106"/>
                  <a:pt x="6869" y="128"/>
                  <a:pt x="6940" y="112"/>
                </a:cubicBezTo>
                <a:cubicBezTo>
                  <a:pt x="7011" y="96"/>
                  <a:pt x="7031" y="38"/>
                  <a:pt x="7120" y="25"/>
                </a:cubicBezTo>
                <a:cubicBezTo>
                  <a:pt x="7209" y="12"/>
                  <a:pt x="7387" y="0"/>
                  <a:pt x="7477" y="34"/>
                </a:cubicBezTo>
                <a:cubicBezTo>
                  <a:pt x="7567" y="68"/>
                  <a:pt x="7573" y="191"/>
                  <a:pt x="7657" y="229"/>
                </a:cubicBezTo>
                <a:cubicBezTo>
                  <a:pt x="7741" y="267"/>
                  <a:pt x="7879" y="250"/>
                  <a:pt x="7981" y="262"/>
                </a:cubicBezTo>
                <a:cubicBezTo>
                  <a:pt x="8083" y="274"/>
                  <a:pt x="8209" y="285"/>
                  <a:pt x="8272" y="304"/>
                </a:cubicBezTo>
                <a:cubicBezTo>
                  <a:pt x="8335" y="323"/>
                  <a:pt x="8316" y="361"/>
                  <a:pt x="8356" y="373"/>
                </a:cubicBezTo>
                <a:cubicBezTo>
                  <a:pt x="8396" y="385"/>
                  <a:pt x="8474" y="373"/>
                  <a:pt x="8512" y="379"/>
                </a:cubicBezTo>
                <a:cubicBezTo>
                  <a:pt x="8550" y="385"/>
                  <a:pt x="8565" y="394"/>
                  <a:pt x="8584" y="406"/>
                </a:cubicBezTo>
                <a:cubicBezTo>
                  <a:pt x="8603" y="418"/>
                  <a:pt x="8619" y="446"/>
                  <a:pt x="8626" y="454"/>
                </a:cubicBezTo>
                <a:cubicBezTo>
                  <a:pt x="8633" y="462"/>
                  <a:pt x="8611" y="439"/>
                  <a:pt x="8629" y="457"/>
                </a:cubicBezTo>
                <a:cubicBezTo>
                  <a:pt x="8647" y="487"/>
                  <a:pt x="8672" y="532"/>
                  <a:pt x="8737" y="565"/>
                </a:cubicBezTo>
                <a:cubicBezTo>
                  <a:pt x="8802" y="598"/>
                  <a:pt x="8786" y="614"/>
                  <a:pt x="9016" y="655"/>
                </a:cubicBezTo>
                <a:cubicBezTo>
                  <a:pt x="9246" y="696"/>
                  <a:pt x="9735" y="770"/>
                  <a:pt x="10117" y="814"/>
                </a:cubicBezTo>
                <a:cubicBezTo>
                  <a:pt x="10499" y="858"/>
                  <a:pt x="11120" y="857"/>
                  <a:pt x="11310" y="919"/>
                </a:cubicBezTo>
                <a:cubicBezTo>
                  <a:pt x="11500" y="981"/>
                  <a:pt x="11270" y="1084"/>
                  <a:pt x="11259" y="1189"/>
                </a:cubicBezTo>
                <a:cubicBezTo>
                  <a:pt x="11248" y="1294"/>
                  <a:pt x="11278" y="1431"/>
                  <a:pt x="11246" y="1549"/>
                </a:cubicBezTo>
                <a:cubicBezTo>
                  <a:pt x="11214" y="1667"/>
                  <a:pt x="11043" y="1818"/>
                  <a:pt x="11066" y="1897"/>
                </a:cubicBezTo>
                <a:cubicBezTo>
                  <a:pt x="11089" y="1976"/>
                  <a:pt x="11344" y="1974"/>
                  <a:pt x="11387" y="2025"/>
                </a:cubicBezTo>
                <a:cubicBezTo>
                  <a:pt x="11430" y="2076"/>
                  <a:pt x="11381" y="2104"/>
                  <a:pt x="11323" y="2205"/>
                </a:cubicBezTo>
                <a:cubicBezTo>
                  <a:pt x="11265" y="2306"/>
                  <a:pt x="11029" y="2539"/>
                  <a:pt x="11040" y="2629"/>
                </a:cubicBezTo>
                <a:cubicBezTo>
                  <a:pt x="11051" y="2719"/>
                  <a:pt x="11387" y="2676"/>
                  <a:pt x="11387" y="2745"/>
                </a:cubicBezTo>
                <a:cubicBezTo>
                  <a:pt x="11387" y="2814"/>
                  <a:pt x="11016" y="2955"/>
                  <a:pt x="11040" y="3041"/>
                </a:cubicBezTo>
                <a:cubicBezTo>
                  <a:pt x="11064" y="3127"/>
                  <a:pt x="11533" y="3152"/>
                  <a:pt x="11529" y="3259"/>
                </a:cubicBezTo>
                <a:cubicBezTo>
                  <a:pt x="11525" y="3366"/>
                  <a:pt x="11151" y="3545"/>
                  <a:pt x="11014" y="3684"/>
                </a:cubicBezTo>
                <a:cubicBezTo>
                  <a:pt x="10877" y="3823"/>
                  <a:pt x="10770" y="4010"/>
                  <a:pt x="10706" y="4095"/>
                </a:cubicBezTo>
              </a:path>
            </a:pathLst>
          </a:custGeom>
          <a:noFill/>
          <a:ln w="9525">
            <a:noFill/>
            <a:round/>
            <a:headEnd/>
            <a:tailEnd/>
          </a:ln>
        </p:spPr>
        <p:txBody>
          <a:bodyPr/>
          <a:lstStyle/>
          <a:p>
            <a:endParaRPr lang="fr-FR"/>
          </a:p>
        </p:txBody>
      </p:sp>
      <p:sp>
        <p:nvSpPr>
          <p:cNvPr id="1107974" name="Freeform 6"/>
          <p:cNvSpPr>
            <a:spLocks/>
          </p:cNvSpPr>
          <p:nvPr/>
        </p:nvSpPr>
        <p:spPr bwMode="auto">
          <a:xfrm>
            <a:off x="842963" y="3883025"/>
            <a:ext cx="7373937" cy="2066925"/>
          </a:xfrm>
          <a:custGeom>
            <a:avLst/>
            <a:gdLst>
              <a:gd name="T0" fmla="*/ 2147483647 w 10692"/>
              <a:gd name="T1" fmla="*/ 2147483647 h 2601"/>
              <a:gd name="T2" fmla="*/ 2147483647 w 10692"/>
              <a:gd name="T3" fmla="*/ 2147483647 h 2601"/>
              <a:gd name="T4" fmla="*/ 2147483647 w 10692"/>
              <a:gd name="T5" fmla="*/ 2147483647 h 2601"/>
              <a:gd name="T6" fmla="*/ 2147483647 w 10692"/>
              <a:gd name="T7" fmla="*/ 2147483647 h 2601"/>
              <a:gd name="T8" fmla="*/ 2147483647 w 10692"/>
              <a:gd name="T9" fmla="*/ 2147483647 h 2601"/>
              <a:gd name="T10" fmla="*/ 2147483647 w 10692"/>
              <a:gd name="T11" fmla="*/ 2147483647 h 2601"/>
              <a:gd name="T12" fmla="*/ 2147483647 w 10692"/>
              <a:gd name="T13" fmla="*/ 2147483647 h 2601"/>
              <a:gd name="T14" fmla="*/ 2147483647 w 10692"/>
              <a:gd name="T15" fmla="*/ 2147483647 h 2601"/>
              <a:gd name="T16" fmla="*/ 2147483647 w 10692"/>
              <a:gd name="T17" fmla="*/ 2147483647 h 2601"/>
              <a:gd name="T18" fmla="*/ 2147483647 w 10692"/>
              <a:gd name="T19" fmla="*/ 2147483647 h 2601"/>
              <a:gd name="T20" fmla="*/ 2147483647 w 10692"/>
              <a:gd name="T21" fmla="*/ 2147483647 h 2601"/>
              <a:gd name="T22" fmla="*/ 2147483647 w 10692"/>
              <a:gd name="T23" fmla="*/ 2147483647 h 2601"/>
              <a:gd name="T24" fmla="*/ 2147483647 w 10692"/>
              <a:gd name="T25" fmla="*/ 2147483647 h 2601"/>
              <a:gd name="T26" fmla="*/ 2147483647 w 10692"/>
              <a:gd name="T27" fmla="*/ 2147483647 h 2601"/>
              <a:gd name="T28" fmla="*/ 2147483647 w 10692"/>
              <a:gd name="T29" fmla="*/ 2147483647 h 2601"/>
              <a:gd name="T30" fmla="*/ 2147483647 w 10692"/>
              <a:gd name="T31" fmla="*/ 2147483647 h 2601"/>
              <a:gd name="T32" fmla="*/ 2147483647 w 10692"/>
              <a:gd name="T33" fmla="*/ 2147483647 h 2601"/>
              <a:gd name="T34" fmla="*/ 2147483647 w 10692"/>
              <a:gd name="T35" fmla="*/ 2147483647 h 2601"/>
              <a:gd name="T36" fmla="*/ 2147483647 w 10692"/>
              <a:gd name="T37" fmla="*/ 2147483647 h 2601"/>
              <a:gd name="T38" fmla="*/ 2147483647 w 10692"/>
              <a:gd name="T39" fmla="*/ 2147483647 h 2601"/>
              <a:gd name="T40" fmla="*/ 2147483647 w 10692"/>
              <a:gd name="T41" fmla="*/ 2147483647 h 2601"/>
              <a:gd name="T42" fmla="*/ 2147483647 w 10692"/>
              <a:gd name="T43" fmla="*/ 2147483647 h 2601"/>
              <a:gd name="T44" fmla="*/ 2147483647 w 10692"/>
              <a:gd name="T45" fmla="*/ 2147483647 h 2601"/>
              <a:gd name="T46" fmla="*/ 2147483647 w 10692"/>
              <a:gd name="T47" fmla="*/ 2147483647 h 2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92"/>
              <a:gd name="T73" fmla="*/ 0 h 2601"/>
              <a:gd name="T74" fmla="*/ 10692 w 10692"/>
              <a:gd name="T75" fmla="*/ 2601 h 2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92" h="2601">
                <a:moveTo>
                  <a:pt x="274" y="2601"/>
                </a:moveTo>
                <a:cubicBezTo>
                  <a:pt x="238" y="2550"/>
                  <a:pt x="58" y="2381"/>
                  <a:pt x="56" y="2280"/>
                </a:cubicBezTo>
                <a:cubicBezTo>
                  <a:pt x="54" y="2179"/>
                  <a:pt x="263" y="2074"/>
                  <a:pt x="261" y="1997"/>
                </a:cubicBezTo>
                <a:cubicBezTo>
                  <a:pt x="259" y="1920"/>
                  <a:pt x="49" y="1884"/>
                  <a:pt x="43" y="1817"/>
                </a:cubicBezTo>
                <a:cubicBezTo>
                  <a:pt x="37" y="1750"/>
                  <a:pt x="217" y="1690"/>
                  <a:pt x="223" y="1598"/>
                </a:cubicBezTo>
                <a:cubicBezTo>
                  <a:pt x="229" y="1506"/>
                  <a:pt x="107" y="1341"/>
                  <a:pt x="81" y="1264"/>
                </a:cubicBezTo>
                <a:cubicBezTo>
                  <a:pt x="55" y="1187"/>
                  <a:pt x="21" y="1165"/>
                  <a:pt x="68" y="1135"/>
                </a:cubicBezTo>
                <a:cubicBezTo>
                  <a:pt x="115" y="1105"/>
                  <a:pt x="0" y="1118"/>
                  <a:pt x="364" y="1084"/>
                </a:cubicBezTo>
                <a:cubicBezTo>
                  <a:pt x="728" y="1050"/>
                  <a:pt x="1612" y="1058"/>
                  <a:pt x="2253" y="930"/>
                </a:cubicBezTo>
                <a:cubicBezTo>
                  <a:pt x="2894" y="802"/>
                  <a:pt x="3809" y="455"/>
                  <a:pt x="4208" y="313"/>
                </a:cubicBezTo>
                <a:cubicBezTo>
                  <a:pt x="4607" y="171"/>
                  <a:pt x="4502" y="130"/>
                  <a:pt x="4645" y="81"/>
                </a:cubicBezTo>
                <a:cubicBezTo>
                  <a:pt x="4788" y="32"/>
                  <a:pt x="4904" y="0"/>
                  <a:pt x="5069" y="17"/>
                </a:cubicBezTo>
                <a:cubicBezTo>
                  <a:pt x="5234" y="34"/>
                  <a:pt x="5397" y="94"/>
                  <a:pt x="5635" y="184"/>
                </a:cubicBezTo>
                <a:cubicBezTo>
                  <a:pt x="5873" y="274"/>
                  <a:pt x="6196" y="437"/>
                  <a:pt x="6496" y="557"/>
                </a:cubicBezTo>
                <a:cubicBezTo>
                  <a:pt x="6796" y="677"/>
                  <a:pt x="7054" y="818"/>
                  <a:pt x="7435" y="904"/>
                </a:cubicBezTo>
                <a:cubicBezTo>
                  <a:pt x="7816" y="990"/>
                  <a:pt x="8288" y="1048"/>
                  <a:pt x="8785" y="1071"/>
                </a:cubicBezTo>
                <a:cubicBezTo>
                  <a:pt x="9282" y="1094"/>
                  <a:pt x="10144" y="1032"/>
                  <a:pt x="10418" y="1045"/>
                </a:cubicBezTo>
                <a:cubicBezTo>
                  <a:pt x="10692" y="1058"/>
                  <a:pt x="10433" y="1105"/>
                  <a:pt x="10431" y="1148"/>
                </a:cubicBezTo>
                <a:cubicBezTo>
                  <a:pt x="10429" y="1191"/>
                  <a:pt x="10378" y="1247"/>
                  <a:pt x="10406" y="1303"/>
                </a:cubicBezTo>
                <a:cubicBezTo>
                  <a:pt x="10434" y="1359"/>
                  <a:pt x="10594" y="1406"/>
                  <a:pt x="10598" y="1483"/>
                </a:cubicBezTo>
                <a:cubicBezTo>
                  <a:pt x="10602" y="1560"/>
                  <a:pt x="10418" y="1701"/>
                  <a:pt x="10431" y="1765"/>
                </a:cubicBezTo>
                <a:cubicBezTo>
                  <a:pt x="10444" y="1829"/>
                  <a:pt x="10680" y="1808"/>
                  <a:pt x="10676" y="1868"/>
                </a:cubicBezTo>
                <a:cubicBezTo>
                  <a:pt x="10672" y="1928"/>
                  <a:pt x="10430" y="2016"/>
                  <a:pt x="10406" y="2125"/>
                </a:cubicBezTo>
                <a:cubicBezTo>
                  <a:pt x="10382" y="2234"/>
                  <a:pt x="10507" y="2441"/>
                  <a:pt x="10534" y="2524"/>
                </a:cubicBezTo>
              </a:path>
            </a:pathLst>
          </a:custGeom>
          <a:noFill/>
          <a:ln w="9525">
            <a:noFill/>
            <a:round/>
            <a:headEnd/>
            <a:tailEnd/>
          </a:ln>
        </p:spPr>
        <p:txBody>
          <a:bodyPr/>
          <a:lstStyle/>
          <a:p>
            <a:endParaRPr lang="fr-FR"/>
          </a:p>
        </p:txBody>
      </p:sp>
      <p:grpSp>
        <p:nvGrpSpPr>
          <p:cNvPr id="1107975" name="Group 7"/>
          <p:cNvGrpSpPr>
            <a:grpSpLocks/>
          </p:cNvGrpSpPr>
          <p:nvPr/>
        </p:nvGrpSpPr>
        <p:grpSpPr bwMode="auto">
          <a:xfrm>
            <a:off x="4776788" y="3384550"/>
            <a:ext cx="3271837" cy="1317625"/>
            <a:chOff x="6225" y="3959"/>
            <a:chExt cx="4744" cy="1658"/>
          </a:xfrm>
        </p:grpSpPr>
        <p:sp>
          <p:nvSpPr>
            <p:cNvPr id="1108113" name="Freeform 8"/>
            <p:cNvSpPr>
              <a:spLocks/>
            </p:cNvSpPr>
            <p:nvPr/>
          </p:nvSpPr>
          <p:spPr bwMode="auto">
            <a:xfrm>
              <a:off x="6225" y="3959"/>
              <a:ext cx="1260" cy="758"/>
            </a:xfrm>
            <a:custGeom>
              <a:avLst/>
              <a:gdLst>
                <a:gd name="T0" fmla="*/ 0 w 1260"/>
                <a:gd name="T1" fmla="*/ 758 h 758"/>
                <a:gd name="T2" fmla="*/ 488 w 1260"/>
                <a:gd name="T3" fmla="*/ 694 h 758"/>
                <a:gd name="T4" fmla="*/ 1041 w 1260"/>
                <a:gd name="T5" fmla="*/ 437 h 758"/>
                <a:gd name="T6" fmla="*/ 1260 w 1260"/>
                <a:gd name="T7" fmla="*/ 0 h 758"/>
                <a:gd name="T8" fmla="*/ 0 60000 65536"/>
                <a:gd name="T9" fmla="*/ 0 60000 65536"/>
                <a:gd name="T10" fmla="*/ 0 60000 65536"/>
                <a:gd name="T11" fmla="*/ 0 60000 65536"/>
                <a:gd name="T12" fmla="*/ 0 w 1260"/>
                <a:gd name="T13" fmla="*/ 0 h 758"/>
                <a:gd name="T14" fmla="*/ 1260 w 1260"/>
                <a:gd name="T15" fmla="*/ 758 h 758"/>
              </a:gdLst>
              <a:ahLst/>
              <a:cxnLst>
                <a:cxn ang="T8">
                  <a:pos x="T0" y="T1"/>
                </a:cxn>
                <a:cxn ang="T9">
                  <a:pos x="T2" y="T3"/>
                </a:cxn>
                <a:cxn ang="T10">
                  <a:pos x="T4" y="T5"/>
                </a:cxn>
                <a:cxn ang="T11">
                  <a:pos x="T6" y="T7"/>
                </a:cxn>
              </a:cxnLst>
              <a:rect l="T12" t="T13" r="T14" b="T15"/>
              <a:pathLst>
                <a:path w="1260" h="758">
                  <a:moveTo>
                    <a:pt x="0" y="758"/>
                  </a:moveTo>
                  <a:cubicBezTo>
                    <a:pt x="157" y="752"/>
                    <a:pt x="315" y="747"/>
                    <a:pt x="488" y="694"/>
                  </a:cubicBezTo>
                  <a:cubicBezTo>
                    <a:pt x="661" y="641"/>
                    <a:pt x="912" y="553"/>
                    <a:pt x="1041" y="437"/>
                  </a:cubicBezTo>
                  <a:cubicBezTo>
                    <a:pt x="1170" y="321"/>
                    <a:pt x="1215" y="91"/>
                    <a:pt x="1260" y="0"/>
                  </a:cubicBezTo>
                </a:path>
              </a:pathLst>
            </a:custGeom>
            <a:noFill/>
            <a:ln w="28575" cap="flat" cmpd="sng">
              <a:solidFill>
                <a:srgbClr val="000000"/>
              </a:solidFill>
              <a:prstDash val="dash"/>
              <a:round/>
              <a:headEnd/>
              <a:tailEnd/>
            </a:ln>
          </p:spPr>
          <p:txBody>
            <a:bodyPr/>
            <a:lstStyle/>
            <a:p>
              <a:endParaRPr lang="fr-FR"/>
            </a:p>
          </p:txBody>
        </p:sp>
        <p:sp>
          <p:nvSpPr>
            <p:cNvPr id="1108114" name="Freeform 9"/>
            <p:cNvSpPr>
              <a:spLocks/>
            </p:cNvSpPr>
            <p:nvPr/>
          </p:nvSpPr>
          <p:spPr bwMode="auto">
            <a:xfrm>
              <a:off x="6624" y="4113"/>
              <a:ext cx="1555" cy="784"/>
            </a:xfrm>
            <a:custGeom>
              <a:avLst/>
              <a:gdLst>
                <a:gd name="T0" fmla="*/ 0 w 1555"/>
                <a:gd name="T1" fmla="*/ 784 h 784"/>
                <a:gd name="T2" fmla="*/ 488 w 1555"/>
                <a:gd name="T3" fmla="*/ 720 h 784"/>
                <a:gd name="T4" fmla="*/ 1015 w 1555"/>
                <a:gd name="T5" fmla="*/ 527 h 784"/>
                <a:gd name="T6" fmla="*/ 1336 w 1555"/>
                <a:gd name="T7" fmla="*/ 334 h 784"/>
                <a:gd name="T8" fmla="*/ 1555 w 1555"/>
                <a:gd name="T9" fmla="*/ 0 h 784"/>
                <a:gd name="T10" fmla="*/ 0 60000 65536"/>
                <a:gd name="T11" fmla="*/ 0 60000 65536"/>
                <a:gd name="T12" fmla="*/ 0 60000 65536"/>
                <a:gd name="T13" fmla="*/ 0 60000 65536"/>
                <a:gd name="T14" fmla="*/ 0 60000 65536"/>
                <a:gd name="T15" fmla="*/ 0 w 1555"/>
                <a:gd name="T16" fmla="*/ 0 h 784"/>
                <a:gd name="T17" fmla="*/ 1555 w 1555"/>
                <a:gd name="T18" fmla="*/ 784 h 784"/>
              </a:gdLst>
              <a:ahLst/>
              <a:cxnLst>
                <a:cxn ang="T10">
                  <a:pos x="T0" y="T1"/>
                </a:cxn>
                <a:cxn ang="T11">
                  <a:pos x="T2" y="T3"/>
                </a:cxn>
                <a:cxn ang="T12">
                  <a:pos x="T4" y="T5"/>
                </a:cxn>
                <a:cxn ang="T13">
                  <a:pos x="T6" y="T7"/>
                </a:cxn>
                <a:cxn ang="T14">
                  <a:pos x="T8" y="T9"/>
                </a:cxn>
              </a:cxnLst>
              <a:rect l="T15" t="T16" r="T17" b="T18"/>
              <a:pathLst>
                <a:path w="1555" h="784">
                  <a:moveTo>
                    <a:pt x="0" y="784"/>
                  </a:moveTo>
                  <a:cubicBezTo>
                    <a:pt x="157" y="778"/>
                    <a:pt x="319" y="763"/>
                    <a:pt x="488" y="720"/>
                  </a:cubicBezTo>
                  <a:cubicBezTo>
                    <a:pt x="657" y="677"/>
                    <a:pt x="874" y="591"/>
                    <a:pt x="1015" y="527"/>
                  </a:cubicBezTo>
                  <a:cubicBezTo>
                    <a:pt x="1156" y="463"/>
                    <a:pt x="1246" y="422"/>
                    <a:pt x="1336" y="334"/>
                  </a:cubicBezTo>
                  <a:cubicBezTo>
                    <a:pt x="1426" y="246"/>
                    <a:pt x="1510" y="70"/>
                    <a:pt x="1555" y="0"/>
                  </a:cubicBezTo>
                </a:path>
              </a:pathLst>
            </a:custGeom>
            <a:noFill/>
            <a:ln w="28575" cap="flat" cmpd="sng">
              <a:solidFill>
                <a:srgbClr val="000000"/>
              </a:solidFill>
              <a:prstDash val="dash"/>
              <a:round/>
              <a:headEnd/>
              <a:tailEnd/>
            </a:ln>
          </p:spPr>
          <p:txBody>
            <a:bodyPr/>
            <a:lstStyle/>
            <a:p>
              <a:endParaRPr lang="fr-FR"/>
            </a:p>
          </p:txBody>
        </p:sp>
        <p:sp>
          <p:nvSpPr>
            <p:cNvPr id="1108115" name="Freeform 10"/>
            <p:cNvSpPr>
              <a:spLocks/>
            </p:cNvSpPr>
            <p:nvPr/>
          </p:nvSpPr>
          <p:spPr bwMode="auto">
            <a:xfrm>
              <a:off x="7048" y="4331"/>
              <a:ext cx="1555" cy="784"/>
            </a:xfrm>
            <a:custGeom>
              <a:avLst/>
              <a:gdLst>
                <a:gd name="T0" fmla="*/ 0 w 1555"/>
                <a:gd name="T1" fmla="*/ 784 h 784"/>
                <a:gd name="T2" fmla="*/ 488 w 1555"/>
                <a:gd name="T3" fmla="*/ 720 h 784"/>
                <a:gd name="T4" fmla="*/ 1015 w 1555"/>
                <a:gd name="T5" fmla="*/ 527 h 784"/>
                <a:gd name="T6" fmla="*/ 1336 w 1555"/>
                <a:gd name="T7" fmla="*/ 334 h 784"/>
                <a:gd name="T8" fmla="*/ 1555 w 1555"/>
                <a:gd name="T9" fmla="*/ 0 h 784"/>
                <a:gd name="T10" fmla="*/ 0 60000 65536"/>
                <a:gd name="T11" fmla="*/ 0 60000 65536"/>
                <a:gd name="T12" fmla="*/ 0 60000 65536"/>
                <a:gd name="T13" fmla="*/ 0 60000 65536"/>
                <a:gd name="T14" fmla="*/ 0 60000 65536"/>
                <a:gd name="T15" fmla="*/ 0 w 1555"/>
                <a:gd name="T16" fmla="*/ 0 h 784"/>
                <a:gd name="T17" fmla="*/ 1555 w 1555"/>
                <a:gd name="T18" fmla="*/ 784 h 784"/>
              </a:gdLst>
              <a:ahLst/>
              <a:cxnLst>
                <a:cxn ang="T10">
                  <a:pos x="T0" y="T1"/>
                </a:cxn>
                <a:cxn ang="T11">
                  <a:pos x="T2" y="T3"/>
                </a:cxn>
                <a:cxn ang="T12">
                  <a:pos x="T4" y="T5"/>
                </a:cxn>
                <a:cxn ang="T13">
                  <a:pos x="T6" y="T7"/>
                </a:cxn>
                <a:cxn ang="T14">
                  <a:pos x="T8" y="T9"/>
                </a:cxn>
              </a:cxnLst>
              <a:rect l="T15" t="T16" r="T17" b="T18"/>
              <a:pathLst>
                <a:path w="1555" h="784">
                  <a:moveTo>
                    <a:pt x="0" y="784"/>
                  </a:moveTo>
                  <a:cubicBezTo>
                    <a:pt x="157" y="778"/>
                    <a:pt x="319" y="763"/>
                    <a:pt x="488" y="720"/>
                  </a:cubicBezTo>
                  <a:cubicBezTo>
                    <a:pt x="657" y="677"/>
                    <a:pt x="874" y="591"/>
                    <a:pt x="1015" y="527"/>
                  </a:cubicBezTo>
                  <a:cubicBezTo>
                    <a:pt x="1156" y="463"/>
                    <a:pt x="1246" y="422"/>
                    <a:pt x="1336" y="334"/>
                  </a:cubicBezTo>
                  <a:cubicBezTo>
                    <a:pt x="1426" y="246"/>
                    <a:pt x="1510" y="70"/>
                    <a:pt x="1555" y="0"/>
                  </a:cubicBezTo>
                </a:path>
              </a:pathLst>
            </a:custGeom>
            <a:noFill/>
            <a:ln w="28575" cap="flat" cmpd="sng">
              <a:solidFill>
                <a:srgbClr val="000000"/>
              </a:solidFill>
              <a:prstDash val="dash"/>
              <a:round/>
              <a:headEnd/>
              <a:tailEnd/>
            </a:ln>
          </p:spPr>
          <p:txBody>
            <a:bodyPr/>
            <a:lstStyle/>
            <a:p>
              <a:endParaRPr lang="fr-FR"/>
            </a:p>
          </p:txBody>
        </p:sp>
        <p:sp>
          <p:nvSpPr>
            <p:cNvPr id="1108116" name="Freeform 11"/>
            <p:cNvSpPr>
              <a:spLocks/>
            </p:cNvSpPr>
            <p:nvPr/>
          </p:nvSpPr>
          <p:spPr bwMode="auto">
            <a:xfrm>
              <a:off x="7627" y="4550"/>
              <a:ext cx="1555" cy="784"/>
            </a:xfrm>
            <a:custGeom>
              <a:avLst/>
              <a:gdLst>
                <a:gd name="T0" fmla="*/ 0 w 1555"/>
                <a:gd name="T1" fmla="*/ 784 h 784"/>
                <a:gd name="T2" fmla="*/ 488 w 1555"/>
                <a:gd name="T3" fmla="*/ 720 h 784"/>
                <a:gd name="T4" fmla="*/ 1015 w 1555"/>
                <a:gd name="T5" fmla="*/ 527 h 784"/>
                <a:gd name="T6" fmla="*/ 1336 w 1555"/>
                <a:gd name="T7" fmla="*/ 334 h 784"/>
                <a:gd name="T8" fmla="*/ 1555 w 1555"/>
                <a:gd name="T9" fmla="*/ 0 h 784"/>
                <a:gd name="T10" fmla="*/ 0 60000 65536"/>
                <a:gd name="T11" fmla="*/ 0 60000 65536"/>
                <a:gd name="T12" fmla="*/ 0 60000 65536"/>
                <a:gd name="T13" fmla="*/ 0 60000 65536"/>
                <a:gd name="T14" fmla="*/ 0 60000 65536"/>
                <a:gd name="T15" fmla="*/ 0 w 1555"/>
                <a:gd name="T16" fmla="*/ 0 h 784"/>
                <a:gd name="T17" fmla="*/ 1555 w 1555"/>
                <a:gd name="T18" fmla="*/ 784 h 784"/>
              </a:gdLst>
              <a:ahLst/>
              <a:cxnLst>
                <a:cxn ang="T10">
                  <a:pos x="T0" y="T1"/>
                </a:cxn>
                <a:cxn ang="T11">
                  <a:pos x="T2" y="T3"/>
                </a:cxn>
                <a:cxn ang="T12">
                  <a:pos x="T4" y="T5"/>
                </a:cxn>
                <a:cxn ang="T13">
                  <a:pos x="T6" y="T7"/>
                </a:cxn>
                <a:cxn ang="T14">
                  <a:pos x="T8" y="T9"/>
                </a:cxn>
              </a:cxnLst>
              <a:rect l="T15" t="T16" r="T17" b="T18"/>
              <a:pathLst>
                <a:path w="1555" h="784">
                  <a:moveTo>
                    <a:pt x="0" y="784"/>
                  </a:moveTo>
                  <a:cubicBezTo>
                    <a:pt x="157" y="778"/>
                    <a:pt x="319" y="763"/>
                    <a:pt x="488" y="720"/>
                  </a:cubicBezTo>
                  <a:cubicBezTo>
                    <a:pt x="657" y="677"/>
                    <a:pt x="874" y="591"/>
                    <a:pt x="1015" y="527"/>
                  </a:cubicBezTo>
                  <a:cubicBezTo>
                    <a:pt x="1156" y="463"/>
                    <a:pt x="1246" y="422"/>
                    <a:pt x="1336" y="334"/>
                  </a:cubicBezTo>
                  <a:cubicBezTo>
                    <a:pt x="1426" y="246"/>
                    <a:pt x="1510" y="70"/>
                    <a:pt x="1555" y="0"/>
                  </a:cubicBezTo>
                </a:path>
              </a:pathLst>
            </a:custGeom>
            <a:noFill/>
            <a:ln w="28575" cap="flat" cmpd="sng">
              <a:solidFill>
                <a:srgbClr val="000000"/>
              </a:solidFill>
              <a:prstDash val="dash"/>
              <a:round/>
              <a:headEnd/>
              <a:tailEnd/>
            </a:ln>
          </p:spPr>
          <p:txBody>
            <a:bodyPr/>
            <a:lstStyle/>
            <a:p>
              <a:endParaRPr lang="fr-FR"/>
            </a:p>
          </p:txBody>
        </p:sp>
        <p:sp>
          <p:nvSpPr>
            <p:cNvPr id="1108117" name="Freeform 12"/>
            <p:cNvSpPr>
              <a:spLocks/>
            </p:cNvSpPr>
            <p:nvPr/>
          </p:nvSpPr>
          <p:spPr bwMode="auto">
            <a:xfrm>
              <a:off x="8193" y="4704"/>
              <a:ext cx="1555" cy="784"/>
            </a:xfrm>
            <a:custGeom>
              <a:avLst/>
              <a:gdLst>
                <a:gd name="T0" fmla="*/ 0 w 1555"/>
                <a:gd name="T1" fmla="*/ 784 h 784"/>
                <a:gd name="T2" fmla="*/ 488 w 1555"/>
                <a:gd name="T3" fmla="*/ 720 h 784"/>
                <a:gd name="T4" fmla="*/ 1015 w 1555"/>
                <a:gd name="T5" fmla="*/ 527 h 784"/>
                <a:gd name="T6" fmla="*/ 1336 w 1555"/>
                <a:gd name="T7" fmla="*/ 334 h 784"/>
                <a:gd name="T8" fmla="*/ 1555 w 1555"/>
                <a:gd name="T9" fmla="*/ 0 h 784"/>
                <a:gd name="T10" fmla="*/ 0 60000 65536"/>
                <a:gd name="T11" fmla="*/ 0 60000 65536"/>
                <a:gd name="T12" fmla="*/ 0 60000 65536"/>
                <a:gd name="T13" fmla="*/ 0 60000 65536"/>
                <a:gd name="T14" fmla="*/ 0 60000 65536"/>
                <a:gd name="T15" fmla="*/ 0 w 1555"/>
                <a:gd name="T16" fmla="*/ 0 h 784"/>
                <a:gd name="T17" fmla="*/ 1555 w 1555"/>
                <a:gd name="T18" fmla="*/ 784 h 784"/>
              </a:gdLst>
              <a:ahLst/>
              <a:cxnLst>
                <a:cxn ang="T10">
                  <a:pos x="T0" y="T1"/>
                </a:cxn>
                <a:cxn ang="T11">
                  <a:pos x="T2" y="T3"/>
                </a:cxn>
                <a:cxn ang="T12">
                  <a:pos x="T4" y="T5"/>
                </a:cxn>
                <a:cxn ang="T13">
                  <a:pos x="T6" y="T7"/>
                </a:cxn>
                <a:cxn ang="T14">
                  <a:pos x="T8" y="T9"/>
                </a:cxn>
              </a:cxnLst>
              <a:rect l="T15" t="T16" r="T17" b="T18"/>
              <a:pathLst>
                <a:path w="1555" h="784">
                  <a:moveTo>
                    <a:pt x="0" y="784"/>
                  </a:moveTo>
                  <a:cubicBezTo>
                    <a:pt x="157" y="778"/>
                    <a:pt x="319" y="763"/>
                    <a:pt x="488" y="720"/>
                  </a:cubicBezTo>
                  <a:cubicBezTo>
                    <a:pt x="657" y="677"/>
                    <a:pt x="874" y="591"/>
                    <a:pt x="1015" y="527"/>
                  </a:cubicBezTo>
                  <a:cubicBezTo>
                    <a:pt x="1156" y="463"/>
                    <a:pt x="1246" y="422"/>
                    <a:pt x="1336" y="334"/>
                  </a:cubicBezTo>
                  <a:cubicBezTo>
                    <a:pt x="1426" y="246"/>
                    <a:pt x="1510" y="70"/>
                    <a:pt x="1555" y="0"/>
                  </a:cubicBezTo>
                </a:path>
              </a:pathLst>
            </a:custGeom>
            <a:noFill/>
            <a:ln w="28575" cap="flat" cmpd="sng">
              <a:solidFill>
                <a:srgbClr val="000000"/>
              </a:solidFill>
              <a:prstDash val="dash"/>
              <a:round/>
              <a:headEnd/>
              <a:tailEnd/>
            </a:ln>
          </p:spPr>
          <p:txBody>
            <a:bodyPr/>
            <a:lstStyle/>
            <a:p>
              <a:endParaRPr lang="fr-FR"/>
            </a:p>
          </p:txBody>
        </p:sp>
        <p:sp>
          <p:nvSpPr>
            <p:cNvPr id="1108118" name="Freeform 13"/>
            <p:cNvSpPr>
              <a:spLocks/>
            </p:cNvSpPr>
            <p:nvPr/>
          </p:nvSpPr>
          <p:spPr bwMode="auto">
            <a:xfrm>
              <a:off x="9003" y="4768"/>
              <a:ext cx="1555" cy="784"/>
            </a:xfrm>
            <a:custGeom>
              <a:avLst/>
              <a:gdLst>
                <a:gd name="T0" fmla="*/ 0 w 1555"/>
                <a:gd name="T1" fmla="*/ 784 h 784"/>
                <a:gd name="T2" fmla="*/ 488 w 1555"/>
                <a:gd name="T3" fmla="*/ 720 h 784"/>
                <a:gd name="T4" fmla="*/ 1015 w 1555"/>
                <a:gd name="T5" fmla="*/ 527 h 784"/>
                <a:gd name="T6" fmla="*/ 1336 w 1555"/>
                <a:gd name="T7" fmla="*/ 334 h 784"/>
                <a:gd name="T8" fmla="*/ 1555 w 1555"/>
                <a:gd name="T9" fmla="*/ 0 h 784"/>
                <a:gd name="T10" fmla="*/ 0 60000 65536"/>
                <a:gd name="T11" fmla="*/ 0 60000 65536"/>
                <a:gd name="T12" fmla="*/ 0 60000 65536"/>
                <a:gd name="T13" fmla="*/ 0 60000 65536"/>
                <a:gd name="T14" fmla="*/ 0 60000 65536"/>
                <a:gd name="T15" fmla="*/ 0 w 1555"/>
                <a:gd name="T16" fmla="*/ 0 h 784"/>
                <a:gd name="T17" fmla="*/ 1555 w 1555"/>
                <a:gd name="T18" fmla="*/ 784 h 784"/>
              </a:gdLst>
              <a:ahLst/>
              <a:cxnLst>
                <a:cxn ang="T10">
                  <a:pos x="T0" y="T1"/>
                </a:cxn>
                <a:cxn ang="T11">
                  <a:pos x="T2" y="T3"/>
                </a:cxn>
                <a:cxn ang="T12">
                  <a:pos x="T4" y="T5"/>
                </a:cxn>
                <a:cxn ang="T13">
                  <a:pos x="T6" y="T7"/>
                </a:cxn>
                <a:cxn ang="T14">
                  <a:pos x="T8" y="T9"/>
                </a:cxn>
              </a:cxnLst>
              <a:rect l="T15" t="T16" r="T17" b="T18"/>
              <a:pathLst>
                <a:path w="1555" h="784">
                  <a:moveTo>
                    <a:pt x="0" y="784"/>
                  </a:moveTo>
                  <a:cubicBezTo>
                    <a:pt x="157" y="778"/>
                    <a:pt x="319" y="763"/>
                    <a:pt x="488" y="720"/>
                  </a:cubicBezTo>
                  <a:cubicBezTo>
                    <a:pt x="657" y="677"/>
                    <a:pt x="874" y="591"/>
                    <a:pt x="1015" y="527"/>
                  </a:cubicBezTo>
                  <a:cubicBezTo>
                    <a:pt x="1156" y="463"/>
                    <a:pt x="1246" y="422"/>
                    <a:pt x="1336" y="334"/>
                  </a:cubicBezTo>
                  <a:cubicBezTo>
                    <a:pt x="1426" y="246"/>
                    <a:pt x="1510" y="70"/>
                    <a:pt x="1555" y="0"/>
                  </a:cubicBezTo>
                </a:path>
              </a:pathLst>
            </a:custGeom>
            <a:noFill/>
            <a:ln w="28575" cap="flat" cmpd="sng">
              <a:solidFill>
                <a:srgbClr val="000000"/>
              </a:solidFill>
              <a:prstDash val="dash"/>
              <a:round/>
              <a:headEnd/>
              <a:tailEnd/>
            </a:ln>
          </p:spPr>
          <p:txBody>
            <a:bodyPr/>
            <a:lstStyle/>
            <a:p>
              <a:endParaRPr lang="fr-FR"/>
            </a:p>
          </p:txBody>
        </p:sp>
        <p:sp>
          <p:nvSpPr>
            <p:cNvPr id="1108119" name="Freeform 14"/>
            <p:cNvSpPr>
              <a:spLocks/>
            </p:cNvSpPr>
            <p:nvPr/>
          </p:nvSpPr>
          <p:spPr bwMode="auto">
            <a:xfrm>
              <a:off x="9414" y="4833"/>
              <a:ext cx="1555" cy="784"/>
            </a:xfrm>
            <a:custGeom>
              <a:avLst/>
              <a:gdLst>
                <a:gd name="T0" fmla="*/ 0 w 1555"/>
                <a:gd name="T1" fmla="*/ 784 h 784"/>
                <a:gd name="T2" fmla="*/ 488 w 1555"/>
                <a:gd name="T3" fmla="*/ 720 h 784"/>
                <a:gd name="T4" fmla="*/ 1015 w 1555"/>
                <a:gd name="T5" fmla="*/ 527 h 784"/>
                <a:gd name="T6" fmla="*/ 1336 w 1555"/>
                <a:gd name="T7" fmla="*/ 334 h 784"/>
                <a:gd name="T8" fmla="*/ 1555 w 1555"/>
                <a:gd name="T9" fmla="*/ 0 h 784"/>
                <a:gd name="T10" fmla="*/ 0 60000 65536"/>
                <a:gd name="T11" fmla="*/ 0 60000 65536"/>
                <a:gd name="T12" fmla="*/ 0 60000 65536"/>
                <a:gd name="T13" fmla="*/ 0 60000 65536"/>
                <a:gd name="T14" fmla="*/ 0 60000 65536"/>
                <a:gd name="T15" fmla="*/ 0 w 1555"/>
                <a:gd name="T16" fmla="*/ 0 h 784"/>
                <a:gd name="T17" fmla="*/ 1555 w 1555"/>
                <a:gd name="T18" fmla="*/ 784 h 784"/>
              </a:gdLst>
              <a:ahLst/>
              <a:cxnLst>
                <a:cxn ang="T10">
                  <a:pos x="T0" y="T1"/>
                </a:cxn>
                <a:cxn ang="T11">
                  <a:pos x="T2" y="T3"/>
                </a:cxn>
                <a:cxn ang="T12">
                  <a:pos x="T4" y="T5"/>
                </a:cxn>
                <a:cxn ang="T13">
                  <a:pos x="T6" y="T7"/>
                </a:cxn>
                <a:cxn ang="T14">
                  <a:pos x="T8" y="T9"/>
                </a:cxn>
              </a:cxnLst>
              <a:rect l="T15" t="T16" r="T17" b="T18"/>
              <a:pathLst>
                <a:path w="1555" h="784">
                  <a:moveTo>
                    <a:pt x="0" y="784"/>
                  </a:moveTo>
                  <a:cubicBezTo>
                    <a:pt x="157" y="778"/>
                    <a:pt x="319" y="763"/>
                    <a:pt x="488" y="720"/>
                  </a:cubicBezTo>
                  <a:cubicBezTo>
                    <a:pt x="657" y="677"/>
                    <a:pt x="874" y="591"/>
                    <a:pt x="1015" y="527"/>
                  </a:cubicBezTo>
                  <a:cubicBezTo>
                    <a:pt x="1156" y="463"/>
                    <a:pt x="1246" y="422"/>
                    <a:pt x="1336" y="334"/>
                  </a:cubicBezTo>
                  <a:cubicBezTo>
                    <a:pt x="1426" y="246"/>
                    <a:pt x="1510" y="70"/>
                    <a:pt x="1555" y="0"/>
                  </a:cubicBezTo>
                </a:path>
              </a:pathLst>
            </a:custGeom>
            <a:noFill/>
            <a:ln w="28575" cap="flat" cmpd="sng">
              <a:solidFill>
                <a:srgbClr val="000000"/>
              </a:solidFill>
              <a:prstDash val="dash"/>
              <a:round/>
              <a:headEnd/>
              <a:tailEnd/>
            </a:ln>
          </p:spPr>
          <p:txBody>
            <a:bodyPr/>
            <a:lstStyle/>
            <a:p>
              <a:endParaRPr lang="fr-FR"/>
            </a:p>
          </p:txBody>
        </p:sp>
      </p:grpSp>
      <p:grpSp>
        <p:nvGrpSpPr>
          <p:cNvPr id="1107976" name="Group 15"/>
          <p:cNvGrpSpPr>
            <a:grpSpLocks/>
          </p:cNvGrpSpPr>
          <p:nvPr/>
        </p:nvGrpSpPr>
        <p:grpSpPr bwMode="auto">
          <a:xfrm flipH="1">
            <a:off x="749300" y="3324225"/>
            <a:ext cx="3273425" cy="1317625"/>
            <a:chOff x="6225" y="3959"/>
            <a:chExt cx="4744" cy="1658"/>
          </a:xfrm>
        </p:grpSpPr>
        <p:sp>
          <p:nvSpPr>
            <p:cNvPr id="1108106" name="Freeform 16"/>
            <p:cNvSpPr>
              <a:spLocks/>
            </p:cNvSpPr>
            <p:nvPr/>
          </p:nvSpPr>
          <p:spPr bwMode="auto">
            <a:xfrm>
              <a:off x="6225" y="3959"/>
              <a:ext cx="1260" cy="758"/>
            </a:xfrm>
            <a:custGeom>
              <a:avLst/>
              <a:gdLst>
                <a:gd name="T0" fmla="*/ 0 w 1260"/>
                <a:gd name="T1" fmla="*/ 758 h 758"/>
                <a:gd name="T2" fmla="*/ 488 w 1260"/>
                <a:gd name="T3" fmla="*/ 694 h 758"/>
                <a:gd name="T4" fmla="*/ 1041 w 1260"/>
                <a:gd name="T5" fmla="*/ 437 h 758"/>
                <a:gd name="T6" fmla="*/ 1260 w 1260"/>
                <a:gd name="T7" fmla="*/ 0 h 758"/>
                <a:gd name="T8" fmla="*/ 0 60000 65536"/>
                <a:gd name="T9" fmla="*/ 0 60000 65536"/>
                <a:gd name="T10" fmla="*/ 0 60000 65536"/>
                <a:gd name="T11" fmla="*/ 0 60000 65536"/>
                <a:gd name="T12" fmla="*/ 0 w 1260"/>
                <a:gd name="T13" fmla="*/ 0 h 758"/>
                <a:gd name="T14" fmla="*/ 1260 w 1260"/>
                <a:gd name="T15" fmla="*/ 758 h 758"/>
              </a:gdLst>
              <a:ahLst/>
              <a:cxnLst>
                <a:cxn ang="T8">
                  <a:pos x="T0" y="T1"/>
                </a:cxn>
                <a:cxn ang="T9">
                  <a:pos x="T2" y="T3"/>
                </a:cxn>
                <a:cxn ang="T10">
                  <a:pos x="T4" y="T5"/>
                </a:cxn>
                <a:cxn ang="T11">
                  <a:pos x="T6" y="T7"/>
                </a:cxn>
              </a:cxnLst>
              <a:rect l="T12" t="T13" r="T14" b="T15"/>
              <a:pathLst>
                <a:path w="1260" h="758">
                  <a:moveTo>
                    <a:pt x="0" y="758"/>
                  </a:moveTo>
                  <a:cubicBezTo>
                    <a:pt x="157" y="752"/>
                    <a:pt x="315" y="747"/>
                    <a:pt x="488" y="694"/>
                  </a:cubicBezTo>
                  <a:cubicBezTo>
                    <a:pt x="661" y="641"/>
                    <a:pt x="912" y="553"/>
                    <a:pt x="1041" y="437"/>
                  </a:cubicBezTo>
                  <a:cubicBezTo>
                    <a:pt x="1170" y="321"/>
                    <a:pt x="1215" y="91"/>
                    <a:pt x="1260" y="0"/>
                  </a:cubicBezTo>
                </a:path>
              </a:pathLst>
            </a:custGeom>
            <a:noFill/>
            <a:ln w="28575" cap="flat" cmpd="sng">
              <a:solidFill>
                <a:srgbClr val="000000"/>
              </a:solidFill>
              <a:prstDash val="dash"/>
              <a:round/>
              <a:headEnd/>
              <a:tailEnd/>
            </a:ln>
          </p:spPr>
          <p:txBody>
            <a:bodyPr/>
            <a:lstStyle/>
            <a:p>
              <a:endParaRPr lang="fr-FR"/>
            </a:p>
          </p:txBody>
        </p:sp>
        <p:sp>
          <p:nvSpPr>
            <p:cNvPr id="1108107" name="Freeform 17"/>
            <p:cNvSpPr>
              <a:spLocks/>
            </p:cNvSpPr>
            <p:nvPr/>
          </p:nvSpPr>
          <p:spPr bwMode="auto">
            <a:xfrm>
              <a:off x="6624" y="4113"/>
              <a:ext cx="1555" cy="784"/>
            </a:xfrm>
            <a:custGeom>
              <a:avLst/>
              <a:gdLst>
                <a:gd name="T0" fmla="*/ 0 w 1555"/>
                <a:gd name="T1" fmla="*/ 784 h 784"/>
                <a:gd name="T2" fmla="*/ 488 w 1555"/>
                <a:gd name="T3" fmla="*/ 720 h 784"/>
                <a:gd name="T4" fmla="*/ 1015 w 1555"/>
                <a:gd name="T5" fmla="*/ 527 h 784"/>
                <a:gd name="T6" fmla="*/ 1336 w 1555"/>
                <a:gd name="T7" fmla="*/ 334 h 784"/>
                <a:gd name="T8" fmla="*/ 1555 w 1555"/>
                <a:gd name="T9" fmla="*/ 0 h 784"/>
                <a:gd name="T10" fmla="*/ 0 60000 65536"/>
                <a:gd name="T11" fmla="*/ 0 60000 65536"/>
                <a:gd name="T12" fmla="*/ 0 60000 65536"/>
                <a:gd name="T13" fmla="*/ 0 60000 65536"/>
                <a:gd name="T14" fmla="*/ 0 60000 65536"/>
                <a:gd name="T15" fmla="*/ 0 w 1555"/>
                <a:gd name="T16" fmla="*/ 0 h 784"/>
                <a:gd name="T17" fmla="*/ 1555 w 1555"/>
                <a:gd name="T18" fmla="*/ 784 h 784"/>
              </a:gdLst>
              <a:ahLst/>
              <a:cxnLst>
                <a:cxn ang="T10">
                  <a:pos x="T0" y="T1"/>
                </a:cxn>
                <a:cxn ang="T11">
                  <a:pos x="T2" y="T3"/>
                </a:cxn>
                <a:cxn ang="T12">
                  <a:pos x="T4" y="T5"/>
                </a:cxn>
                <a:cxn ang="T13">
                  <a:pos x="T6" y="T7"/>
                </a:cxn>
                <a:cxn ang="T14">
                  <a:pos x="T8" y="T9"/>
                </a:cxn>
              </a:cxnLst>
              <a:rect l="T15" t="T16" r="T17" b="T18"/>
              <a:pathLst>
                <a:path w="1555" h="784">
                  <a:moveTo>
                    <a:pt x="0" y="784"/>
                  </a:moveTo>
                  <a:cubicBezTo>
                    <a:pt x="157" y="778"/>
                    <a:pt x="319" y="763"/>
                    <a:pt x="488" y="720"/>
                  </a:cubicBezTo>
                  <a:cubicBezTo>
                    <a:pt x="657" y="677"/>
                    <a:pt x="874" y="591"/>
                    <a:pt x="1015" y="527"/>
                  </a:cubicBezTo>
                  <a:cubicBezTo>
                    <a:pt x="1156" y="463"/>
                    <a:pt x="1246" y="422"/>
                    <a:pt x="1336" y="334"/>
                  </a:cubicBezTo>
                  <a:cubicBezTo>
                    <a:pt x="1426" y="246"/>
                    <a:pt x="1510" y="70"/>
                    <a:pt x="1555" y="0"/>
                  </a:cubicBezTo>
                </a:path>
              </a:pathLst>
            </a:custGeom>
            <a:noFill/>
            <a:ln w="28575" cap="flat" cmpd="sng">
              <a:solidFill>
                <a:srgbClr val="000000"/>
              </a:solidFill>
              <a:prstDash val="dash"/>
              <a:round/>
              <a:headEnd/>
              <a:tailEnd/>
            </a:ln>
          </p:spPr>
          <p:txBody>
            <a:bodyPr/>
            <a:lstStyle/>
            <a:p>
              <a:endParaRPr lang="fr-FR"/>
            </a:p>
          </p:txBody>
        </p:sp>
        <p:sp>
          <p:nvSpPr>
            <p:cNvPr id="1108108" name="Freeform 18"/>
            <p:cNvSpPr>
              <a:spLocks/>
            </p:cNvSpPr>
            <p:nvPr/>
          </p:nvSpPr>
          <p:spPr bwMode="auto">
            <a:xfrm>
              <a:off x="7048" y="4331"/>
              <a:ext cx="1555" cy="784"/>
            </a:xfrm>
            <a:custGeom>
              <a:avLst/>
              <a:gdLst>
                <a:gd name="T0" fmla="*/ 0 w 1555"/>
                <a:gd name="T1" fmla="*/ 784 h 784"/>
                <a:gd name="T2" fmla="*/ 488 w 1555"/>
                <a:gd name="T3" fmla="*/ 720 h 784"/>
                <a:gd name="T4" fmla="*/ 1015 w 1555"/>
                <a:gd name="T5" fmla="*/ 527 h 784"/>
                <a:gd name="T6" fmla="*/ 1336 w 1555"/>
                <a:gd name="T7" fmla="*/ 334 h 784"/>
                <a:gd name="T8" fmla="*/ 1555 w 1555"/>
                <a:gd name="T9" fmla="*/ 0 h 784"/>
                <a:gd name="T10" fmla="*/ 0 60000 65536"/>
                <a:gd name="T11" fmla="*/ 0 60000 65536"/>
                <a:gd name="T12" fmla="*/ 0 60000 65536"/>
                <a:gd name="T13" fmla="*/ 0 60000 65536"/>
                <a:gd name="T14" fmla="*/ 0 60000 65536"/>
                <a:gd name="T15" fmla="*/ 0 w 1555"/>
                <a:gd name="T16" fmla="*/ 0 h 784"/>
                <a:gd name="T17" fmla="*/ 1555 w 1555"/>
                <a:gd name="T18" fmla="*/ 784 h 784"/>
              </a:gdLst>
              <a:ahLst/>
              <a:cxnLst>
                <a:cxn ang="T10">
                  <a:pos x="T0" y="T1"/>
                </a:cxn>
                <a:cxn ang="T11">
                  <a:pos x="T2" y="T3"/>
                </a:cxn>
                <a:cxn ang="T12">
                  <a:pos x="T4" y="T5"/>
                </a:cxn>
                <a:cxn ang="T13">
                  <a:pos x="T6" y="T7"/>
                </a:cxn>
                <a:cxn ang="T14">
                  <a:pos x="T8" y="T9"/>
                </a:cxn>
              </a:cxnLst>
              <a:rect l="T15" t="T16" r="T17" b="T18"/>
              <a:pathLst>
                <a:path w="1555" h="784">
                  <a:moveTo>
                    <a:pt x="0" y="784"/>
                  </a:moveTo>
                  <a:cubicBezTo>
                    <a:pt x="157" y="778"/>
                    <a:pt x="319" y="763"/>
                    <a:pt x="488" y="720"/>
                  </a:cubicBezTo>
                  <a:cubicBezTo>
                    <a:pt x="657" y="677"/>
                    <a:pt x="874" y="591"/>
                    <a:pt x="1015" y="527"/>
                  </a:cubicBezTo>
                  <a:cubicBezTo>
                    <a:pt x="1156" y="463"/>
                    <a:pt x="1246" y="422"/>
                    <a:pt x="1336" y="334"/>
                  </a:cubicBezTo>
                  <a:cubicBezTo>
                    <a:pt x="1426" y="246"/>
                    <a:pt x="1510" y="70"/>
                    <a:pt x="1555" y="0"/>
                  </a:cubicBezTo>
                </a:path>
              </a:pathLst>
            </a:custGeom>
            <a:noFill/>
            <a:ln w="28575" cap="flat" cmpd="sng">
              <a:solidFill>
                <a:srgbClr val="000000"/>
              </a:solidFill>
              <a:prstDash val="dash"/>
              <a:round/>
              <a:headEnd/>
              <a:tailEnd/>
            </a:ln>
          </p:spPr>
          <p:txBody>
            <a:bodyPr/>
            <a:lstStyle/>
            <a:p>
              <a:endParaRPr lang="fr-FR"/>
            </a:p>
          </p:txBody>
        </p:sp>
        <p:sp>
          <p:nvSpPr>
            <p:cNvPr id="1108109" name="Freeform 19"/>
            <p:cNvSpPr>
              <a:spLocks/>
            </p:cNvSpPr>
            <p:nvPr/>
          </p:nvSpPr>
          <p:spPr bwMode="auto">
            <a:xfrm>
              <a:off x="7627" y="4550"/>
              <a:ext cx="1555" cy="784"/>
            </a:xfrm>
            <a:custGeom>
              <a:avLst/>
              <a:gdLst>
                <a:gd name="T0" fmla="*/ 0 w 1555"/>
                <a:gd name="T1" fmla="*/ 784 h 784"/>
                <a:gd name="T2" fmla="*/ 488 w 1555"/>
                <a:gd name="T3" fmla="*/ 720 h 784"/>
                <a:gd name="T4" fmla="*/ 1015 w 1555"/>
                <a:gd name="T5" fmla="*/ 527 h 784"/>
                <a:gd name="T6" fmla="*/ 1336 w 1555"/>
                <a:gd name="T7" fmla="*/ 334 h 784"/>
                <a:gd name="T8" fmla="*/ 1555 w 1555"/>
                <a:gd name="T9" fmla="*/ 0 h 784"/>
                <a:gd name="T10" fmla="*/ 0 60000 65536"/>
                <a:gd name="T11" fmla="*/ 0 60000 65536"/>
                <a:gd name="T12" fmla="*/ 0 60000 65536"/>
                <a:gd name="T13" fmla="*/ 0 60000 65536"/>
                <a:gd name="T14" fmla="*/ 0 60000 65536"/>
                <a:gd name="T15" fmla="*/ 0 w 1555"/>
                <a:gd name="T16" fmla="*/ 0 h 784"/>
                <a:gd name="T17" fmla="*/ 1555 w 1555"/>
                <a:gd name="T18" fmla="*/ 784 h 784"/>
              </a:gdLst>
              <a:ahLst/>
              <a:cxnLst>
                <a:cxn ang="T10">
                  <a:pos x="T0" y="T1"/>
                </a:cxn>
                <a:cxn ang="T11">
                  <a:pos x="T2" y="T3"/>
                </a:cxn>
                <a:cxn ang="T12">
                  <a:pos x="T4" y="T5"/>
                </a:cxn>
                <a:cxn ang="T13">
                  <a:pos x="T6" y="T7"/>
                </a:cxn>
                <a:cxn ang="T14">
                  <a:pos x="T8" y="T9"/>
                </a:cxn>
              </a:cxnLst>
              <a:rect l="T15" t="T16" r="T17" b="T18"/>
              <a:pathLst>
                <a:path w="1555" h="784">
                  <a:moveTo>
                    <a:pt x="0" y="784"/>
                  </a:moveTo>
                  <a:cubicBezTo>
                    <a:pt x="157" y="778"/>
                    <a:pt x="319" y="763"/>
                    <a:pt x="488" y="720"/>
                  </a:cubicBezTo>
                  <a:cubicBezTo>
                    <a:pt x="657" y="677"/>
                    <a:pt x="874" y="591"/>
                    <a:pt x="1015" y="527"/>
                  </a:cubicBezTo>
                  <a:cubicBezTo>
                    <a:pt x="1156" y="463"/>
                    <a:pt x="1246" y="422"/>
                    <a:pt x="1336" y="334"/>
                  </a:cubicBezTo>
                  <a:cubicBezTo>
                    <a:pt x="1426" y="246"/>
                    <a:pt x="1510" y="70"/>
                    <a:pt x="1555" y="0"/>
                  </a:cubicBezTo>
                </a:path>
              </a:pathLst>
            </a:custGeom>
            <a:noFill/>
            <a:ln w="28575" cap="flat" cmpd="sng">
              <a:solidFill>
                <a:srgbClr val="000000"/>
              </a:solidFill>
              <a:prstDash val="dash"/>
              <a:round/>
              <a:headEnd/>
              <a:tailEnd/>
            </a:ln>
          </p:spPr>
          <p:txBody>
            <a:bodyPr/>
            <a:lstStyle/>
            <a:p>
              <a:endParaRPr lang="fr-FR"/>
            </a:p>
          </p:txBody>
        </p:sp>
        <p:sp>
          <p:nvSpPr>
            <p:cNvPr id="1108110" name="Freeform 20"/>
            <p:cNvSpPr>
              <a:spLocks/>
            </p:cNvSpPr>
            <p:nvPr/>
          </p:nvSpPr>
          <p:spPr bwMode="auto">
            <a:xfrm>
              <a:off x="8193" y="4704"/>
              <a:ext cx="1555" cy="784"/>
            </a:xfrm>
            <a:custGeom>
              <a:avLst/>
              <a:gdLst>
                <a:gd name="T0" fmla="*/ 0 w 1555"/>
                <a:gd name="T1" fmla="*/ 784 h 784"/>
                <a:gd name="T2" fmla="*/ 488 w 1555"/>
                <a:gd name="T3" fmla="*/ 720 h 784"/>
                <a:gd name="T4" fmla="*/ 1015 w 1555"/>
                <a:gd name="T5" fmla="*/ 527 h 784"/>
                <a:gd name="T6" fmla="*/ 1336 w 1555"/>
                <a:gd name="T7" fmla="*/ 334 h 784"/>
                <a:gd name="T8" fmla="*/ 1555 w 1555"/>
                <a:gd name="T9" fmla="*/ 0 h 784"/>
                <a:gd name="T10" fmla="*/ 0 60000 65536"/>
                <a:gd name="T11" fmla="*/ 0 60000 65536"/>
                <a:gd name="T12" fmla="*/ 0 60000 65536"/>
                <a:gd name="T13" fmla="*/ 0 60000 65536"/>
                <a:gd name="T14" fmla="*/ 0 60000 65536"/>
                <a:gd name="T15" fmla="*/ 0 w 1555"/>
                <a:gd name="T16" fmla="*/ 0 h 784"/>
                <a:gd name="T17" fmla="*/ 1555 w 1555"/>
                <a:gd name="T18" fmla="*/ 784 h 784"/>
              </a:gdLst>
              <a:ahLst/>
              <a:cxnLst>
                <a:cxn ang="T10">
                  <a:pos x="T0" y="T1"/>
                </a:cxn>
                <a:cxn ang="T11">
                  <a:pos x="T2" y="T3"/>
                </a:cxn>
                <a:cxn ang="T12">
                  <a:pos x="T4" y="T5"/>
                </a:cxn>
                <a:cxn ang="T13">
                  <a:pos x="T6" y="T7"/>
                </a:cxn>
                <a:cxn ang="T14">
                  <a:pos x="T8" y="T9"/>
                </a:cxn>
              </a:cxnLst>
              <a:rect l="T15" t="T16" r="T17" b="T18"/>
              <a:pathLst>
                <a:path w="1555" h="784">
                  <a:moveTo>
                    <a:pt x="0" y="784"/>
                  </a:moveTo>
                  <a:cubicBezTo>
                    <a:pt x="157" y="778"/>
                    <a:pt x="319" y="763"/>
                    <a:pt x="488" y="720"/>
                  </a:cubicBezTo>
                  <a:cubicBezTo>
                    <a:pt x="657" y="677"/>
                    <a:pt x="874" y="591"/>
                    <a:pt x="1015" y="527"/>
                  </a:cubicBezTo>
                  <a:cubicBezTo>
                    <a:pt x="1156" y="463"/>
                    <a:pt x="1246" y="422"/>
                    <a:pt x="1336" y="334"/>
                  </a:cubicBezTo>
                  <a:cubicBezTo>
                    <a:pt x="1426" y="246"/>
                    <a:pt x="1510" y="70"/>
                    <a:pt x="1555" y="0"/>
                  </a:cubicBezTo>
                </a:path>
              </a:pathLst>
            </a:custGeom>
            <a:noFill/>
            <a:ln w="28575" cap="flat" cmpd="sng">
              <a:solidFill>
                <a:srgbClr val="000000"/>
              </a:solidFill>
              <a:prstDash val="dash"/>
              <a:round/>
              <a:headEnd/>
              <a:tailEnd/>
            </a:ln>
          </p:spPr>
          <p:txBody>
            <a:bodyPr/>
            <a:lstStyle/>
            <a:p>
              <a:endParaRPr lang="fr-FR"/>
            </a:p>
          </p:txBody>
        </p:sp>
        <p:sp>
          <p:nvSpPr>
            <p:cNvPr id="1108111" name="Freeform 21"/>
            <p:cNvSpPr>
              <a:spLocks/>
            </p:cNvSpPr>
            <p:nvPr/>
          </p:nvSpPr>
          <p:spPr bwMode="auto">
            <a:xfrm>
              <a:off x="9003" y="4768"/>
              <a:ext cx="1555" cy="784"/>
            </a:xfrm>
            <a:custGeom>
              <a:avLst/>
              <a:gdLst>
                <a:gd name="T0" fmla="*/ 0 w 1555"/>
                <a:gd name="T1" fmla="*/ 784 h 784"/>
                <a:gd name="T2" fmla="*/ 488 w 1555"/>
                <a:gd name="T3" fmla="*/ 720 h 784"/>
                <a:gd name="T4" fmla="*/ 1015 w 1555"/>
                <a:gd name="T5" fmla="*/ 527 h 784"/>
                <a:gd name="T6" fmla="*/ 1336 w 1555"/>
                <a:gd name="T7" fmla="*/ 334 h 784"/>
                <a:gd name="T8" fmla="*/ 1555 w 1555"/>
                <a:gd name="T9" fmla="*/ 0 h 784"/>
                <a:gd name="T10" fmla="*/ 0 60000 65536"/>
                <a:gd name="T11" fmla="*/ 0 60000 65536"/>
                <a:gd name="T12" fmla="*/ 0 60000 65536"/>
                <a:gd name="T13" fmla="*/ 0 60000 65536"/>
                <a:gd name="T14" fmla="*/ 0 60000 65536"/>
                <a:gd name="T15" fmla="*/ 0 w 1555"/>
                <a:gd name="T16" fmla="*/ 0 h 784"/>
                <a:gd name="T17" fmla="*/ 1555 w 1555"/>
                <a:gd name="T18" fmla="*/ 784 h 784"/>
              </a:gdLst>
              <a:ahLst/>
              <a:cxnLst>
                <a:cxn ang="T10">
                  <a:pos x="T0" y="T1"/>
                </a:cxn>
                <a:cxn ang="T11">
                  <a:pos x="T2" y="T3"/>
                </a:cxn>
                <a:cxn ang="T12">
                  <a:pos x="T4" y="T5"/>
                </a:cxn>
                <a:cxn ang="T13">
                  <a:pos x="T6" y="T7"/>
                </a:cxn>
                <a:cxn ang="T14">
                  <a:pos x="T8" y="T9"/>
                </a:cxn>
              </a:cxnLst>
              <a:rect l="T15" t="T16" r="T17" b="T18"/>
              <a:pathLst>
                <a:path w="1555" h="784">
                  <a:moveTo>
                    <a:pt x="0" y="784"/>
                  </a:moveTo>
                  <a:cubicBezTo>
                    <a:pt x="157" y="778"/>
                    <a:pt x="319" y="763"/>
                    <a:pt x="488" y="720"/>
                  </a:cubicBezTo>
                  <a:cubicBezTo>
                    <a:pt x="657" y="677"/>
                    <a:pt x="874" y="591"/>
                    <a:pt x="1015" y="527"/>
                  </a:cubicBezTo>
                  <a:cubicBezTo>
                    <a:pt x="1156" y="463"/>
                    <a:pt x="1246" y="422"/>
                    <a:pt x="1336" y="334"/>
                  </a:cubicBezTo>
                  <a:cubicBezTo>
                    <a:pt x="1426" y="246"/>
                    <a:pt x="1510" y="70"/>
                    <a:pt x="1555" y="0"/>
                  </a:cubicBezTo>
                </a:path>
              </a:pathLst>
            </a:custGeom>
            <a:noFill/>
            <a:ln w="28575" cap="flat" cmpd="sng">
              <a:solidFill>
                <a:srgbClr val="000000"/>
              </a:solidFill>
              <a:prstDash val="dash"/>
              <a:round/>
              <a:headEnd/>
              <a:tailEnd/>
            </a:ln>
          </p:spPr>
          <p:txBody>
            <a:bodyPr/>
            <a:lstStyle/>
            <a:p>
              <a:endParaRPr lang="fr-FR"/>
            </a:p>
          </p:txBody>
        </p:sp>
        <p:sp>
          <p:nvSpPr>
            <p:cNvPr id="1108112" name="Freeform 22"/>
            <p:cNvSpPr>
              <a:spLocks/>
            </p:cNvSpPr>
            <p:nvPr/>
          </p:nvSpPr>
          <p:spPr bwMode="auto">
            <a:xfrm>
              <a:off x="9414" y="4833"/>
              <a:ext cx="1555" cy="784"/>
            </a:xfrm>
            <a:custGeom>
              <a:avLst/>
              <a:gdLst>
                <a:gd name="T0" fmla="*/ 0 w 1555"/>
                <a:gd name="T1" fmla="*/ 784 h 784"/>
                <a:gd name="T2" fmla="*/ 488 w 1555"/>
                <a:gd name="T3" fmla="*/ 720 h 784"/>
                <a:gd name="T4" fmla="*/ 1015 w 1555"/>
                <a:gd name="T5" fmla="*/ 527 h 784"/>
                <a:gd name="T6" fmla="*/ 1336 w 1555"/>
                <a:gd name="T7" fmla="*/ 334 h 784"/>
                <a:gd name="T8" fmla="*/ 1555 w 1555"/>
                <a:gd name="T9" fmla="*/ 0 h 784"/>
                <a:gd name="T10" fmla="*/ 0 60000 65536"/>
                <a:gd name="T11" fmla="*/ 0 60000 65536"/>
                <a:gd name="T12" fmla="*/ 0 60000 65536"/>
                <a:gd name="T13" fmla="*/ 0 60000 65536"/>
                <a:gd name="T14" fmla="*/ 0 60000 65536"/>
                <a:gd name="T15" fmla="*/ 0 w 1555"/>
                <a:gd name="T16" fmla="*/ 0 h 784"/>
                <a:gd name="T17" fmla="*/ 1555 w 1555"/>
                <a:gd name="T18" fmla="*/ 784 h 784"/>
              </a:gdLst>
              <a:ahLst/>
              <a:cxnLst>
                <a:cxn ang="T10">
                  <a:pos x="T0" y="T1"/>
                </a:cxn>
                <a:cxn ang="T11">
                  <a:pos x="T2" y="T3"/>
                </a:cxn>
                <a:cxn ang="T12">
                  <a:pos x="T4" y="T5"/>
                </a:cxn>
                <a:cxn ang="T13">
                  <a:pos x="T6" y="T7"/>
                </a:cxn>
                <a:cxn ang="T14">
                  <a:pos x="T8" y="T9"/>
                </a:cxn>
              </a:cxnLst>
              <a:rect l="T15" t="T16" r="T17" b="T18"/>
              <a:pathLst>
                <a:path w="1555" h="784">
                  <a:moveTo>
                    <a:pt x="0" y="784"/>
                  </a:moveTo>
                  <a:cubicBezTo>
                    <a:pt x="157" y="778"/>
                    <a:pt x="319" y="763"/>
                    <a:pt x="488" y="720"/>
                  </a:cubicBezTo>
                  <a:cubicBezTo>
                    <a:pt x="657" y="677"/>
                    <a:pt x="874" y="591"/>
                    <a:pt x="1015" y="527"/>
                  </a:cubicBezTo>
                  <a:cubicBezTo>
                    <a:pt x="1156" y="463"/>
                    <a:pt x="1246" y="422"/>
                    <a:pt x="1336" y="334"/>
                  </a:cubicBezTo>
                  <a:cubicBezTo>
                    <a:pt x="1426" y="246"/>
                    <a:pt x="1510" y="70"/>
                    <a:pt x="1555" y="0"/>
                  </a:cubicBezTo>
                </a:path>
              </a:pathLst>
            </a:custGeom>
            <a:noFill/>
            <a:ln w="28575" cap="flat" cmpd="sng">
              <a:solidFill>
                <a:srgbClr val="000000"/>
              </a:solidFill>
              <a:prstDash val="dash"/>
              <a:round/>
              <a:headEnd/>
              <a:tailEnd/>
            </a:ln>
          </p:spPr>
          <p:txBody>
            <a:bodyPr/>
            <a:lstStyle/>
            <a:p>
              <a:endParaRPr lang="fr-FR"/>
            </a:p>
          </p:txBody>
        </p:sp>
      </p:grpSp>
      <p:sp>
        <p:nvSpPr>
          <p:cNvPr id="1107977" name="Freeform 23" descr="Briques horizontales"/>
          <p:cNvSpPr>
            <a:spLocks/>
          </p:cNvSpPr>
          <p:nvPr/>
        </p:nvSpPr>
        <p:spPr bwMode="auto">
          <a:xfrm>
            <a:off x="752475" y="2271713"/>
            <a:ext cx="1562100" cy="252412"/>
          </a:xfrm>
          <a:custGeom>
            <a:avLst/>
            <a:gdLst>
              <a:gd name="T0" fmla="*/ 0 w 984"/>
              <a:gd name="T1" fmla="*/ 2147483647 h 159"/>
              <a:gd name="T2" fmla="*/ 2147483647 w 984"/>
              <a:gd name="T3" fmla="*/ 2147483647 h 159"/>
              <a:gd name="T4" fmla="*/ 2147483647 w 984"/>
              <a:gd name="T5" fmla="*/ 2147483647 h 159"/>
              <a:gd name="T6" fmla="*/ 2147483647 w 984"/>
              <a:gd name="T7" fmla="*/ 2147483647 h 159"/>
              <a:gd name="T8" fmla="*/ 2147483647 w 984"/>
              <a:gd name="T9" fmla="*/ 2147483647 h 159"/>
              <a:gd name="T10" fmla="*/ 0 60000 65536"/>
              <a:gd name="T11" fmla="*/ 0 60000 65536"/>
              <a:gd name="T12" fmla="*/ 0 60000 65536"/>
              <a:gd name="T13" fmla="*/ 0 60000 65536"/>
              <a:gd name="T14" fmla="*/ 0 60000 65536"/>
              <a:gd name="T15" fmla="*/ 0 w 984"/>
              <a:gd name="T16" fmla="*/ 0 h 159"/>
              <a:gd name="T17" fmla="*/ 984 w 984"/>
              <a:gd name="T18" fmla="*/ 159 h 159"/>
            </a:gdLst>
            <a:ahLst/>
            <a:cxnLst>
              <a:cxn ang="T10">
                <a:pos x="T0" y="T1"/>
              </a:cxn>
              <a:cxn ang="T11">
                <a:pos x="T2" y="T3"/>
              </a:cxn>
              <a:cxn ang="T12">
                <a:pos x="T4" y="T5"/>
              </a:cxn>
              <a:cxn ang="T13">
                <a:pos x="T6" y="T7"/>
              </a:cxn>
              <a:cxn ang="T14">
                <a:pos x="T8" y="T9"/>
              </a:cxn>
            </a:cxnLst>
            <a:rect l="T15" t="T16" r="T17" b="T18"/>
            <a:pathLst>
              <a:path w="984" h="159">
                <a:moveTo>
                  <a:pt x="0" y="63"/>
                </a:moveTo>
                <a:cubicBezTo>
                  <a:pt x="369" y="31"/>
                  <a:pt x="762" y="2"/>
                  <a:pt x="873" y="1"/>
                </a:cubicBezTo>
                <a:cubicBezTo>
                  <a:pt x="984" y="0"/>
                  <a:pt x="744" y="39"/>
                  <a:pt x="666" y="55"/>
                </a:cubicBezTo>
                <a:cubicBezTo>
                  <a:pt x="588" y="71"/>
                  <a:pt x="511" y="78"/>
                  <a:pt x="402" y="95"/>
                </a:cubicBezTo>
                <a:cubicBezTo>
                  <a:pt x="293" y="112"/>
                  <a:pt x="92" y="146"/>
                  <a:pt x="10" y="159"/>
                </a:cubicBezTo>
              </a:path>
            </a:pathLst>
          </a:custGeom>
          <a:pattFill prst="horzBrick">
            <a:fgClr>
              <a:schemeClr val="tx1"/>
            </a:fgClr>
            <a:bgClr>
              <a:srgbClr val="00FFFF"/>
            </a:bgClr>
          </a:pattFill>
          <a:ln w="9525" cap="flat" cmpd="sng">
            <a:solidFill>
              <a:srgbClr val="000000"/>
            </a:solidFill>
            <a:prstDash val="solid"/>
            <a:round/>
            <a:headEnd type="none" w="med" len="med"/>
            <a:tailEnd type="none" w="med" len="med"/>
          </a:ln>
        </p:spPr>
        <p:txBody>
          <a:bodyPr/>
          <a:lstStyle/>
          <a:p>
            <a:endParaRPr lang="fr-FR"/>
          </a:p>
        </p:txBody>
      </p:sp>
      <p:sp>
        <p:nvSpPr>
          <p:cNvPr id="1107978" name="Freeform 24" descr="Briques horizontales"/>
          <p:cNvSpPr>
            <a:spLocks/>
          </p:cNvSpPr>
          <p:nvPr/>
        </p:nvSpPr>
        <p:spPr bwMode="auto">
          <a:xfrm>
            <a:off x="6689725" y="2138363"/>
            <a:ext cx="1787525" cy="219075"/>
          </a:xfrm>
          <a:custGeom>
            <a:avLst/>
            <a:gdLst>
              <a:gd name="T0" fmla="*/ 2147483647 w 1126"/>
              <a:gd name="T1" fmla="*/ 2147483647 h 138"/>
              <a:gd name="T2" fmla="*/ 2147483647 w 1126"/>
              <a:gd name="T3" fmla="*/ 2147483647 h 138"/>
              <a:gd name="T4" fmla="*/ 2147483647 w 1126"/>
              <a:gd name="T5" fmla="*/ 2147483647 h 138"/>
              <a:gd name="T6" fmla="*/ 2147483647 w 1126"/>
              <a:gd name="T7" fmla="*/ 2147483647 h 138"/>
              <a:gd name="T8" fmla="*/ 0 60000 65536"/>
              <a:gd name="T9" fmla="*/ 0 60000 65536"/>
              <a:gd name="T10" fmla="*/ 0 60000 65536"/>
              <a:gd name="T11" fmla="*/ 0 60000 65536"/>
              <a:gd name="T12" fmla="*/ 0 w 1126"/>
              <a:gd name="T13" fmla="*/ 0 h 138"/>
              <a:gd name="T14" fmla="*/ 1126 w 1126"/>
              <a:gd name="T15" fmla="*/ 138 h 138"/>
            </a:gdLst>
            <a:ahLst/>
            <a:cxnLst>
              <a:cxn ang="T8">
                <a:pos x="T0" y="T1"/>
              </a:cxn>
              <a:cxn ang="T9">
                <a:pos x="T2" y="T3"/>
              </a:cxn>
              <a:cxn ang="T10">
                <a:pos x="T4" y="T5"/>
              </a:cxn>
              <a:cxn ang="T11">
                <a:pos x="T6" y="T7"/>
              </a:cxn>
            </a:cxnLst>
            <a:rect l="T12" t="T13" r="T14" b="T15"/>
            <a:pathLst>
              <a:path w="1126" h="138">
                <a:moveTo>
                  <a:pt x="1033" y="138"/>
                </a:moveTo>
                <a:cubicBezTo>
                  <a:pt x="964" y="131"/>
                  <a:pt x="780" y="121"/>
                  <a:pt x="622" y="99"/>
                </a:cubicBezTo>
                <a:cubicBezTo>
                  <a:pt x="464" y="77"/>
                  <a:pt x="0" y="10"/>
                  <a:pt x="84" y="5"/>
                </a:cubicBezTo>
                <a:cubicBezTo>
                  <a:pt x="168" y="0"/>
                  <a:pt x="909" y="54"/>
                  <a:pt x="1126" y="67"/>
                </a:cubicBezTo>
              </a:path>
            </a:pathLst>
          </a:custGeom>
          <a:pattFill prst="horzBrick">
            <a:fgClr>
              <a:schemeClr val="tx1"/>
            </a:fgClr>
            <a:bgClr>
              <a:srgbClr val="00FFFF"/>
            </a:bgClr>
          </a:pattFill>
          <a:ln w="9525">
            <a:solidFill>
              <a:srgbClr val="000000"/>
            </a:solidFill>
            <a:round/>
            <a:headEnd/>
            <a:tailEnd/>
          </a:ln>
        </p:spPr>
        <p:txBody>
          <a:bodyPr/>
          <a:lstStyle/>
          <a:p>
            <a:endParaRPr lang="fr-FR"/>
          </a:p>
        </p:txBody>
      </p:sp>
      <p:sp>
        <p:nvSpPr>
          <p:cNvPr id="1107979" name="Freeform 25"/>
          <p:cNvSpPr>
            <a:spLocks/>
          </p:cNvSpPr>
          <p:nvPr/>
        </p:nvSpPr>
        <p:spPr bwMode="auto">
          <a:xfrm>
            <a:off x="765175" y="1622425"/>
            <a:ext cx="7610475" cy="893763"/>
          </a:xfrm>
          <a:custGeom>
            <a:avLst/>
            <a:gdLst>
              <a:gd name="T0" fmla="*/ 0 w 11034"/>
              <a:gd name="T1" fmla="*/ 2147483647 h 1126"/>
              <a:gd name="T2" fmla="*/ 2147483647 w 11034"/>
              <a:gd name="T3" fmla="*/ 2147483647 h 1126"/>
              <a:gd name="T4" fmla="*/ 2147483647 w 11034"/>
              <a:gd name="T5" fmla="*/ 2147483647 h 1126"/>
              <a:gd name="T6" fmla="*/ 2147483647 w 11034"/>
              <a:gd name="T7" fmla="*/ 2147483647 h 1126"/>
              <a:gd name="T8" fmla="*/ 2147483647 w 11034"/>
              <a:gd name="T9" fmla="*/ 2147483647 h 1126"/>
              <a:gd name="T10" fmla="*/ 2147483647 w 11034"/>
              <a:gd name="T11" fmla="*/ 2147483647 h 1126"/>
              <a:gd name="T12" fmla="*/ 2147483647 w 11034"/>
              <a:gd name="T13" fmla="*/ 2147483647 h 1126"/>
              <a:gd name="T14" fmla="*/ 2147483647 w 11034"/>
              <a:gd name="T15" fmla="*/ 2147483647 h 1126"/>
              <a:gd name="T16" fmla="*/ 2147483647 w 11034"/>
              <a:gd name="T17" fmla="*/ 2147483647 h 1126"/>
              <a:gd name="T18" fmla="*/ 2147483647 w 11034"/>
              <a:gd name="T19" fmla="*/ 2147483647 h 1126"/>
              <a:gd name="T20" fmla="*/ 2147483647 w 11034"/>
              <a:gd name="T21" fmla="*/ 2147483647 h 1126"/>
              <a:gd name="T22" fmla="*/ 2147483647 w 11034"/>
              <a:gd name="T23" fmla="*/ 2147483647 h 1126"/>
              <a:gd name="T24" fmla="*/ 2147483647 w 11034"/>
              <a:gd name="T25" fmla="*/ 2147483647 h 1126"/>
              <a:gd name="T26" fmla="*/ 2147483647 w 11034"/>
              <a:gd name="T27" fmla="*/ 2147483647 h 1126"/>
              <a:gd name="T28" fmla="*/ 2147483647 w 11034"/>
              <a:gd name="T29" fmla="*/ 2147483647 h 1126"/>
              <a:gd name="T30" fmla="*/ 2147483647 w 11034"/>
              <a:gd name="T31" fmla="*/ 2147483647 h 1126"/>
              <a:gd name="T32" fmla="*/ 2147483647 w 11034"/>
              <a:gd name="T33" fmla="*/ 2147483647 h 1126"/>
              <a:gd name="T34" fmla="*/ 2147483647 w 11034"/>
              <a:gd name="T35" fmla="*/ 2147483647 h 1126"/>
              <a:gd name="T36" fmla="*/ 2147483647 w 11034"/>
              <a:gd name="T37" fmla="*/ 2147483647 h 1126"/>
              <a:gd name="T38" fmla="*/ 2147483647 w 11034"/>
              <a:gd name="T39" fmla="*/ 2147483647 h 1126"/>
              <a:gd name="T40" fmla="*/ 2147483647 w 11034"/>
              <a:gd name="T41" fmla="*/ 2147483647 h 1126"/>
              <a:gd name="T42" fmla="*/ 2147483647 w 11034"/>
              <a:gd name="T43" fmla="*/ 2147483647 h 1126"/>
              <a:gd name="T44" fmla="*/ 2147483647 w 11034"/>
              <a:gd name="T45" fmla="*/ 2147483647 h 1126"/>
              <a:gd name="T46" fmla="*/ 2147483647 w 11034"/>
              <a:gd name="T47" fmla="*/ 2147483647 h 1126"/>
              <a:gd name="T48" fmla="*/ 2147483647 w 11034"/>
              <a:gd name="T49" fmla="*/ 2147483647 h 1126"/>
              <a:gd name="T50" fmla="*/ 2147483647 w 11034"/>
              <a:gd name="T51" fmla="*/ 2147483647 h 1126"/>
              <a:gd name="T52" fmla="*/ 2147483647 w 11034"/>
              <a:gd name="T53" fmla="*/ 2147483647 h 1126"/>
              <a:gd name="T54" fmla="*/ 2147483647 w 11034"/>
              <a:gd name="T55" fmla="*/ 2147483647 h 1126"/>
              <a:gd name="T56" fmla="*/ 2147483647 w 11034"/>
              <a:gd name="T57" fmla="*/ 2147483647 h 1126"/>
              <a:gd name="T58" fmla="*/ 2147483647 w 11034"/>
              <a:gd name="T59" fmla="*/ 2147483647 h 1126"/>
              <a:gd name="T60" fmla="*/ 2147483647 w 11034"/>
              <a:gd name="T61" fmla="*/ 2147483647 h 1126"/>
              <a:gd name="T62" fmla="*/ 2147483647 w 11034"/>
              <a:gd name="T63" fmla="*/ 2147483647 h 1126"/>
              <a:gd name="T64" fmla="*/ 2147483647 w 11034"/>
              <a:gd name="T65" fmla="*/ 2147483647 h 1126"/>
              <a:gd name="T66" fmla="*/ 2147483647 w 11034"/>
              <a:gd name="T67" fmla="*/ 2147483647 h 1126"/>
              <a:gd name="T68" fmla="*/ 2147483647 w 11034"/>
              <a:gd name="T69" fmla="*/ 2147483647 h 1126"/>
              <a:gd name="T70" fmla="*/ 2147483647 w 11034"/>
              <a:gd name="T71" fmla="*/ 2147483647 h 1126"/>
              <a:gd name="T72" fmla="*/ 2147483647 w 11034"/>
              <a:gd name="T73" fmla="*/ 2147483647 h 1126"/>
              <a:gd name="T74" fmla="*/ 2147483647 w 11034"/>
              <a:gd name="T75" fmla="*/ 2147483647 h 1126"/>
              <a:gd name="T76" fmla="*/ 2147483647 w 11034"/>
              <a:gd name="T77" fmla="*/ 2147483647 h 11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034"/>
              <a:gd name="T118" fmla="*/ 0 h 1126"/>
              <a:gd name="T119" fmla="*/ 11034 w 11034"/>
              <a:gd name="T120" fmla="*/ 1126 h 112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034" h="1126">
                <a:moveTo>
                  <a:pt x="0" y="1126"/>
                </a:moveTo>
                <a:cubicBezTo>
                  <a:pt x="309" y="1079"/>
                  <a:pt x="1445" y="960"/>
                  <a:pt x="1866" y="842"/>
                </a:cubicBezTo>
                <a:cubicBezTo>
                  <a:pt x="2287" y="724"/>
                  <a:pt x="2381" y="499"/>
                  <a:pt x="2526" y="418"/>
                </a:cubicBezTo>
                <a:cubicBezTo>
                  <a:pt x="2671" y="337"/>
                  <a:pt x="2679" y="391"/>
                  <a:pt x="2739" y="355"/>
                </a:cubicBezTo>
                <a:cubicBezTo>
                  <a:pt x="2799" y="319"/>
                  <a:pt x="2837" y="227"/>
                  <a:pt x="2889" y="199"/>
                </a:cubicBezTo>
                <a:cubicBezTo>
                  <a:pt x="2941" y="171"/>
                  <a:pt x="3000" y="189"/>
                  <a:pt x="3049" y="186"/>
                </a:cubicBezTo>
                <a:cubicBezTo>
                  <a:pt x="3098" y="183"/>
                  <a:pt x="3136" y="203"/>
                  <a:pt x="3186" y="181"/>
                </a:cubicBezTo>
                <a:cubicBezTo>
                  <a:pt x="3236" y="159"/>
                  <a:pt x="3301" y="74"/>
                  <a:pt x="3348" y="52"/>
                </a:cubicBezTo>
                <a:cubicBezTo>
                  <a:pt x="3395" y="30"/>
                  <a:pt x="3405" y="50"/>
                  <a:pt x="3471" y="49"/>
                </a:cubicBezTo>
                <a:cubicBezTo>
                  <a:pt x="3537" y="48"/>
                  <a:pt x="3688" y="34"/>
                  <a:pt x="3744" y="45"/>
                </a:cubicBezTo>
                <a:cubicBezTo>
                  <a:pt x="3800" y="56"/>
                  <a:pt x="3777" y="99"/>
                  <a:pt x="3807" y="112"/>
                </a:cubicBezTo>
                <a:cubicBezTo>
                  <a:pt x="3837" y="125"/>
                  <a:pt x="3866" y="118"/>
                  <a:pt x="3924" y="122"/>
                </a:cubicBezTo>
                <a:cubicBezTo>
                  <a:pt x="3982" y="126"/>
                  <a:pt x="4097" y="134"/>
                  <a:pt x="4155" y="139"/>
                </a:cubicBezTo>
                <a:cubicBezTo>
                  <a:pt x="4213" y="144"/>
                  <a:pt x="4247" y="140"/>
                  <a:pt x="4275" y="154"/>
                </a:cubicBezTo>
                <a:cubicBezTo>
                  <a:pt x="4303" y="168"/>
                  <a:pt x="4282" y="209"/>
                  <a:pt x="4326" y="226"/>
                </a:cubicBezTo>
                <a:cubicBezTo>
                  <a:pt x="4370" y="243"/>
                  <a:pt x="4482" y="209"/>
                  <a:pt x="4539" y="256"/>
                </a:cubicBezTo>
                <a:cubicBezTo>
                  <a:pt x="4596" y="303"/>
                  <a:pt x="4630" y="464"/>
                  <a:pt x="4669" y="508"/>
                </a:cubicBezTo>
                <a:cubicBezTo>
                  <a:pt x="4708" y="552"/>
                  <a:pt x="4727" y="539"/>
                  <a:pt x="4772" y="520"/>
                </a:cubicBezTo>
                <a:cubicBezTo>
                  <a:pt x="4817" y="501"/>
                  <a:pt x="4888" y="405"/>
                  <a:pt x="4939" y="392"/>
                </a:cubicBezTo>
                <a:cubicBezTo>
                  <a:pt x="4990" y="379"/>
                  <a:pt x="5039" y="430"/>
                  <a:pt x="5081" y="443"/>
                </a:cubicBezTo>
                <a:cubicBezTo>
                  <a:pt x="5123" y="456"/>
                  <a:pt x="5157" y="475"/>
                  <a:pt x="5193" y="469"/>
                </a:cubicBezTo>
                <a:cubicBezTo>
                  <a:pt x="5229" y="463"/>
                  <a:pt x="5264" y="399"/>
                  <a:pt x="5299" y="405"/>
                </a:cubicBezTo>
                <a:cubicBezTo>
                  <a:pt x="5334" y="411"/>
                  <a:pt x="5366" y="510"/>
                  <a:pt x="5402" y="508"/>
                </a:cubicBezTo>
                <a:cubicBezTo>
                  <a:pt x="5438" y="506"/>
                  <a:pt x="5471" y="388"/>
                  <a:pt x="5518" y="392"/>
                </a:cubicBezTo>
                <a:cubicBezTo>
                  <a:pt x="5565" y="396"/>
                  <a:pt x="5632" y="560"/>
                  <a:pt x="5685" y="533"/>
                </a:cubicBezTo>
                <a:cubicBezTo>
                  <a:pt x="5738" y="506"/>
                  <a:pt x="5741" y="282"/>
                  <a:pt x="5838" y="229"/>
                </a:cubicBezTo>
                <a:cubicBezTo>
                  <a:pt x="5935" y="176"/>
                  <a:pt x="6178" y="232"/>
                  <a:pt x="6270" y="214"/>
                </a:cubicBezTo>
                <a:cubicBezTo>
                  <a:pt x="6362" y="196"/>
                  <a:pt x="6331" y="139"/>
                  <a:pt x="6392" y="122"/>
                </a:cubicBezTo>
                <a:cubicBezTo>
                  <a:pt x="6453" y="105"/>
                  <a:pt x="6565" y="126"/>
                  <a:pt x="6636" y="109"/>
                </a:cubicBezTo>
                <a:cubicBezTo>
                  <a:pt x="6707" y="92"/>
                  <a:pt x="6727" y="34"/>
                  <a:pt x="6816" y="22"/>
                </a:cubicBezTo>
                <a:cubicBezTo>
                  <a:pt x="6905" y="10"/>
                  <a:pt x="7083" y="0"/>
                  <a:pt x="7173" y="34"/>
                </a:cubicBezTo>
                <a:cubicBezTo>
                  <a:pt x="7263" y="68"/>
                  <a:pt x="7273" y="189"/>
                  <a:pt x="7356" y="226"/>
                </a:cubicBezTo>
                <a:cubicBezTo>
                  <a:pt x="7439" y="263"/>
                  <a:pt x="7573" y="247"/>
                  <a:pt x="7674" y="259"/>
                </a:cubicBezTo>
                <a:cubicBezTo>
                  <a:pt x="7775" y="271"/>
                  <a:pt x="7902" y="282"/>
                  <a:pt x="7965" y="301"/>
                </a:cubicBezTo>
                <a:cubicBezTo>
                  <a:pt x="8028" y="320"/>
                  <a:pt x="8005" y="361"/>
                  <a:pt x="8055" y="376"/>
                </a:cubicBezTo>
                <a:cubicBezTo>
                  <a:pt x="8105" y="391"/>
                  <a:pt x="8180" y="350"/>
                  <a:pt x="8265" y="391"/>
                </a:cubicBezTo>
                <a:cubicBezTo>
                  <a:pt x="8350" y="432"/>
                  <a:pt x="8307" y="552"/>
                  <a:pt x="8565" y="623"/>
                </a:cubicBezTo>
                <a:cubicBezTo>
                  <a:pt x="8823" y="694"/>
                  <a:pt x="9401" y="769"/>
                  <a:pt x="9812" y="816"/>
                </a:cubicBezTo>
                <a:cubicBezTo>
                  <a:pt x="10223" y="863"/>
                  <a:pt x="10780" y="887"/>
                  <a:pt x="11034" y="906"/>
                </a:cubicBezTo>
              </a:path>
            </a:pathLst>
          </a:custGeom>
          <a:noFill/>
          <a:ln w="9525">
            <a:solidFill>
              <a:srgbClr val="000000"/>
            </a:solidFill>
            <a:round/>
            <a:headEnd/>
            <a:tailEnd/>
          </a:ln>
        </p:spPr>
        <p:txBody>
          <a:bodyPr/>
          <a:lstStyle/>
          <a:p>
            <a:endParaRPr lang="fr-FR"/>
          </a:p>
        </p:txBody>
      </p:sp>
      <p:sp>
        <p:nvSpPr>
          <p:cNvPr id="1107980" name="Line 26"/>
          <p:cNvSpPr>
            <a:spLocks noChangeShapeType="1"/>
          </p:cNvSpPr>
          <p:nvPr/>
        </p:nvSpPr>
        <p:spPr bwMode="auto">
          <a:xfrm>
            <a:off x="2195513" y="2413000"/>
            <a:ext cx="160337" cy="531813"/>
          </a:xfrm>
          <a:prstGeom prst="line">
            <a:avLst/>
          </a:prstGeom>
          <a:noFill/>
          <a:ln w="25400">
            <a:solidFill>
              <a:srgbClr val="000000"/>
            </a:solidFill>
            <a:round/>
            <a:headEnd/>
            <a:tailEnd/>
          </a:ln>
        </p:spPr>
        <p:txBody>
          <a:bodyPr/>
          <a:lstStyle/>
          <a:p>
            <a:endParaRPr lang="fr-FR"/>
          </a:p>
        </p:txBody>
      </p:sp>
      <p:sp>
        <p:nvSpPr>
          <p:cNvPr id="1107981" name="Line 27"/>
          <p:cNvSpPr>
            <a:spLocks noChangeShapeType="1"/>
          </p:cNvSpPr>
          <p:nvPr/>
        </p:nvSpPr>
        <p:spPr bwMode="auto">
          <a:xfrm>
            <a:off x="1982788" y="2424113"/>
            <a:ext cx="160337" cy="531812"/>
          </a:xfrm>
          <a:prstGeom prst="line">
            <a:avLst/>
          </a:prstGeom>
          <a:noFill/>
          <a:ln w="25400">
            <a:solidFill>
              <a:srgbClr val="000000"/>
            </a:solidFill>
            <a:round/>
            <a:headEnd/>
            <a:tailEnd/>
          </a:ln>
        </p:spPr>
        <p:txBody>
          <a:bodyPr/>
          <a:lstStyle/>
          <a:p>
            <a:endParaRPr lang="fr-FR"/>
          </a:p>
        </p:txBody>
      </p:sp>
      <p:sp>
        <p:nvSpPr>
          <p:cNvPr id="1107982" name="Line 28"/>
          <p:cNvSpPr>
            <a:spLocks noChangeShapeType="1"/>
          </p:cNvSpPr>
          <p:nvPr/>
        </p:nvSpPr>
        <p:spPr bwMode="auto">
          <a:xfrm flipH="1">
            <a:off x="1876425" y="2443163"/>
            <a:ext cx="34925" cy="522287"/>
          </a:xfrm>
          <a:prstGeom prst="line">
            <a:avLst/>
          </a:prstGeom>
          <a:noFill/>
          <a:ln w="25400">
            <a:solidFill>
              <a:srgbClr val="000000"/>
            </a:solidFill>
            <a:round/>
            <a:headEnd/>
            <a:tailEnd/>
          </a:ln>
        </p:spPr>
        <p:txBody>
          <a:bodyPr/>
          <a:lstStyle/>
          <a:p>
            <a:endParaRPr lang="fr-FR"/>
          </a:p>
        </p:txBody>
      </p:sp>
      <p:sp>
        <p:nvSpPr>
          <p:cNvPr id="1107983" name="Line 29"/>
          <p:cNvSpPr>
            <a:spLocks noChangeShapeType="1"/>
          </p:cNvSpPr>
          <p:nvPr/>
        </p:nvSpPr>
        <p:spPr bwMode="auto">
          <a:xfrm>
            <a:off x="1690688" y="2463800"/>
            <a:ext cx="71437" cy="492125"/>
          </a:xfrm>
          <a:prstGeom prst="line">
            <a:avLst/>
          </a:prstGeom>
          <a:noFill/>
          <a:ln w="25400">
            <a:solidFill>
              <a:srgbClr val="000000"/>
            </a:solidFill>
            <a:round/>
            <a:headEnd/>
            <a:tailEnd/>
          </a:ln>
        </p:spPr>
        <p:txBody>
          <a:bodyPr/>
          <a:lstStyle/>
          <a:p>
            <a:endParaRPr lang="fr-FR"/>
          </a:p>
        </p:txBody>
      </p:sp>
      <p:sp>
        <p:nvSpPr>
          <p:cNvPr id="1107984" name="Line 30"/>
          <p:cNvSpPr>
            <a:spLocks noChangeShapeType="1"/>
          </p:cNvSpPr>
          <p:nvPr/>
        </p:nvSpPr>
        <p:spPr bwMode="auto">
          <a:xfrm>
            <a:off x="1485900" y="2516188"/>
            <a:ext cx="71438" cy="490537"/>
          </a:xfrm>
          <a:prstGeom prst="line">
            <a:avLst/>
          </a:prstGeom>
          <a:noFill/>
          <a:ln w="25400">
            <a:solidFill>
              <a:srgbClr val="000000"/>
            </a:solidFill>
            <a:round/>
            <a:headEnd/>
            <a:tailEnd/>
          </a:ln>
        </p:spPr>
        <p:txBody>
          <a:bodyPr/>
          <a:lstStyle/>
          <a:p>
            <a:endParaRPr lang="fr-FR"/>
          </a:p>
        </p:txBody>
      </p:sp>
      <p:sp>
        <p:nvSpPr>
          <p:cNvPr id="1107985" name="Line 31"/>
          <p:cNvSpPr>
            <a:spLocks noChangeShapeType="1"/>
          </p:cNvSpPr>
          <p:nvPr/>
        </p:nvSpPr>
        <p:spPr bwMode="auto">
          <a:xfrm>
            <a:off x="2336800" y="2270125"/>
            <a:ext cx="88900" cy="306388"/>
          </a:xfrm>
          <a:prstGeom prst="line">
            <a:avLst/>
          </a:prstGeom>
          <a:noFill/>
          <a:ln w="25400">
            <a:solidFill>
              <a:srgbClr val="000000"/>
            </a:solidFill>
            <a:round/>
            <a:headEnd/>
            <a:tailEnd/>
          </a:ln>
        </p:spPr>
        <p:txBody>
          <a:bodyPr/>
          <a:lstStyle/>
          <a:p>
            <a:endParaRPr lang="fr-FR"/>
          </a:p>
        </p:txBody>
      </p:sp>
      <p:sp>
        <p:nvSpPr>
          <p:cNvPr id="1107986" name="Line 32"/>
          <p:cNvSpPr>
            <a:spLocks noChangeShapeType="1"/>
          </p:cNvSpPr>
          <p:nvPr/>
        </p:nvSpPr>
        <p:spPr bwMode="auto">
          <a:xfrm>
            <a:off x="2593975" y="2198688"/>
            <a:ext cx="88900" cy="307975"/>
          </a:xfrm>
          <a:prstGeom prst="line">
            <a:avLst/>
          </a:prstGeom>
          <a:noFill/>
          <a:ln w="25400">
            <a:solidFill>
              <a:srgbClr val="000000"/>
            </a:solidFill>
            <a:round/>
            <a:headEnd/>
            <a:tailEnd/>
          </a:ln>
        </p:spPr>
        <p:txBody>
          <a:bodyPr/>
          <a:lstStyle/>
          <a:p>
            <a:endParaRPr lang="fr-FR"/>
          </a:p>
        </p:txBody>
      </p:sp>
      <p:sp>
        <p:nvSpPr>
          <p:cNvPr id="1107987" name="Line 33"/>
          <p:cNvSpPr>
            <a:spLocks noChangeShapeType="1"/>
          </p:cNvSpPr>
          <p:nvPr/>
        </p:nvSpPr>
        <p:spPr bwMode="auto">
          <a:xfrm>
            <a:off x="2771775" y="1995488"/>
            <a:ext cx="88900" cy="306387"/>
          </a:xfrm>
          <a:prstGeom prst="line">
            <a:avLst/>
          </a:prstGeom>
          <a:noFill/>
          <a:ln w="25400">
            <a:solidFill>
              <a:srgbClr val="000000"/>
            </a:solidFill>
            <a:round/>
            <a:headEnd/>
            <a:tailEnd/>
          </a:ln>
        </p:spPr>
        <p:txBody>
          <a:bodyPr/>
          <a:lstStyle/>
          <a:p>
            <a:endParaRPr lang="fr-FR"/>
          </a:p>
        </p:txBody>
      </p:sp>
      <p:sp>
        <p:nvSpPr>
          <p:cNvPr id="1107988" name="Line 34"/>
          <p:cNvSpPr>
            <a:spLocks noChangeShapeType="1"/>
          </p:cNvSpPr>
          <p:nvPr/>
        </p:nvSpPr>
        <p:spPr bwMode="auto">
          <a:xfrm>
            <a:off x="2903538" y="1973263"/>
            <a:ext cx="19050" cy="338137"/>
          </a:xfrm>
          <a:prstGeom prst="line">
            <a:avLst/>
          </a:prstGeom>
          <a:noFill/>
          <a:ln w="25400">
            <a:solidFill>
              <a:srgbClr val="000000"/>
            </a:solidFill>
            <a:round/>
            <a:headEnd/>
            <a:tailEnd/>
          </a:ln>
        </p:spPr>
        <p:txBody>
          <a:bodyPr/>
          <a:lstStyle/>
          <a:p>
            <a:endParaRPr lang="fr-FR"/>
          </a:p>
        </p:txBody>
      </p:sp>
      <p:sp>
        <p:nvSpPr>
          <p:cNvPr id="1107989" name="Line 35"/>
          <p:cNvSpPr>
            <a:spLocks noChangeShapeType="1"/>
          </p:cNvSpPr>
          <p:nvPr/>
        </p:nvSpPr>
        <p:spPr bwMode="auto">
          <a:xfrm>
            <a:off x="3125788" y="1892300"/>
            <a:ext cx="0" cy="704850"/>
          </a:xfrm>
          <a:prstGeom prst="line">
            <a:avLst/>
          </a:prstGeom>
          <a:noFill/>
          <a:ln w="25400">
            <a:solidFill>
              <a:srgbClr val="000000"/>
            </a:solidFill>
            <a:round/>
            <a:headEnd/>
            <a:tailEnd/>
          </a:ln>
        </p:spPr>
        <p:txBody>
          <a:bodyPr/>
          <a:lstStyle/>
          <a:p>
            <a:endParaRPr lang="fr-FR"/>
          </a:p>
        </p:txBody>
      </p:sp>
      <p:sp>
        <p:nvSpPr>
          <p:cNvPr id="1107990" name="Line 36"/>
          <p:cNvSpPr>
            <a:spLocks noChangeShapeType="1"/>
          </p:cNvSpPr>
          <p:nvPr/>
        </p:nvSpPr>
        <p:spPr bwMode="auto">
          <a:xfrm>
            <a:off x="2992438" y="2014538"/>
            <a:ext cx="0" cy="704850"/>
          </a:xfrm>
          <a:prstGeom prst="line">
            <a:avLst/>
          </a:prstGeom>
          <a:noFill/>
          <a:ln w="25400">
            <a:solidFill>
              <a:srgbClr val="000000"/>
            </a:solidFill>
            <a:round/>
            <a:headEnd/>
            <a:tailEnd/>
          </a:ln>
        </p:spPr>
        <p:txBody>
          <a:bodyPr/>
          <a:lstStyle/>
          <a:p>
            <a:endParaRPr lang="fr-FR"/>
          </a:p>
        </p:txBody>
      </p:sp>
      <p:sp>
        <p:nvSpPr>
          <p:cNvPr id="1107991" name="Line 37"/>
          <p:cNvSpPr>
            <a:spLocks noChangeShapeType="1"/>
          </p:cNvSpPr>
          <p:nvPr/>
        </p:nvSpPr>
        <p:spPr bwMode="auto">
          <a:xfrm>
            <a:off x="3400425" y="1903413"/>
            <a:ext cx="131763" cy="652462"/>
          </a:xfrm>
          <a:prstGeom prst="line">
            <a:avLst/>
          </a:prstGeom>
          <a:noFill/>
          <a:ln w="25400">
            <a:solidFill>
              <a:srgbClr val="000000"/>
            </a:solidFill>
            <a:round/>
            <a:headEnd/>
            <a:tailEnd/>
          </a:ln>
        </p:spPr>
        <p:txBody>
          <a:bodyPr/>
          <a:lstStyle/>
          <a:p>
            <a:endParaRPr lang="fr-FR"/>
          </a:p>
        </p:txBody>
      </p:sp>
      <p:sp>
        <p:nvSpPr>
          <p:cNvPr id="1107992" name="Line 38"/>
          <p:cNvSpPr>
            <a:spLocks noChangeShapeType="1"/>
          </p:cNvSpPr>
          <p:nvPr/>
        </p:nvSpPr>
        <p:spPr bwMode="auto">
          <a:xfrm>
            <a:off x="3276600" y="2065338"/>
            <a:ext cx="7938" cy="654050"/>
          </a:xfrm>
          <a:prstGeom prst="line">
            <a:avLst/>
          </a:prstGeom>
          <a:noFill/>
          <a:ln w="25400">
            <a:solidFill>
              <a:srgbClr val="000000"/>
            </a:solidFill>
            <a:round/>
            <a:headEnd/>
            <a:tailEnd/>
          </a:ln>
        </p:spPr>
        <p:txBody>
          <a:bodyPr/>
          <a:lstStyle/>
          <a:p>
            <a:endParaRPr lang="fr-FR"/>
          </a:p>
        </p:txBody>
      </p:sp>
      <p:sp>
        <p:nvSpPr>
          <p:cNvPr id="1107993" name="Line 39"/>
          <p:cNvSpPr>
            <a:spLocks noChangeShapeType="1"/>
          </p:cNvSpPr>
          <p:nvPr/>
        </p:nvSpPr>
        <p:spPr bwMode="auto">
          <a:xfrm>
            <a:off x="3621088" y="1993900"/>
            <a:ext cx="9525" cy="652463"/>
          </a:xfrm>
          <a:prstGeom prst="line">
            <a:avLst/>
          </a:prstGeom>
          <a:noFill/>
          <a:ln w="25400">
            <a:solidFill>
              <a:srgbClr val="000000"/>
            </a:solidFill>
            <a:round/>
            <a:headEnd/>
            <a:tailEnd/>
          </a:ln>
        </p:spPr>
        <p:txBody>
          <a:bodyPr/>
          <a:lstStyle/>
          <a:p>
            <a:endParaRPr lang="fr-FR"/>
          </a:p>
        </p:txBody>
      </p:sp>
      <p:sp>
        <p:nvSpPr>
          <p:cNvPr id="1107994" name="Line 40"/>
          <p:cNvSpPr>
            <a:spLocks noChangeShapeType="1"/>
          </p:cNvSpPr>
          <p:nvPr/>
        </p:nvSpPr>
        <p:spPr bwMode="auto">
          <a:xfrm>
            <a:off x="3763963" y="1943100"/>
            <a:ext cx="19050" cy="336550"/>
          </a:xfrm>
          <a:prstGeom prst="line">
            <a:avLst/>
          </a:prstGeom>
          <a:noFill/>
          <a:ln w="25400">
            <a:solidFill>
              <a:srgbClr val="000000"/>
            </a:solidFill>
            <a:round/>
            <a:headEnd/>
            <a:tailEnd/>
          </a:ln>
        </p:spPr>
        <p:txBody>
          <a:bodyPr/>
          <a:lstStyle/>
          <a:p>
            <a:endParaRPr lang="fr-FR"/>
          </a:p>
        </p:txBody>
      </p:sp>
      <p:sp>
        <p:nvSpPr>
          <p:cNvPr id="1107995" name="Line 41"/>
          <p:cNvSpPr>
            <a:spLocks noChangeShapeType="1"/>
          </p:cNvSpPr>
          <p:nvPr/>
        </p:nvSpPr>
        <p:spPr bwMode="auto">
          <a:xfrm>
            <a:off x="3959225" y="2239963"/>
            <a:ext cx="17463" cy="336550"/>
          </a:xfrm>
          <a:prstGeom prst="line">
            <a:avLst/>
          </a:prstGeom>
          <a:noFill/>
          <a:ln w="25400">
            <a:solidFill>
              <a:srgbClr val="000000"/>
            </a:solidFill>
            <a:round/>
            <a:headEnd/>
            <a:tailEnd/>
          </a:ln>
        </p:spPr>
        <p:txBody>
          <a:bodyPr/>
          <a:lstStyle/>
          <a:p>
            <a:endParaRPr lang="fr-FR"/>
          </a:p>
        </p:txBody>
      </p:sp>
      <p:sp>
        <p:nvSpPr>
          <p:cNvPr id="1107996" name="Line 42"/>
          <p:cNvSpPr>
            <a:spLocks noChangeShapeType="1"/>
          </p:cNvSpPr>
          <p:nvPr/>
        </p:nvSpPr>
        <p:spPr bwMode="auto">
          <a:xfrm>
            <a:off x="3773488" y="2373313"/>
            <a:ext cx="17462" cy="336550"/>
          </a:xfrm>
          <a:prstGeom prst="line">
            <a:avLst/>
          </a:prstGeom>
          <a:noFill/>
          <a:ln w="25400">
            <a:solidFill>
              <a:srgbClr val="000000"/>
            </a:solidFill>
            <a:round/>
            <a:headEnd/>
            <a:tailEnd/>
          </a:ln>
        </p:spPr>
        <p:txBody>
          <a:bodyPr/>
          <a:lstStyle/>
          <a:p>
            <a:endParaRPr lang="fr-FR"/>
          </a:p>
        </p:txBody>
      </p:sp>
      <p:sp>
        <p:nvSpPr>
          <p:cNvPr id="1107997" name="Line 43"/>
          <p:cNvSpPr>
            <a:spLocks noChangeShapeType="1"/>
          </p:cNvSpPr>
          <p:nvPr/>
        </p:nvSpPr>
        <p:spPr bwMode="auto">
          <a:xfrm>
            <a:off x="2824163" y="2465388"/>
            <a:ext cx="17462" cy="336550"/>
          </a:xfrm>
          <a:prstGeom prst="line">
            <a:avLst/>
          </a:prstGeom>
          <a:noFill/>
          <a:ln w="25400">
            <a:solidFill>
              <a:srgbClr val="000000"/>
            </a:solidFill>
            <a:round/>
            <a:headEnd/>
            <a:tailEnd/>
          </a:ln>
        </p:spPr>
        <p:txBody>
          <a:bodyPr/>
          <a:lstStyle/>
          <a:p>
            <a:endParaRPr lang="fr-FR"/>
          </a:p>
        </p:txBody>
      </p:sp>
      <p:sp>
        <p:nvSpPr>
          <p:cNvPr id="1107998" name="Line 44"/>
          <p:cNvSpPr>
            <a:spLocks noChangeShapeType="1"/>
          </p:cNvSpPr>
          <p:nvPr/>
        </p:nvSpPr>
        <p:spPr bwMode="auto">
          <a:xfrm>
            <a:off x="2665413" y="2617788"/>
            <a:ext cx="17462" cy="338137"/>
          </a:xfrm>
          <a:prstGeom prst="line">
            <a:avLst/>
          </a:prstGeom>
          <a:noFill/>
          <a:ln w="25400">
            <a:solidFill>
              <a:srgbClr val="000000"/>
            </a:solidFill>
            <a:round/>
            <a:headEnd/>
            <a:tailEnd/>
          </a:ln>
        </p:spPr>
        <p:txBody>
          <a:bodyPr/>
          <a:lstStyle/>
          <a:p>
            <a:endParaRPr lang="fr-FR"/>
          </a:p>
        </p:txBody>
      </p:sp>
      <p:sp>
        <p:nvSpPr>
          <p:cNvPr id="1107999" name="Line 45"/>
          <p:cNvSpPr>
            <a:spLocks noChangeShapeType="1"/>
          </p:cNvSpPr>
          <p:nvPr/>
        </p:nvSpPr>
        <p:spPr bwMode="auto">
          <a:xfrm flipH="1">
            <a:off x="2416175" y="2700338"/>
            <a:ext cx="69850" cy="357187"/>
          </a:xfrm>
          <a:prstGeom prst="line">
            <a:avLst/>
          </a:prstGeom>
          <a:noFill/>
          <a:ln w="25400">
            <a:solidFill>
              <a:srgbClr val="000000"/>
            </a:solidFill>
            <a:round/>
            <a:headEnd/>
            <a:tailEnd/>
          </a:ln>
        </p:spPr>
        <p:txBody>
          <a:bodyPr/>
          <a:lstStyle/>
          <a:p>
            <a:endParaRPr lang="fr-FR"/>
          </a:p>
        </p:txBody>
      </p:sp>
      <p:sp>
        <p:nvSpPr>
          <p:cNvPr id="1108000" name="Line 46"/>
          <p:cNvSpPr>
            <a:spLocks noChangeShapeType="1"/>
          </p:cNvSpPr>
          <p:nvPr/>
        </p:nvSpPr>
        <p:spPr bwMode="auto">
          <a:xfrm flipH="1">
            <a:off x="1333500" y="2719388"/>
            <a:ext cx="71438" cy="357187"/>
          </a:xfrm>
          <a:prstGeom prst="line">
            <a:avLst/>
          </a:prstGeom>
          <a:noFill/>
          <a:ln w="25400">
            <a:solidFill>
              <a:srgbClr val="000000"/>
            </a:solidFill>
            <a:round/>
            <a:headEnd/>
            <a:tailEnd/>
          </a:ln>
        </p:spPr>
        <p:txBody>
          <a:bodyPr/>
          <a:lstStyle/>
          <a:p>
            <a:endParaRPr lang="fr-FR"/>
          </a:p>
        </p:txBody>
      </p:sp>
      <p:sp>
        <p:nvSpPr>
          <p:cNvPr id="1108001" name="Line 47"/>
          <p:cNvSpPr>
            <a:spLocks noChangeShapeType="1"/>
          </p:cNvSpPr>
          <p:nvPr/>
        </p:nvSpPr>
        <p:spPr bwMode="auto">
          <a:xfrm>
            <a:off x="1228725" y="2525713"/>
            <a:ext cx="88900" cy="306387"/>
          </a:xfrm>
          <a:prstGeom prst="line">
            <a:avLst/>
          </a:prstGeom>
          <a:noFill/>
          <a:ln w="25400">
            <a:solidFill>
              <a:srgbClr val="000000"/>
            </a:solidFill>
            <a:round/>
            <a:headEnd/>
            <a:tailEnd/>
          </a:ln>
        </p:spPr>
        <p:txBody>
          <a:bodyPr/>
          <a:lstStyle/>
          <a:p>
            <a:endParaRPr lang="fr-FR"/>
          </a:p>
        </p:txBody>
      </p:sp>
      <p:sp>
        <p:nvSpPr>
          <p:cNvPr id="1108002" name="Line 48"/>
          <p:cNvSpPr>
            <a:spLocks noChangeShapeType="1"/>
          </p:cNvSpPr>
          <p:nvPr/>
        </p:nvSpPr>
        <p:spPr bwMode="auto">
          <a:xfrm flipH="1">
            <a:off x="6424613" y="2414588"/>
            <a:ext cx="160337" cy="531812"/>
          </a:xfrm>
          <a:prstGeom prst="line">
            <a:avLst/>
          </a:prstGeom>
          <a:noFill/>
          <a:ln w="25400">
            <a:solidFill>
              <a:srgbClr val="000000"/>
            </a:solidFill>
            <a:round/>
            <a:headEnd/>
            <a:tailEnd/>
          </a:ln>
        </p:spPr>
        <p:txBody>
          <a:bodyPr/>
          <a:lstStyle/>
          <a:p>
            <a:endParaRPr lang="fr-FR"/>
          </a:p>
        </p:txBody>
      </p:sp>
      <p:sp>
        <p:nvSpPr>
          <p:cNvPr id="1108003" name="Line 49"/>
          <p:cNvSpPr>
            <a:spLocks noChangeShapeType="1"/>
          </p:cNvSpPr>
          <p:nvPr/>
        </p:nvSpPr>
        <p:spPr bwMode="auto">
          <a:xfrm flipH="1">
            <a:off x="6637338" y="2424113"/>
            <a:ext cx="160337" cy="531812"/>
          </a:xfrm>
          <a:prstGeom prst="line">
            <a:avLst/>
          </a:prstGeom>
          <a:noFill/>
          <a:ln w="25400">
            <a:solidFill>
              <a:srgbClr val="000000"/>
            </a:solidFill>
            <a:round/>
            <a:headEnd/>
            <a:tailEnd/>
          </a:ln>
        </p:spPr>
        <p:txBody>
          <a:bodyPr/>
          <a:lstStyle/>
          <a:p>
            <a:endParaRPr lang="fr-FR"/>
          </a:p>
        </p:txBody>
      </p:sp>
      <p:sp>
        <p:nvSpPr>
          <p:cNvPr id="1108004" name="Line 50"/>
          <p:cNvSpPr>
            <a:spLocks noChangeShapeType="1"/>
          </p:cNvSpPr>
          <p:nvPr/>
        </p:nvSpPr>
        <p:spPr bwMode="auto">
          <a:xfrm>
            <a:off x="6869113" y="2444750"/>
            <a:ext cx="34925" cy="520700"/>
          </a:xfrm>
          <a:prstGeom prst="line">
            <a:avLst/>
          </a:prstGeom>
          <a:noFill/>
          <a:ln w="25400">
            <a:solidFill>
              <a:srgbClr val="000000"/>
            </a:solidFill>
            <a:round/>
            <a:headEnd/>
            <a:tailEnd/>
          </a:ln>
        </p:spPr>
        <p:txBody>
          <a:bodyPr/>
          <a:lstStyle/>
          <a:p>
            <a:endParaRPr lang="fr-FR"/>
          </a:p>
        </p:txBody>
      </p:sp>
      <p:sp>
        <p:nvSpPr>
          <p:cNvPr id="1108005" name="Line 51"/>
          <p:cNvSpPr>
            <a:spLocks noChangeShapeType="1"/>
          </p:cNvSpPr>
          <p:nvPr/>
        </p:nvSpPr>
        <p:spPr bwMode="auto">
          <a:xfrm flipH="1">
            <a:off x="7018338" y="2465388"/>
            <a:ext cx="71437" cy="490537"/>
          </a:xfrm>
          <a:prstGeom prst="line">
            <a:avLst/>
          </a:prstGeom>
          <a:noFill/>
          <a:ln w="25400">
            <a:solidFill>
              <a:srgbClr val="000000"/>
            </a:solidFill>
            <a:round/>
            <a:headEnd/>
            <a:tailEnd/>
          </a:ln>
        </p:spPr>
        <p:txBody>
          <a:bodyPr/>
          <a:lstStyle/>
          <a:p>
            <a:endParaRPr lang="fr-FR"/>
          </a:p>
        </p:txBody>
      </p:sp>
      <p:sp>
        <p:nvSpPr>
          <p:cNvPr id="1108006" name="Line 52"/>
          <p:cNvSpPr>
            <a:spLocks noChangeShapeType="1"/>
          </p:cNvSpPr>
          <p:nvPr/>
        </p:nvSpPr>
        <p:spPr bwMode="auto">
          <a:xfrm flipH="1">
            <a:off x="7223125" y="2516188"/>
            <a:ext cx="71438" cy="490537"/>
          </a:xfrm>
          <a:prstGeom prst="line">
            <a:avLst/>
          </a:prstGeom>
          <a:noFill/>
          <a:ln w="25400">
            <a:solidFill>
              <a:srgbClr val="000000"/>
            </a:solidFill>
            <a:round/>
            <a:headEnd/>
            <a:tailEnd/>
          </a:ln>
        </p:spPr>
        <p:txBody>
          <a:bodyPr/>
          <a:lstStyle/>
          <a:p>
            <a:endParaRPr lang="fr-FR"/>
          </a:p>
        </p:txBody>
      </p:sp>
      <p:sp>
        <p:nvSpPr>
          <p:cNvPr id="1108007" name="Line 53"/>
          <p:cNvSpPr>
            <a:spLocks noChangeShapeType="1"/>
          </p:cNvSpPr>
          <p:nvPr/>
        </p:nvSpPr>
        <p:spPr bwMode="auto">
          <a:xfrm flipH="1">
            <a:off x="6354763" y="2271713"/>
            <a:ext cx="88900" cy="306387"/>
          </a:xfrm>
          <a:prstGeom prst="line">
            <a:avLst/>
          </a:prstGeom>
          <a:noFill/>
          <a:ln w="25400">
            <a:solidFill>
              <a:srgbClr val="000000"/>
            </a:solidFill>
            <a:round/>
            <a:headEnd/>
            <a:tailEnd/>
          </a:ln>
        </p:spPr>
        <p:txBody>
          <a:bodyPr/>
          <a:lstStyle/>
          <a:p>
            <a:endParaRPr lang="fr-FR"/>
          </a:p>
        </p:txBody>
      </p:sp>
      <p:sp>
        <p:nvSpPr>
          <p:cNvPr id="1108008" name="Line 54"/>
          <p:cNvSpPr>
            <a:spLocks noChangeShapeType="1"/>
          </p:cNvSpPr>
          <p:nvPr/>
        </p:nvSpPr>
        <p:spPr bwMode="auto">
          <a:xfrm flipH="1">
            <a:off x="6097588" y="2200275"/>
            <a:ext cx="88900" cy="306388"/>
          </a:xfrm>
          <a:prstGeom prst="line">
            <a:avLst/>
          </a:prstGeom>
          <a:noFill/>
          <a:ln w="25400">
            <a:solidFill>
              <a:srgbClr val="000000"/>
            </a:solidFill>
            <a:round/>
            <a:headEnd/>
            <a:tailEnd/>
          </a:ln>
        </p:spPr>
        <p:txBody>
          <a:bodyPr/>
          <a:lstStyle/>
          <a:p>
            <a:endParaRPr lang="fr-FR"/>
          </a:p>
        </p:txBody>
      </p:sp>
      <p:sp>
        <p:nvSpPr>
          <p:cNvPr id="1108009" name="Line 55"/>
          <p:cNvSpPr>
            <a:spLocks noChangeShapeType="1"/>
          </p:cNvSpPr>
          <p:nvPr/>
        </p:nvSpPr>
        <p:spPr bwMode="auto">
          <a:xfrm flipH="1">
            <a:off x="5919788" y="1995488"/>
            <a:ext cx="88900" cy="306387"/>
          </a:xfrm>
          <a:prstGeom prst="line">
            <a:avLst/>
          </a:prstGeom>
          <a:noFill/>
          <a:ln w="25400">
            <a:solidFill>
              <a:srgbClr val="000000"/>
            </a:solidFill>
            <a:round/>
            <a:headEnd/>
            <a:tailEnd/>
          </a:ln>
        </p:spPr>
        <p:txBody>
          <a:bodyPr/>
          <a:lstStyle/>
          <a:p>
            <a:endParaRPr lang="fr-FR"/>
          </a:p>
        </p:txBody>
      </p:sp>
      <p:sp>
        <p:nvSpPr>
          <p:cNvPr id="1108010" name="Line 56"/>
          <p:cNvSpPr>
            <a:spLocks noChangeShapeType="1"/>
          </p:cNvSpPr>
          <p:nvPr/>
        </p:nvSpPr>
        <p:spPr bwMode="auto">
          <a:xfrm flipH="1">
            <a:off x="5857875" y="1974850"/>
            <a:ext cx="17463" cy="336550"/>
          </a:xfrm>
          <a:prstGeom prst="line">
            <a:avLst/>
          </a:prstGeom>
          <a:noFill/>
          <a:ln w="25400">
            <a:solidFill>
              <a:srgbClr val="000000"/>
            </a:solidFill>
            <a:round/>
            <a:headEnd/>
            <a:tailEnd/>
          </a:ln>
        </p:spPr>
        <p:txBody>
          <a:bodyPr/>
          <a:lstStyle/>
          <a:p>
            <a:endParaRPr lang="fr-FR"/>
          </a:p>
        </p:txBody>
      </p:sp>
      <p:sp>
        <p:nvSpPr>
          <p:cNvPr id="1108011" name="Line 57"/>
          <p:cNvSpPr>
            <a:spLocks noChangeShapeType="1"/>
          </p:cNvSpPr>
          <p:nvPr/>
        </p:nvSpPr>
        <p:spPr bwMode="auto">
          <a:xfrm flipH="1">
            <a:off x="5654675" y="1893888"/>
            <a:ext cx="0" cy="704850"/>
          </a:xfrm>
          <a:prstGeom prst="line">
            <a:avLst/>
          </a:prstGeom>
          <a:noFill/>
          <a:ln w="25400">
            <a:solidFill>
              <a:srgbClr val="000000"/>
            </a:solidFill>
            <a:round/>
            <a:headEnd/>
            <a:tailEnd/>
          </a:ln>
        </p:spPr>
        <p:txBody>
          <a:bodyPr/>
          <a:lstStyle/>
          <a:p>
            <a:endParaRPr lang="fr-FR"/>
          </a:p>
        </p:txBody>
      </p:sp>
      <p:sp>
        <p:nvSpPr>
          <p:cNvPr id="1108012" name="Line 58"/>
          <p:cNvSpPr>
            <a:spLocks noChangeShapeType="1"/>
          </p:cNvSpPr>
          <p:nvPr/>
        </p:nvSpPr>
        <p:spPr bwMode="auto">
          <a:xfrm flipH="1">
            <a:off x="5788025" y="2016125"/>
            <a:ext cx="0" cy="704850"/>
          </a:xfrm>
          <a:prstGeom prst="line">
            <a:avLst/>
          </a:prstGeom>
          <a:noFill/>
          <a:ln w="25400">
            <a:solidFill>
              <a:srgbClr val="000000"/>
            </a:solidFill>
            <a:round/>
            <a:headEnd/>
            <a:tailEnd/>
          </a:ln>
        </p:spPr>
        <p:txBody>
          <a:bodyPr/>
          <a:lstStyle/>
          <a:p>
            <a:endParaRPr lang="fr-FR"/>
          </a:p>
        </p:txBody>
      </p:sp>
      <p:sp>
        <p:nvSpPr>
          <p:cNvPr id="1108013" name="Line 59"/>
          <p:cNvSpPr>
            <a:spLocks noChangeShapeType="1"/>
          </p:cNvSpPr>
          <p:nvPr/>
        </p:nvSpPr>
        <p:spPr bwMode="auto">
          <a:xfrm flipH="1">
            <a:off x="5246688" y="1905000"/>
            <a:ext cx="133350" cy="654050"/>
          </a:xfrm>
          <a:prstGeom prst="line">
            <a:avLst/>
          </a:prstGeom>
          <a:noFill/>
          <a:ln w="25400">
            <a:solidFill>
              <a:srgbClr val="000000"/>
            </a:solidFill>
            <a:round/>
            <a:headEnd/>
            <a:tailEnd/>
          </a:ln>
        </p:spPr>
        <p:txBody>
          <a:bodyPr/>
          <a:lstStyle/>
          <a:p>
            <a:endParaRPr lang="fr-FR"/>
          </a:p>
        </p:txBody>
      </p:sp>
      <p:sp>
        <p:nvSpPr>
          <p:cNvPr id="1108014" name="Line 60"/>
          <p:cNvSpPr>
            <a:spLocks noChangeShapeType="1"/>
          </p:cNvSpPr>
          <p:nvPr/>
        </p:nvSpPr>
        <p:spPr bwMode="auto">
          <a:xfrm flipH="1">
            <a:off x="5495925" y="2066925"/>
            <a:ext cx="7938" cy="652463"/>
          </a:xfrm>
          <a:prstGeom prst="line">
            <a:avLst/>
          </a:prstGeom>
          <a:noFill/>
          <a:ln w="25400">
            <a:solidFill>
              <a:srgbClr val="000000"/>
            </a:solidFill>
            <a:round/>
            <a:headEnd/>
            <a:tailEnd/>
          </a:ln>
        </p:spPr>
        <p:txBody>
          <a:bodyPr/>
          <a:lstStyle/>
          <a:p>
            <a:endParaRPr lang="fr-FR"/>
          </a:p>
        </p:txBody>
      </p:sp>
      <p:sp>
        <p:nvSpPr>
          <p:cNvPr id="1108015" name="Line 61"/>
          <p:cNvSpPr>
            <a:spLocks noChangeShapeType="1"/>
          </p:cNvSpPr>
          <p:nvPr/>
        </p:nvSpPr>
        <p:spPr bwMode="auto">
          <a:xfrm flipH="1">
            <a:off x="5149850" y="1965325"/>
            <a:ext cx="7938" cy="652463"/>
          </a:xfrm>
          <a:prstGeom prst="line">
            <a:avLst/>
          </a:prstGeom>
          <a:noFill/>
          <a:ln w="25400">
            <a:solidFill>
              <a:srgbClr val="000000"/>
            </a:solidFill>
            <a:round/>
            <a:headEnd/>
            <a:tailEnd/>
          </a:ln>
        </p:spPr>
        <p:txBody>
          <a:bodyPr/>
          <a:lstStyle/>
          <a:p>
            <a:endParaRPr lang="fr-FR"/>
          </a:p>
        </p:txBody>
      </p:sp>
      <p:sp>
        <p:nvSpPr>
          <p:cNvPr id="1108016" name="Line 62"/>
          <p:cNvSpPr>
            <a:spLocks noChangeShapeType="1"/>
          </p:cNvSpPr>
          <p:nvPr/>
        </p:nvSpPr>
        <p:spPr bwMode="auto">
          <a:xfrm flipH="1">
            <a:off x="4997450" y="1944688"/>
            <a:ext cx="19050" cy="336550"/>
          </a:xfrm>
          <a:prstGeom prst="line">
            <a:avLst/>
          </a:prstGeom>
          <a:noFill/>
          <a:ln w="25400">
            <a:solidFill>
              <a:srgbClr val="000000"/>
            </a:solidFill>
            <a:round/>
            <a:headEnd/>
            <a:tailEnd/>
          </a:ln>
        </p:spPr>
        <p:txBody>
          <a:bodyPr/>
          <a:lstStyle/>
          <a:p>
            <a:endParaRPr lang="fr-FR"/>
          </a:p>
        </p:txBody>
      </p:sp>
      <p:sp>
        <p:nvSpPr>
          <p:cNvPr id="1108017" name="Line 63"/>
          <p:cNvSpPr>
            <a:spLocks noChangeShapeType="1"/>
          </p:cNvSpPr>
          <p:nvPr/>
        </p:nvSpPr>
        <p:spPr bwMode="auto">
          <a:xfrm flipH="1">
            <a:off x="4802188" y="2239963"/>
            <a:ext cx="19050" cy="336550"/>
          </a:xfrm>
          <a:prstGeom prst="line">
            <a:avLst/>
          </a:prstGeom>
          <a:noFill/>
          <a:ln w="25400">
            <a:solidFill>
              <a:srgbClr val="000000"/>
            </a:solidFill>
            <a:round/>
            <a:headEnd/>
            <a:tailEnd/>
          </a:ln>
        </p:spPr>
        <p:txBody>
          <a:bodyPr/>
          <a:lstStyle/>
          <a:p>
            <a:endParaRPr lang="fr-FR"/>
          </a:p>
        </p:txBody>
      </p:sp>
      <p:sp>
        <p:nvSpPr>
          <p:cNvPr id="1108018" name="Line 64"/>
          <p:cNvSpPr>
            <a:spLocks noChangeShapeType="1"/>
          </p:cNvSpPr>
          <p:nvPr/>
        </p:nvSpPr>
        <p:spPr bwMode="auto">
          <a:xfrm flipH="1">
            <a:off x="4989513" y="2373313"/>
            <a:ext cx="17462" cy="338137"/>
          </a:xfrm>
          <a:prstGeom prst="line">
            <a:avLst/>
          </a:prstGeom>
          <a:noFill/>
          <a:ln w="25400">
            <a:solidFill>
              <a:srgbClr val="000000"/>
            </a:solidFill>
            <a:round/>
            <a:headEnd/>
            <a:tailEnd/>
          </a:ln>
        </p:spPr>
        <p:txBody>
          <a:bodyPr/>
          <a:lstStyle/>
          <a:p>
            <a:endParaRPr lang="fr-FR"/>
          </a:p>
        </p:txBody>
      </p:sp>
      <p:sp>
        <p:nvSpPr>
          <p:cNvPr id="1108019" name="Line 65"/>
          <p:cNvSpPr>
            <a:spLocks noChangeShapeType="1"/>
          </p:cNvSpPr>
          <p:nvPr/>
        </p:nvSpPr>
        <p:spPr bwMode="auto">
          <a:xfrm flipH="1">
            <a:off x="5938838" y="2465388"/>
            <a:ext cx="17462" cy="338137"/>
          </a:xfrm>
          <a:prstGeom prst="line">
            <a:avLst/>
          </a:prstGeom>
          <a:noFill/>
          <a:ln w="25400">
            <a:solidFill>
              <a:srgbClr val="000000"/>
            </a:solidFill>
            <a:round/>
            <a:headEnd/>
            <a:tailEnd/>
          </a:ln>
        </p:spPr>
        <p:txBody>
          <a:bodyPr/>
          <a:lstStyle/>
          <a:p>
            <a:endParaRPr lang="fr-FR"/>
          </a:p>
        </p:txBody>
      </p:sp>
      <p:sp>
        <p:nvSpPr>
          <p:cNvPr id="1108020" name="Line 66"/>
          <p:cNvSpPr>
            <a:spLocks noChangeShapeType="1"/>
          </p:cNvSpPr>
          <p:nvPr/>
        </p:nvSpPr>
        <p:spPr bwMode="auto">
          <a:xfrm flipH="1">
            <a:off x="6097588" y="2619375"/>
            <a:ext cx="17462" cy="336550"/>
          </a:xfrm>
          <a:prstGeom prst="line">
            <a:avLst/>
          </a:prstGeom>
          <a:noFill/>
          <a:ln w="25400">
            <a:solidFill>
              <a:srgbClr val="000000"/>
            </a:solidFill>
            <a:round/>
            <a:headEnd/>
            <a:tailEnd/>
          </a:ln>
        </p:spPr>
        <p:txBody>
          <a:bodyPr/>
          <a:lstStyle/>
          <a:p>
            <a:endParaRPr lang="fr-FR"/>
          </a:p>
        </p:txBody>
      </p:sp>
      <p:sp>
        <p:nvSpPr>
          <p:cNvPr id="1108021" name="Line 67"/>
          <p:cNvSpPr>
            <a:spLocks noChangeShapeType="1"/>
          </p:cNvSpPr>
          <p:nvPr/>
        </p:nvSpPr>
        <p:spPr bwMode="auto">
          <a:xfrm>
            <a:off x="6294438" y="2701925"/>
            <a:ext cx="69850" cy="355600"/>
          </a:xfrm>
          <a:prstGeom prst="line">
            <a:avLst/>
          </a:prstGeom>
          <a:noFill/>
          <a:ln w="25400">
            <a:solidFill>
              <a:srgbClr val="000000"/>
            </a:solidFill>
            <a:round/>
            <a:headEnd/>
            <a:tailEnd/>
          </a:ln>
        </p:spPr>
        <p:txBody>
          <a:bodyPr/>
          <a:lstStyle/>
          <a:p>
            <a:endParaRPr lang="fr-FR"/>
          </a:p>
        </p:txBody>
      </p:sp>
      <p:sp>
        <p:nvSpPr>
          <p:cNvPr id="1108022" name="Line 68"/>
          <p:cNvSpPr>
            <a:spLocks noChangeShapeType="1"/>
          </p:cNvSpPr>
          <p:nvPr/>
        </p:nvSpPr>
        <p:spPr bwMode="auto">
          <a:xfrm>
            <a:off x="7375525" y="2720975"/>
            <a:ext cx="71438" cy="357188"/>
          </a:xfrm>
          <a:prstGeom prst="line">
            <a:avLst/>
          </a:prstGeom>
          <a:noFill/>
          <a:ln w="25400">
            <a:solidFill>
              <a:srgbClr val="000000"/>
            </a:solidFill>
            <a:round/>
            <a:headEnd/>
            <a:tailEnd/>
          </a:ln>
        </p:spPr>
        <p:txBody>
          <a:bodyPr/>
          <a:lstStyle/>
          <a:p>
            <a:endParaRPr lang="fr-FR"/>
          </a:p>
        </p:txBody>
      </p:sp>
      <p:sp>
        <p:nvSpPr>
          <p:cNvPr id="1108023" name="Line 69"/>
          <p:cNvSpPr>
            <a:spLocks noChangeShapeType="1"/>
          </p:cNvSpPr>
          <p:nvPr/>
        </p:nvSpPr>
        <p:spPr bwMode="auto">
          <a:xfrm flipH="1">
            <a:off x="7462838" y="2525713"/>
            <a:ext cx="88900" cy="307975"/>
          </a:xfrm>
          <a:prstGeom prst="line">
            <a:avLst/>
          </a:prstGeom>
          <a:noFill/>
          <a:ln w="25400">
            <a:solidFill>
              <a:srgbClr val="000000"/>
            </a:solidFill>
            <a:round/>
            <a:headEnd/>
            <a:tailEnd/>
          </a:ln>
        </p:spPr>
        <p:txBody>
          <a:bodyPr/>
          <a:lstStyle/>
          <a:p>
            <a:endParaRPr lang="fr-FR"/>
          </a:p>
        </p:txBody>
      </p:sp>
      <p:sp>
        <p:nvSpPr>
          <p:cNvPr id="1108024" name="Line 70"/>
          <p:cNvSpPr>
            <a:spLocks noChangeShapeType="1"/>
          </p:cNvSpPr>
          <p:nvPr/>
        </p:nvSpPr>
        <p:spPr bwMode="auto">
          <a:xfrm>
            <a:off x="7702550" y="2455863"/>
            <a:ext cx="34925" cy="520700"/>
          </a:xfrm>
          <a:prstGeom prst="line">
            <a:avLst/>
          </a:prstGeom>
          <a:noFill/>
          <a:ln w="25400">
            <a:solidFill>
              <a:srgbClr val="000000"/>
            </a:solidFill>
            <a:round/>
            <a:headEnd/>
            <a:tailEnd/>
          </a:ln>
        </p:spPr>
        <p:txBody>
          <a:bodyPr/>
          <a:lstStyle/>
          <a:p>
            <a:endParaRPr lang="fr-FR"/>
          </a:p>
        </p:txBody>
      </p:sp>
      <p:sp>
        <p:nvSpPr>
          <p:cNvPr id="1108025" name="Line 71"/>
          <p:cNvSpPr>
            <a:spLocks noChangeShapeType="1"/>
          </p:cNvSpPr>
          <p:nvPr/>
        </p:nvSpPr>
        <p:spPr bwMode="auto">
          <a:xfrm flipH="1">
            <a:off x="7807325" y="2444750"/>
            <a:ext cx="71438" cy="490538"/>
          </a:xfrm>
          <a:prstGeom prst="line">
            <a:avLst/>
          </a:prstGeom>
          <a:noFill/>
          <a:ln w="25400">
            <a:solidFill>
              <a:srgbClr val="000000"/>
            </a:solidFill>
            <a:round/>
            <a:headEnd/>
            <a:tailEnd/>
          </a:ln>
        </p:spPr>
        <p:txBody>
          <a:bodyPr/>
          <a:lstStyle/>
          <a:p>
            <a:endParaRPr lang="fr-FR"/>
          </a:p>
        </p:txBody>
      </p:sp>
      <p:sp>
        <p:nvSpPr>
          <p:cNvPr id="1108026" name="Line 72"/>
          <p:cNvSpPr>
            <a:spLocks noChangeShapeType="1"/>
          </p:cNvSpPr>
          <p:nvPr/>
        </p:nvSpPr>
        <p:spPr bwMode="auto">
          <a:xfrm flipH="1">
            <a:off x="7975600" y="2444750"/>
            <a:ext cx="73025" cy="490538"/>
          </a:xfrm>
          <a:prstGeom prst="line">
            <a:avLst/>
          </a:prstGeom>
          <a:noFill/>
          <a:ln w="25400">
            <a:solidFill>
              <a:srgbClr val="000000"/>
            </a:solidFill>
            <a:round/>
            <a:headEnd/>
            <a:tailEnd/>
          </a:ln>
        </p:spPr>
        <p:txBody>
          <a:bodyPr/>
          <a:lstStyle/>
          <a:p>
            <a:endParaRPr lang="fr-FR"/>
          </a:p>
        </p:txBody>
      </p:sp>
      <p:sp>
        <p:nvSpPr>
          <p:cNvPr id="1108027" name="Line 73"/>
          <p:cNvSpPr>
            <a:spLocks noChangeShapeType="1"/>
          </p:cNvSpPr>
          <p:nvPr/>
        </p:nvSpPr>
        <p:spPr bwMode="auto">
          <a:xfrm>
            <a:off x="8040688" y="2741613"/>
            <a:ext cx="71437" cy="355600"/>
          </a:xfrm>
          <a:prstGeom prst="line">
            <a:avLst/>
          </a:prstGeom>
          <a:noFill/>
          <a:ln w="25400">
            <a:solidFill>
              <a:srgbClr val="000000"/>
            </a:solidFill>
            <a:round/>
            <a:headEnd/>
            <a:tailEnd/>
          </a:ln>
        </p:spPr>
        <p:txBody>
          <a:bodyPr/>
          <a:lstStyle/>
          <a:p>
            <a:endParaRPr lang="fr-FR"/>
          </a:p>
        </p:txBody>
      </p:sp>
      <p:sp>
        <p:nvSpPr>
          <p:cNvPr id="1108028" name="Line 74"/>
          <p:cNvSpPr>
            <a:spLocks noChangeShapeType="1"/>
          </p:cNvSpPr>
          <p:nvPr/>
        </p:nvSpPr>
        <p:spPr bwMode="auto">
          <a:xfrm>
            <a:off x="8147050" y="2525713"/>
            <a:ext cx="71438" cy="357187"/>
          </a:xfrm>
          <a:prstGeom prst="line">
            <a:avLst/>
          </a:prstGeom>
          <a:noFill/>
          <a:ln w="25400">
            <a:solidFill>
              <a:srgbClr val="000000"/>
            </a:solidFill>
            <a:round/>
            <a:headEnd/>
            <a:tailEnd/>
          </a:ln>
        </p:spPr>
        <p:txBody>
          <a:bodyPr/>
          <a:lstStyle/>
          <a:p>
            <a:endParaRPr lang="fr-FR"/>
          </a:p>
        </p:txBody>
      </p:sp>
      <p:sp>
        <p:nvSpPr>
          <p:cNvPr id="1108029" name="Line 75"/>
          <p:cNvSpPr>
            <a:spLocks noChangeShapeType="1"/>
          </p:cNvSpPr>
          <p:nvPr/>
        </p:nvSpPr>
        <p:spPr bwMode="auto">
          <a:xfrm flipH="1">
            <a:off x="8289925" y="2525713"/>
            <a:ext cx="34925" cy="377825"/>
          </a:xfrm>
          <a:prstGeom prst="line">
            <a:avLst/>
          </a:prstGeom>
          <a:noFill/>
          <a:ln w="25400">
            <a:solidFill>
              <a:srgbClr val="000000"/>
            </a:solidFill>
            <a:round/>
            <a:headEnd/>
            <a:tailEnd/>
          </a:ln>
        </p:spPr>
        <p:txBody>
          <a:bodyPr/>
          <a:lstStyle/>
          <a:p>
            <a:endParaRPr lang="fr-FR"/>
          </a:p>
        </p:txBody>
      </p:sp>
      <p:sp>
        <p:nvSpPr>
          <p:cNvPr id="1108030" name="Line 76"/>
          <p:cNvSpPr>
            <a:spLocks noChangeShapeType="1"/>
          </p:cNvSpPr>
          <p:nvPr/>
        </p:nvSpPr>
        <p:spPr bwMode="auto">
          <a:xfrm flipH="1">
            <a:off x="1111250" y="2741613"/>
            <a:ext cx="71438" cy="355600"/>
          </a:xfrm>
          <a:prstGeom prst="line">
            <a:avLst/>
          </a:prstGeom>
          <a:noFill/>
          <a:ln w="25400">
            <a:solidFill>
              <a:srgbClr val="000000"/>
            </a:solidFill>
            <a:round/>
            <a:headEnd/>
            <a:tailEnd/>
          </a:ln>
        </p:spPr>
        <p:txBody>
          <a:bodyPr/>
          <a:lstStyle/>
          <a:p>
            <a:endParaRPr lang="fr-FR"/>
          </a:p>
        </p:txBody>
      </p:sp>
      <p:sp>
        <p:nvSpPr>
          <p:cNvPr id="1108031" name="Line 77"/>
          <p:cNvSpPr>
            <a:spLocks noChangeShapeType="1"/>
          </p:cNvSpPr>
          <p:nvPr/>
        </p:nvSpPr>
        <p:spPr bwMode="auto">
          <a:xfrm>
            <a:off x="909638" y="2557463"/>
            <a:ext cx="160337" cy="530225"/>
          </a:xfrm>
          <a:prstGeom prst="line">
            <a:avLst/>
          </a:prstGeom>
          <a:noFill/>
          <a:ln w="25400">
            <a:solidFill>
              <a:srgbClr val="000000"/>
            </a:solidFill>
            <a:round/>
            <a:headEnd/>
            <a:tailEnd/>
          </a:ln>
        </p:spPr>
        <p:txBody>
          <a:bodyPr/>
          <a:lstStyle/>
          <a:p>
            <a:endParaRPr lang="fr-FR"/>
          </a:p>
        </p:txBody>
      </p:sp>
      <p:sp>
        <p:nvSpPr>
          <p:cNvPr id="1108032" name="Line 78"/>
          <p:cNvSpPr>
            <a:spLocks noChangeShapeType="1"/>
          </p:cNvSpPr>
          <p:nvPr/>
        </p:nvSpPr>
        <p:spPr bwMode="auto">
          <a:xfrm flipH="1">
            <a:off x="820738" y="2576513"/>
            <a:ext cx="36512" cy="520700"/>
          </a:xfrm>
          <a:prstGeom prst="line">
            <a:avLst/>
          </a:prstGeom>
          <a:noFill/>
          <a:ln w="25400">
            <a:solidFill>
              <a:srgbClr val="000000"/>
            </a:solidFill>
            <a:round/>
            <a:headEnd/>
            <a:tailEnd/>
          </a:ln>
        </p:spPr>
        <p:txBody>
          <a:bodyPr/>
          <a:lstStyle/>
          <a:p>
            <a:endParaRPr lang="fr-FR"/>
          </a:p>
        </p:txBody>
      </p:sp>
      <p:sp>
        <p:nvSpPr>
          <p:cNvPr id="1108033" name="Line 79"/>
          <p:cNvSpPr>
            <a:spLocks noChangeShapeType="1"/>
          </p:cNvSpPr>
          <p:nvPr/>
        </p:nvSpPr>
        <p:spPr bwMode="auto">
          <a:xfrm flipH="1">
            <a:off x="2495550" y="1830388"/>
            <a:ext cx="217488" cy="363537"/>
          </a:xfrm>
          <a:prstGeom prst="line">
            <a:avLst/>
          </a:prstGeom>
          <a:noFill/>
          <a:ln w="19050">
            <a:solidFill>
              <a:srgbClr val="000000"/>
            </a:solidFill>
            <a:round/>
            <a:headEnd/>
            <a:tailEnd/>
          </a:ln>
        </p:spPr>
        <p:txBody>
          <a:bodyPr/>
          <a:lstStyle/>
          <a:p>
            <a:endParaRPr lang="fr-FR"/>
          </a:p>
        </p:txBody>
      </p:sp>
      <p:sp>
        <p:nvSpPr>
          <p:cNvPr id="1108034" name="Line 80"/>
          <p:cNvSpPr>
            <a:spLocks noChangeShapeType="1"/>
          </p:cNvSpPr>
          <p:nvPr/>
        </p:nvSpPr>
        <p:spPr bwMode="auto">
          <a:xfrm flipH="1">
            <a:off x="2781300" y="1736725"/>
            <a:ext cx="217488" cy="382588"/>
          </a:xfrm>
          <a:prstGeom prst="line">
            <a:avLst/>
          </a:prstGeom>
          <a:noFill/>
          <a:ln w="19050">
            <a:solidFill>
              <a:srgbClr val="000000"/>
            </a:solidFill>
            <a:round/>
            <a:headEnd/>
            <a:tailEnd/>
          </a:ln>
        </p:spPr>
        <p:txBody>
          <a:bodyPr/>
          <a:lstStyle/>
          <a:p>
            <a:endParaRPr lang="fr-FR"/>
          </a:p>
        </p:txBody>
      </p:sp>
      <p:sp>
        <p:nvSpPr>
          <p:cNvPr id="1108035" name="Line 81"/>
          <p:cNvSpPr>
            <a:spLocks noChangeShapeType="1"/>
          </p:cNvSpPr>
          <p:nvPr/>
        </p:nvSpPr>
        <p:spPr bwMode="auto">
          <a:xfrm>
            <a:off x="3375025" y="1681163"/>
            <a:ext cx="112713" cy="395287"/>
          </a:xfrm>
          <a:prstGeom prst="line">
            <a:avLst/>
          </a:prstGeom>
          <a:noFill/>
          <a:ln w="19050">
            <a:solidFill>
              <a:srgbClr val="000000"/>
            </a:solidFill>
            <a:round/>
            <a:headEnd/>
            <a:tailEnd/>
          </a:ln>
        </p:spPr>
        <p:txBody>
          <a:bodyPr/>
          <a:lstStyle/>
          <a:p>
            <a:endParaRPr lang="fr-FR"/>
          </a:p>
        </p:txBody>
      </p:sp>
      <p:sp>
        <p:nvSpPr>
          <p:cNvPr id="1108036" name="Line 82"/>
          <p:cNvSpPr>
            <a:spLocks noChangeShapeType="1"/>
          </p:cNvSpPr>
          <p:nvPr/>
        </p:nvSpPr>
        <p:spPr bwMode="auto">
          <a:xfrm>
            <a:off x="3729038" y="1770063"/>
            <a:ext cx="112712" cy="395287"/>
          </a:xfrm>
          <a:prstGeom prst="line">
            <a:avLst/>
          </a:prstGeom>
          <a:noFill/>
          <a:ln w="19050">
            <a:solidFill>
              <a:srgbClr val="000000"/>
            </a:solidFill>
            <a:round/>
            <a:headEnd/>
            <a:tailEnd/>
          </a:ln>
        </p:spPr>
        <p:txBody>
          <a:bodyPr/>
          <a:lstStyle/>
          <a:p>
            <a:endParaRPr lang="fr-FR"/>
          </a:p>
        </p:txBody>
      </p:sp>
      <p:sp>
        <p:nvSpPr>
          <p:cNvPr id="1108037" name="Line 83"/>
          <p:cNvSpPr>
            <a:spLocks noChangeShapeType="1"/>
          </p:cNvSpPr>
          <p:nvPr/>
        </p:nvSpPr>
        <p:spPr bwMode="auto">
          <a:xfrm>
            <a:off x="3960813" y="1935163"/>
            <a:ext cx="103187" cy="292100"/>
          </a:xfrm>
          <a:prstGeom prst="line">
            <a:avLst/>
          </a:prstGeom>
          <a:noFill/>
          <a:ln w="9525">
            <a:solidFill>
              <a:srgbClr val="000000"/>
            </a:solidFill>
            <a:round/>
            <a:headEnd/>
            <a:tailEnd/>
          </a:ln>
        </p:spPr>
        <p:txBody>
          <a:bodyPr/>
          <a:lstStyle/>
          <a:p>
            <a:endParaRPr lang="fr-FR"/>
          </a:p>
        </p:txBody>
      </p:sp>
      <p:sp>
        <p:nvSpPr>
          <p:cNvPr id="1108038" name="Line 84"/>
          <p:cNvSpPr>
            <a:spLocks noChangeShapeType="1"/>
          </p:cNvSpPr>
          <p:nvPr/>
        </p:nvSpPr>
        <p:spPr bwMode="auto">
          <a:xfrm flipH="1">
            <a:off x="4659313" y="1998663"/>
            <a:ext cx="50800" cy="271462"/>
          </a:xfrm>
          <a:prstGeom prst="line">
            <a:avLst/>
          </a:prstGeom>
          <a:noFill/>
          <a:ln w="19050">
            <a:solidFill>
              <a:srgbClr val="000000"/>
            </a:solidFill>
            <a:round/>
            <a:headEnd/>
            <a:tailEnd/>
          </a:ln>
        </p:spPr>
        <p:txBody>
          <a:bodyPr/>
          <a:lstStyle/>
          <a:p>
            <a:endParaRPr lang="fr-FR"/>
          </a:p>
        </p:txBody>
      </p:sp>
      <p:sp>
        <p:nvSpPr>
          <p:cNvPr id="1108039" name="Line 85"/>
          <p:cNvSpPr>
            <a:spLocks noChangeShapeType="1"/>
          </p:cNvSpPr>
          <p:nvPr/>
        </p:nvSpPr>
        <p:spPr bwMode="auto">
          <a:xfrm flipH="1">
            <a:off x="5080000" y="1738313"/>
            <a:ext cx="71438" cy="273050"/>
          </a:xfrm>
          <a:prstGeom prst="line">
            <a:avLst/>
          </a:prstGeom>
          <a:noFill/>
          <a:ln w="19050">
            <a:solidFill>
              <a:srgbClr val="000000"/>
            </a:solidFill>
            <a:round/>
            <a:headEnd/>
            <a:tailEnd/>
          </a:ln>
        </p:spPr>
        <p:txBody>
          <a:bodyPr/>
          <a:lstStyle/>
          <a:p>
            <a:endParaRPr lang="fr-FR"/>
          </a:p>
        </p:txBody>
      </p:sp>
      <p:sp>
        <p:nvSpPr>
          <p:cNvPr id="1108040" name="Line 86"/>
          <p:cNvSpPr>
            <a:spLocks noChangeShapeType="1"/>
          </p:cNvSpPr>
          <p:nvPr/>
        </p:nvSpPr>
        <p:spPr bwMode="auto">
          <a:xfrm flipH="1">
            <a:off x="5302250" y="1695450"/>
            <a:ext cx="69850" cy="274638"/>
          </a:xfrm>
          <a:prstGeom prst="line">
            <a:avLst/>
          </a:prstGeom>
          <a:noFill/>
          <a:ln w="19050">
            <a:solidFill>
              <a:srgbClr val="000000"/>
            </a:solidFill>
            <a:round/>
            <a:headEnd/>
            <a:tailEnd/>
          </a:ln>
        </p:spPr>
        <p:txBody>
          <a:bodyPr/>
          <a:lstStyle/>
          <a:p>
            <a:endParaRPr lang="fr-FR"/>
          </a:p>
        </p:txBody>
      </p:sp>
      <p:sp>
        <p:nvSpPr>
          <p:cNvPr id="1108041" name="Line 87"/>
          <p:cNvSpPr>
            <a:spLocks noChangeShapeType="1"/>
          </p:cNvSpPr>
          <p:nvPr/>
        </p:nvSpPr>
        <p:spPr bwMode="auto">
          <a:xfrm>
            <a:off x="5821363" y="1785938"/>
            <a:ext cx="107950" cy="276225"/>
          </a:xfrm>
          <a:prstGeom prst="line">
            <a:avLst/>
          </a:prstGeom>
          <a:noFill/>
          <a:ln w="19050">
            <a:solidFill>
              <a:srgbClr val="000000"/>
            </a:solidFill>
            <a:round/>
            <a:headEnd/>
            <a:tailEnd/>
          </a:ln>
        </p:spPr>
        <p:txBody>
          <a:bodyPr/>
          <a:lstStyle/>
          <a:p>
            <a:endParaRPr lang="fr-FR"/>
          </a:p>
        </p:txBody>
      </p:sp>
      <p:sp>
        <p:nvSpPr>
          <p:cNvPr id="1108042" name="Line 88"/>
          <p:cNvSpPr>
            <a:spLocks noChangeShapeType="1"/>
          </p:cNvSpPr>
          <p:nvPr/>
        </p:nvSpPr>
        <p:spPr bwMode="auto">
          <a:xfrm>
            <a:off x="6299200" y="1897063"/>
            <a:ext cx="107950" cy="277812"/>
          </a:xfrm>
          <a:prstGeom prst="line">
            <a:avLst/>
          </a:prstGeom>
          <a:noFill/>
          <a:ln w="19050">
            <a:solidFill>
              <a:srgbClr val="000000"/>
            </a:solidFill>
            <a:round/>
            <a:headEnd/>
            <a:tailEnd/>
          </a:ln>
        </p:spPr>
        <p:txBody>
          <a:bodyPr/>
          <a:lstStyle/>
          <a:p>
            <a:endParaRPr lang="fr-FR"/>
          </a:p>
        </p:txBody>
      </p:sp>
      <p:sp>
        <p:nvSpPr>
          <p:cNvPr id="1108043" name="Line 89"/>
          <p:cNvSpPr>
            <a:spLocks noChangeShapeType="1"/>
          </p:cNvSpPr>
          <p:nvPr/>
        </p:nvSpPr>
        <p:spPr bwMode="auto">
          <a:xfrm>
            <a:off x="6496050" y="1966913"/>
            <a:ext cx="106363" cy="276225"/>
          </a:xfrm>
          <a:prstGeom prst="line">
            <a:avLst/>
          </a:prstGeom>
          <a:noFill/>
          <a:ln w="9525">
            <a:solidFill>
              <a:srgbClr val="000000"/>
            </a:solidFill>
            <a:round/>
            <a:headEnd/>
            <a:tailEnd/>
          </a:ln>
        </p:spPr>
        <p:txBody>
          <a:bodyPr/>
          <a:lstStyle/>
          <a:p>
            <a:endParaRPr lang="fr-FR"/>
          </a:p>
        </p:txBody>
      </p:sp>
      <p:sp>
        <p:nvSpPr>
          <p:cNvPr id="1108044" name="Text Box 90"/>
          <p:cNvSpPr txBox="1">
            <a:spLocks noChangeArrowheads="1"/>
          </p:cNvSpPr>
          <p:nvPr/>
        </p:nvSpPr>
        <p:spPr bwMode="auto">
          <a:xfrm>
            <a:off x="8377238" y="4905375"/>
            <a:ext cx="209550" cy="895350"/>
          </a:xfrm>
          <a:prstGeom prst="rect">
            <a:avLst/>
          </a:prstGeom>
          <a:solidFill>
            <a:srgbClr val="FFFFFF"/>
          </a:solidFill>
          <a:ln w="9525">
            <a:noFill/>
            <a:miter lim="800000"/>
            <a:headEnd/>
            <a:tailEnd/>
          </a:ln>
        </p:spPr>
        <p:txBody>
          <a:bodyPr lIns="0" tIns="0" rIns="0" bIns="0"/>
          <a:lstStyle/>
          <a:p>
            <a:pPr defTabSz="449263" eaLnBrk="0" hangingPunct="0"/>
            <a:endParaRPr lang="fr-FR" sz="1200">
              <a:latin typeface="Times New Roman" pitchFamily="18" charset="0"/>
            </a:endParaRPr>
          </a:p>
        </p:txBody>
      </p:sp>
      <p:sp>
        <p:nvSpPr>
          <p:cNvPr id="1108045" name="Line 91"/>
          <p:cNvSpPr>
            <a:spLocks noChangeShapeType="1"/>
          </p:cNvSpPr>
          <p:nvPr/>
        </p:nvSpPr>
        <p:spPr bwMode="auto">
          <a:xfrm>
            <a:off x="474663" y="900113"/>
            <a:ext cx="8364537" cy="0"/>
          </a:xfrm>
          <a:prstGeom prst="line">
            <a:avLst/>
          </a:prstGeom>
          <a:noFill/>
          <a:ln w="9525">
            <a:solidFill>
              <a:srgbClr val="0000FF"/>
            </a:solidFill>
            <a:round/>
            <a:headEnd/>
            <a:tailEnd/>
          </a:ln>
        </p:spPr>
        <p:txBody>
          <a:bodyPr/>
          <a:lstStyle/>
          <a:p>
            <a:endParaRPr lang="fr-FR"/>
          </a:p>
        </p:txBody>
      </p:sp>
      <p:grpSp>
        <p:nvGrpSpPr>
          <p:cNvPr id="1108046" name="Group 92"/>
          <p:cNvGrpSpPr>
            <a:grpSpLocks/>
          </p:cNvGrpSpPr>
          <p:nvPr/>
        </p:nvGrpSpPr>
        <p:grpSpPr bwMode="auto">
          <a:xfrm>
            <a:off x="3560763" y="3386138"/>
            <a:ext cx="1763712" cy="663575"/>
            <a:chOff x="4463" y="3960"/>
            <a:chExt cx="2557" cy="836"/>
          </a:xfrm>
        </p:grpSpPr>
        <p:sp>
          <p:nvSpPr>
            <p:cNvPr id="1108100" name="Freeform 93"/>
            <p:cNvSpPr>
              <a:spLocks/>
            </p:cNvSpPr>
            <p:nvPr/>
          </p:nvSpPr>
          <p:spPr bwMode="auto">
            <a:xfrm>
              <a:off x="5762" y="4126"/>
              <a:ext cx="784" cy="540"/>
            </a:xfrm>
            <a:custGeom>
              <a:avLst/>
              <a:gdLst>
                <a:gd name="T0" fmla="*/ 0 w 784"/>
                <a:gd name="T1" fmla="*/ 540 h 540"/>
                <a:gd name="T2" fmla="*/ 270 w 784"/>
                <a:gd name="T3" fmla="*/ 347 h 540"/>
                <a:gd name="T4" fmla="*/ 591 w 784"/>
                <a:gd name="T5" fmla="*/ 193 h 540"/>
                <a:gd name="T6" fmla="*/ 784 w 784"/>
                <a:gd name="T7" fmla="*/ 0 h 540"/>
                <a:gd name="T8" fmla="*/ 0 60000 65536"/>
                <a:gd name="T9" fmla="*/ 0 60000 65536"/>
                <a:gd name="T10" fmla="*/ 0 60000 65536"/>
                <a:gd name="T11" fmla="*/ 0 60000 65536"/>
                <a:gd name="T12" fmla="*/ 0 w 784"/>
                <a:gd name="T13" fmla="*/ 0 h 540"/>
                <a:gd name="T14" fmla="*/ 784 w 784"/>
                <a:gd name="T15" fmla="*/ 540 h 540"/>
              </a:gdLst>
              <a:ahLst/>
              <a:cxnLst>
                <a:cxn ang="T8">
                  <a:pos x="T0" y="T1"/>
                </a:cxn>
                <a:cxn ang="T9">
                  <a:pos x="T2" y="T3"/>
                </a:cxn>
                <a:cxn ang="T10">
                  <a:pos x="T4" y="T5"/>
                </a:cxn>
                <a:cxn ang="T11">
                  <a:pos x="T6" y="T7"/>
                </a:cxn>
              </a:cxnLst>
              <a:rect l="T12" t="T13" r="T14" b="T15"/>
              <a:pathLst>
                <a:path w="784" h="540">
                  <a:moveTo>
                    <a:pt x="0" y="540"/>
                  </a:moveTo>
                  <a:cubicBezTo>
                    <a:pt x="86" y="472"/>
                    <a:pt x="172" y="405"/>
                    <a:pt x="270" y="347"/>
                  </a:cubicBezTo>
                  <a:cubicBezTo>
                    <a:pt x="368" y="289"/>
                    <a:pt x="505" y="251"/>
                    <a:pt x="591" y="193"/>
                  </a:cubicBezTo>
                  <a:cubicBezTo>
                    <a:pt x="677" y="135"/>
                    <a:pt x="730" y="67"/>
                    <a:pt x="784" y="0"/>
                  </a:cubicBezTo>
                </a:path>
              </a:pathLst>
            </a:custGeom>
            <a:noFill/>
            <a:ln w="19050" cap="flat" cmpd="sng">
              <a:solidFill>
                <a:srgbClr val="000000"/>
              </a:solidFill>
              <a:prstDash val="dash"/>
              <a:round/>
              <a:headEnd/>
              <a:tailEnd/>
            </a:ln>
          </p:spPr>
          <p:txBody>
            <a:bodyPr/>
            <a:lstStyle/>
            <a:p>
              <a:endParaRPr lang="fr-FR"/>
            </a:p>
          </p:txBody>
        </p:sp>
        <p:sp>
          <p:nvSpPr>
            <p:cNvPr id="1108101" name="Freeform 94"/>
            <p:cNvSpPr>
              <a:spLocks/>
            </p:cNvSpPr>
            <p:nvPr/>
          </p:nvSpPr>
          <p:spPr bwMode="auto">
            <a:xfrm>
              <a:off x="5904" y="3960"/>
              <a:ext cx="1039" cy="706"/>
            </a:xfrm>
            <a:custGeom>
              <a:avLst/>
              <a:gdLst>
                <a:gd name="T0" fmla="*/ 0 w 1039"/>
                <a:gd name="T1" fmla="*/ 706 h 706"/>
                <a:gd name="T2" fmla="*/ 270 w 1039"/>
                <a:gd name="T3" fmla="*/ 513 h 706"/>
                <a:gd name="T4" fmla="*/ 602 w 1039"/>
                <a:gd name="T5" fmla="*/ 334 h 706"/>
                <a:gd name="T6" fmla="*/ 833 w 1039"/>
                <a:gd name="T7" fmla="*/ 206 h 706"/>
                <a:gd name="T8" fmla="*/ 1039 w 1039"/>
                <a:gd name="T9" fmla="*/ 0 h 706"/>
                <a:gd name="T10" fmla="*/ 0 60000 65536"/>
                <a:gd name="T11" fmla="*/ 0 60000 65536"/>
                <a:gd name="T12" fmla="*/ 0 60000 65536"/>
                <a:gd name="T13" fmla="*/ 0 60000 65536"/>
                <a:gd name="T14" fmla="*/ 0 60000 65536"/>
                <a:gd name="T15" fmla="*/ 0 w 1039"/>
                <a:gd name="T16" fmla="*/ 0 h 706"/>
                <a:gd name="T17" fmla="*/ 1039 w 1039"/>
                <a:gd name="T18" fmla="*/ 706 h 706"/>
              </a:gdLst>
              <a:ahLst/>
              <a:cxnLst>
                <a:cxn ang="T10">
                  <a:pos x="T0" y="T1"/>
                </a:cxn>
                <a:cxn ang="T11">
                  <a:pos x="T2" y="T3"/>
                </a:cxn>
                <a:cxn ang="T12">
                  <a:pos x="T4" y="T5"/>
                </a:cxn>
                <a:cxn ang="T13">
                  <a:pos x="T6" y="T7"/>
                </a:cxn>
                <a:cxn ang="T14">
                  <a:pos x="T8" y="T9"/>
                </a:cxn>
              </a:cxnLst>
              <a:rect l="T15" t="T16" r="T17" b="T18"/>
              <a:pathLst>
                <a:path w="1039" h="706">
                  <a:moveTo>
                    <a:pt x="0" y="706"/>
                  </a:moveTo>
                  <a:cubicBezTo>
                    <a:pt x="86" y="638"/>
                    <a:pt x="170" y="575"/>
                    <a:pt x="270" y="513"/>
                  </a:cubicBezTo>
                  <a:cubicBezTo>
                    <a:pt x="370" y="451"/>
                    <a:pt x="508" y="385"/>
                    <a:pt x="602" y="334"/>
                  </a:cubicBezTo>
                  <a:cubicBezTo>
                    <a:pt x="696" y="283"/>
                    <a:pt x="760" y="262"/>
                    <a:pt x="833" y="206"/>
                  </a:cubicBezTo>
                  <a:cubicBezTo>
                    <a:pt x="906" y="150"/>
                    <a:pt x="996" y="43"/>
                    <a:pt x="1039" y="0"/>
                  </a:cubicBezTo>
                </a:path>
              </a:pathLst>
            </a:custGeom>
            <a:noFill/>
            <a:ln w="19050" cap="flat" cmpd="sng">
              <a:solidFill>
                <a:srgbClr val="000000"/>
              </a:solidFill>
              <a:prstDash val="dash"/>
              <a:round/>
              <a:headEnd/>
              <a:tailEnd/>
            </a:ln>
          </p:spPr>
          <p:txBody>
            <a:bodyPr/>
            <a:lstStyle/>
            <a:p>
              <a:endParaRPr lang="fr-FR"/>
            </a:p>
          </p:txBody>
        </p:sp>
        <p:sp>
          <p:nvSpPr>
            <p:cNvPr id="1108102" name="Freeform 95"/>
            <p:cNvSpPr>
              <a:spLocks/>
            </p:cNvSpPr>
            <p:nvPr/>
          </p:nvSpPr>
          <p:spPr bwMode="auto">
            <a:xfrm>
              <a:off x="6058" y="4037"/>
              <a:ext cx="962" cy="616"/>
            </a:xfrm>
            <a:custGeom>
              <a:avLst/>
              <a:gdLst>
                <a:gd name="T0" fmla="*/ 0 w 962"/>
                <a:gd name="T1" fmla="*/ 616 h 616"/>
                <a:gd name="T2" fmla="*/ 270 w 962"/>
                <a:gd name="T3" fmla="*/ 423 h 616"/>
                <a:gd name="T4" fmla="*/ 591 w 962"/>
                <a:gd name="T5" fmla="*/ 269 h 616"/>
                <a:gd name="T6" fmla="*/ 795 w 962"/>
                <a:gd name="T7" fmla="*/ 180 h 616"/>
                <a:gd name="T8" fmla="*/ 962 w 962"/>
                <a:gd name="T9" fmla="*/ 0 h 616"/>
                <a:gd name="T10" fmla="*/ 0 60000 65536"/>
                <a:gd name="T11" fmla="*/ 0 60000 65536"/>
                <a:gd name="T12" fmla="*/ 0 60000 65536"/>
                <a:gd name="T13" fmla="*/ 0 60000 65536"/>
                <a:gd name="T14" fmla="*/ 0 60000 65536"/>
                <a:gd name="T15" fmla="*/ 0 w 962"/>
                <a:gd name="T16" fmla="*/ 0 h 616"/>
                <a:gd name="T17" fmla="*/ 962 w 962"/>
                <a:gd name="T18" fmla="*/ 616 h 616"/>
              </a:gdLst>
              <a:ahLst/>
              <a:cxnLst>
                <a:cxn ang="T10">
                  <a:pos x="T0" y="T1"/>
                </a:cxn>
                <a:cxn ang="T11">
                  <a:pos x="T2" y="T3"/>
                </a:cxn>
                <a:cxn ang="T12">
                  <a:pos x="T4" y="T5"/>
                </a:cxn>
                <a:cxn ang="T13">
                  <a:pos x="T6" y="T7"/>
                </a:cxn>
                <a:cxn ang="T14">
                  <a:pos x="T8" y="T9"/>
                </a:cxn>
              </a:cxnLst>
              <a:rect l="T15" t="T16" r="T17" b="T18"/>
              <a:pathLst>
                <a:path w="962" h="616">
                  <a:moveTo>
                    <a:pt x="0" y="616"/>
                  </a:moveTo>
                  <a:cubicBezTo>
                    <a:pt x="86" y="548"/>
                    <a:pt x="172" y="481"/>
                    <a:pt x="270" y="423"/>
                  </a:cubicBezTo>
                  <a:cubicBezTo>
                    <a:pt x="368" y="365"/>
                    <a:pt x="504" y="309"/>
                    <a:pt x="591" y="269"/>
                  </a:cubicBezTo>
                  <a:cubicBezTo>
                    <a:pt x="678" y="229"/>
                    <a:pt x="733" y="225"/>
                    <a:pt x="795" y="180"/>
                  </a:cubicBezTo>
                  <a:cubicBezTo>
                    <a:pt x="857" y="135"/>
                    <a:pt x="927" y="37"/>
                    <a:pt x="962" y="0"/>
                  </a:cubicBezTo>
                </a:path>
              </a:pathLst>
            </a:custGeom>
            <a:noFill/>
            <a:ln w="19050" cap="flat" cmpd="sng">
              <a:solidFill>
                <a:srgbClr val="000000"/>
              </a:solidFill>
              <a:prstDash val="dash"/>
              <a:round/>
              <a:headEnd/>
              <a:tailEnd/>
            </a:ln>
          </p:spPr>
          <p:txBody>
            <a:bodyPr/>
            <a:lstStyle/>
            <a:p>
              <a:endParaRPr lang="fr-FR"/>
            </a:p>
          </p:txBody>
        </p:sp>
        <p:sp>
          <p:nvSpPr>
            <p:cNvPr id="1108103" name="Freeform 96"/>
            <p:cNvSpPr>
              <a:spLocks/>
            </p:cNvSpPr>
            <p:nvPr/>
          </p:nvSpPr>
          <p:spPr bwMode="auto">
            <a:xfrm>
              <a:off x="4849" y="4215"/>
              <a:ext cx="694" cy="502"/>
            </a:xfrm>
            <a:custGeom>
              <a:avLst/>
              <a:gdLst>
                <a:gd name="T0" fmla="*/ 694 w 694"/>
                <a:gd name="T1" fmla="*/ 502 h 502"/>
                <a:gd name="T2" fmla="*/ 373 w 694"/>
                <a:gd name="T3" fmla="*/ 219 h 502"/>
                <a:gd name="T4" fmla="*/ 115 w 694"/>
                <a:gd name="T5" fmla="*/ 90 h 502"/>
                <a:gd name="T6" fmla="*/ 0 w 694"/>
                <a:gd name="T7" fmla="*/ 0 h 502"/>
                <a:gd name="T8" fmla="*/ 0 60000 65536"/>
                <a:gd name="T9" fmla="*/ 0 60000 65536"/>
                <a:gd name="T10" fmla="*/ 0 60000 65536"/>
                <a:gd name="T11" fmla="*/ 0 60000 65536"/>
                <a:gd name="T12" fmla="*/ 0 w 694"/>
                <a:gd name="T13" fmla="*/ 0 h 502"/>
                <a:gd name="T14" fmla="*/ 694 w 694"/>
                <a:gd name="T15" fmla="*/ 502 h 502"/>
              </a:gdLst>
              <a:ahLst/>
              <a:cxnLst>
                <a:cxn ang="T8">
                  <a:pos x="T0" y="T1"/>
                </a:cxn>
                <a:cxn ang="T9">
                  <a:pos x="T2" y="T3"/>
                </a:cxn>
                <a:cxn ang="T10">
                  <a:pos x="T4" y="T5"/>
                </a:cxn>
                <a:cxn ang="T11">
                  <a:pos x="T6" y="T7"/>
                </a:cxn>
              </a:cxnLst>
              <a:rect l="T12" t="T13" r="T14" b="T15"/>
              <a:pathLst>
                <a:path w="694" h="502">
                  <a:moveTo>
                    <a:pt x="694" y="502"/>
                  </a:moveTo>
                  <a:cubicBezTo>
                    <a:pt x="581" y="395"/>
                    <a:pt x="469" y="288"/>
                    <a:pt x="373" y="219"/>
                  </a:cubicBezTo>
                  <a:cubicBezTo>
                    <a:pt x="277" y="150"/>
                    <a:pt x="177" y="126"/>
                    <a:pt x="115" y="90"/>
                  </a:cubicBezTo>
                  <a:cubicBezTo>
                    <a:pt x="53" y="54"/>
                    <a:pt x="26" y="27"/>
                    <a:pt x="0" y="0"/>
                  </a:cubicBezTo>
                </a:path>
              </a:pathLst>
            </a:custGeom>
            <a:noFill/>
            <a:ln w="19050" cap="flat" cmpd="sng">
              <a:solidFill>
                <a:srgbClr val="000000"/>
              </a:solidFill>
              <a:prstDash val="dash"/>
              <a:round/>
              <a:headEnd type="none" w="med" len="med"/>
              <a:tailEnd type="none" w="med" len="med"/>
            </a:ln>
          </p:spPr>
          <p:txBody>
            <a:bodyPr/>
            <a:lstStyle/>
            <a:p>
              <a:endParaRPr lang="fr-FR"/>
            </a:p>
          </p:txBody>
        </p:sp>
        <p:sp>
          <p:nvSpPr>
            <p:cNvPr id="1108104" name="Freeform 97"/>
            <p:cNvSpPr>
              <a:spLocks/>
            </p:cNvSpPr>
            <p:nvPr/>
          </p:nvSpPr>
          <p:spPr bwMode="auto">
            <a:xfrm>
              <a:off x="4463" y="4009"/>
              <a:ext cx="990" cy="734"/>
            </a:xfrm>
            <a:custGeom>
              <a:avLst/>
              <a:gdLst>
                <a:gd name="T0" fmla="*/ 990 w 990"/>
                <a:gd name="T1" fmla="*/ 734 h 734"/>
                <a:gd name="T2" fmla="*/ 744 w 990"/>
                <a:gd name="T3" fmla="*/ 504 h 734"/>
                <a:gd name="T4" fmla="*/ 384 w 990"/>
                <a:gd name="T5" fmla="*/ 362 h 734"/>
                <a:gd name="T6" fmla="*/ 0 w 990"/>
                <a:gd name="T7" fmla="*/ 0 h 734"/>
                <a:gd name="T8" fmla="*/ 0 60000 65536"/>
                <a:gd name="T9" fmla="*/ 0 60000 65536"/>
                <a:gd name="T10" fmla="*/ 0 60000 65536"/>
                <a:gd name="T11" fmla="*/ 0 60000 65536"/>
                <a:gd name="T12" fmla="*/ 0 w 990"/>
                <a:gd name="T13" fmla="*/ 0 h 734"/>
                <a:gd name="T14" fmla="*/ 990 w 990"/>
                <a:gd name="T15" fmla="*/ 734 h 734"/>
              </a:gdLst>
              <a:ahLst/>
              <a:cxnLst>
                <a:cxn ang="T8">
                  <a:pos x="T0" y="T1"/>
                </a:cxn>
                <a:cxn ang="T9">
                  <a:pos x="T2" y="T3"/>
                </a:cxn>
                <a:cxn ang="T10">
                  <a:pos x="T4" y="T5"/>
                </a:cxn>
                <a:cxn ang="T11">
                  <a:pos x="T6" y="T7"/>
                </a:cxn>
              </a:cxnLst>
              <a:rect l="T12" t="T13" r="T14" b="T15"/>
              <a:pathLst>
                <a:path w="990" h="734">
                  <a:moveTo>
                    <a:pt x="990" y="734"/>
                  </a:moveTo>
                  <a:cubicBezTo>
                    <a:pt x="949" y="696"/>
                    <a:pt x="845" y="566"/>
                    <a:pt x="744" y="504"/>
                  </a:cubicBezTo>
                  <a:cubicBezTo>
                    <a:pt x="643" y="442"/>
                    <a:pt x="508" y="446"/>
                    <a:pt x="384" y="362"/>
                  </a:cubicBezTo>
                  <a:cubicBezTo>
                    <a:pt x="260" y="278"/>
                    <a:pt x="80" y="76"/>
                    <a:pt x="0" y="0"/>
                  </a:cubicBezTo>
                </a:path>
              </a:pathLst>
            </a:custGeom>
            <a:noFill/>
            <a:ln w="19050" cap="flat" cmpd="sng">
              <a:solidFill>
                <a:srgbClr val="000000"/>
              </a:solidFill>
              <a:prstDash val="dash"/>
              <a:round/>
              <a:headEnd type="none" w="med" len="med"/>
              <a:tailEnd type="none" w="med" len="med"/>
            </a:ln>
          </p:spPr>
          <p:txBody>
            <a:bodyPr/>
            <a:lstStyle/>
            <a:p>
              <a:endParaRPr lang="fr-FR"/>
            </a:p>
          </p:txBody>
        </p:sp>
        <p:sp>
          <p:nvSpPr>
            <p:cNvPr id="1108105" name="Freeform 98"/>
            <p:cNvSpPr>
              <a:spLocks/>
            </p:cNvSpPr>
            <p:nvPr/>
          </p:nvSpPr>
          <p:spPr bwMode="auto">
            <a:xfrm>
              <a:off x="4514" y="4165"/>
              <a:ext cx="950" cy="631"/>
            </a:xfrm>
            <a:custGeom>
              <a:avLst/>
              <a:gdLst>
                <a:gd name="T0" fmla="*/ 950 w 950"/>
                <a:gd name="T1" fmla="*/ 631 h 631"/>
                <a:gd name="T2" fmla="*/ 669 w 950"/>
                <a:gd name="T3" fmla="*/ 451 h 631"/>
                <a:gd name="T4" fmla="*/ 436 w 950"/>
                <a:gd name="T5" fmla="*/ 361 h 631"/>
                <a:gd name="T6" fmla="*/ 205 w 950"/>
                <a:gd name="T7" fmla="*/ 271 h 631"/>
                <a:gd name="T8" fmla="*/ 0 w 950"/>
                <a:gd name="T9" fmla="*/ 0 h 631"/>
                <a:gd name="T10" fmla="*/ 0 60000 65536"/>
                <a:gd name="T11" fmla="*/ 0 60000 65536"/>
                <a:gd name="T12" fmla="*/ 0 60000 65536"/>
                <a:gd name="T13" fmla="*/ 0 60000 65536"/>
                <a:gd name="T14" fmla="*/ 0 60000 65536"/>
                <a:gd name="T15" fmla="*/ 0 w 950"/>
                <a:gd name="T16" fmla="*/ 0 h 631"/>
                <a:gd name="T17" fmla="*/ 950 w 950"/>
                <a:gd name="T18" fmla="*/ 631 h 631"/>
              </a:gdLst>
              <a:ahLst/>
              <a:cxnLst>
                <a:cxn ang="T10">
                  <a:pos x="T0" y="T1"/>
                </a:cxn>
                <a:cxn ang="T11">
                  <a:pos x="T2" y="T3"/>
                </a:cxn>
                <a:cxn ang="T12">
                  <a:pos x="T4" y="T5"/>
                </a:cxn>
                <a:cxn ang="T13">
                  <a:pos x="T6" y="T7"/>
                </a:cxn>
                <a:cxn ang="T14">
                  <a:pos x="T8" y="T9"/>
                </a:cxn>
              </a:cxnLst>
              <a:rect l="T15" t="T16" r="T17" b="T18"/>
              <a:pathLst>
                <a:path w="950" h="631">
                  <a:moveTo>
                    <a:pt x="950" y="631"/>
                  </a:moveTo>
                  <a:cubicBezTo>
                    <a:pt x="901" y="601"/>
                    <a:pt x="755" y="496"/>
                    <a:pt x="669" y="451"/>
                  </a:cubicBezTo>
                  <a:cubicBezTo>
                    <a:pt x="583" y="406"/>
                    <a:pt x="513" y="391"/>
                    <a:pt x="436" y="361"/>
                  </a:cubicBezTo>
                  <a:cubicBezTo>
                    <a:pt x="359" y="331"/>
                    <a:pt x="278" y="331"/>
                    <a:pt x="205" y="271"/>
                  </a:cubicBezTo>
                  <a:cubicBezTo>
                    <a:pt x="132" y="211"/>
                    <a:pt x="43" y="57"/>
                    <a:pt x="0" y="0"/>
                  </a:cubicBezTo>
                </a:path>
              </a:pathLst>
            </a:custGeom>
            <a:noFill/>
            <a:ln w="19050" cap="flat" cmpd="sng">
              <a:solidFill>
                <a:srgbClr val="000000"/>
              </a:solidFill>
              <a:prstDash val="dash"/>
              <a:round/>
              <a:headEnd type="none" w="med" len="med"/>
              <a:tailEnd type="none" w="med" len="med"/>
            </a:ln>
          </p:spPr>
          <p:txBody>
            <a:bodyPr/>
            <a:lstStyle/>
            <a:p>
              <a:endParaRPr lang="fr-FR"/>
            </a:p>
          </p:txBody>
        </p:sp>
      </p:grpSp>
      <p:sp>
        <p:nvSpPr>
          <p:cNvPr id="1108047" name="Text Box 99"/>
          <p:cNvSpPr txBox="1">
            <a:spLocks noChangeArrowheads="1"/>
          </p:cNvSpPr>
          <p:nvPr/>
        </p:nvSpPr>
        <p:spPr bwMode="auto">
          <a:xfrm>
            <a:off x="4643438" y="3621088"/>
            <a:ext cx="141287" cy="149225"/>
          </a:xfrm>
          <a:prstGeom prst="rect">
            <a:avLst/>
          </a:prstGeom>
          <a:noFill/>
          <a:ln w="9525">
            <a:noFill/>
            <a:miter lim="800000"/>
            <a:headEnd/>
            <a:tailEnd/>
          </a:ln>
        </p:spPr>
        <p:txBody>
          <a:bodyPr lIns="0" tIns="0" rIns="0" bIns="0"/>
          <a:lstStyle/>
          <a:p>
            <a:pPr defTabSz="449263" eaLnBrk="0" hangingPunct="0">
              <a:spcBef>
                <a:spcPts val="1200"/>
              </a:spcBef>
              <a:spcAft>
                <a:spcPts val="300"/>
              </a:spcAft>
            </a:pPr>
            <a:r>
              <a:rPr lang="fr-FR" sz="900" b="1">
                <a:solidFill>
                  <a:srgbClr val="0000FF"/>
                </a:solidFill>
                <a:latin typeface="Arial" charset="0"/>
              </a:rPr>
              <a:t>  </a:t>
            </a:r>
          </a:p>
        </p:txBody>
      </p:sp>
      <p:sp>
        <p:nvSpPr>
          <p:cNvPr id="1108048" name="Text Box 100"/>
          <p:cNvSpPr txBox="1">
            <a:spLocks noChangeArrowheads="1"/>
          </p:cNvSpPr>
          <p:nvPr/>
        </p:nvSpPr>
        <p:spPr bwMode="auto">
          <a:xfrm>
            <a:off x="4824413" y="3530600"/>
            <a:ext cx="141287" cy="149225"/>
          </a:xfrm>
          <a:prstGeom prst="rect">
            <a:avLst/>
          </a:prstGeom>
          <a:noFill/>
          <a:ln w="9525">
            <a:noFill/>
            <a:miter lim="800000"/>
            <a:headEnd/>
            <a:tailEnd/>
          </a:ln>
        </p:spPr>
        <p:txBody>
          <a:bodyPr lIns="0" tIns="0" rIns="0" bIns="0"/>
          <a:lstStyle/>
          <a:p>
            <a:pPr defTabSz="449263" eaLnBrk="0" hangingPunct="0">
              <a:spcBef>
                <a:spcPts val="1200"/>
              </a:spcBef>
              <a:spcAft>
                <a:spcPts val="300"/>
              </a:spcAft>
            </a:pPr>
            <a:r>
              <a:rPr lang="fr-FR" sz="900" b="1">
                <a:solidFill>
                  <a:srgbClr val="0000FF"/>
                </a:solidFill>
                <a:latin typeface="Arial" charset="0"/>
              </a:rPr>
              <a:t>  </a:t>
            </a:r>
          </a:p>
        </p:txBody>
      </p:sp>
      <p:sp>
        <p:nvSpPr>
          <p:cNvPr id="1108049" name="Text Box 101"/>
          <p:cNvSpPr txBox="1">
            <a:spLocks noChangeArrowheads="1"/>
          </p:cNvSpPr>
          <p:nvPr/>
        </p:nvSpPr>
        <p:spPr bwMode="auto">
          <a:xfrm>
            <a:off x="5038725" y="3349625"/>
            <a:ext cx="141288" cy="149225"/>
          </a:xfrm>
          <a:prstGeom prst="rect">
            <a:avLst/>
          </a:prstGeom>
          <a:noFill/>
          <a:ln w="9525">
            <a:noFill/>
            <a:miter lim="800000"/>
            <a:headEnd/>
            <a:tailEnd/>
          </a:ln>
        </p:spPr>
        <p:txBody>
          <a:bodyPr lIns="0" tIns="0" rIns="0" bIns="0"/>
          <a:lstStyle/>
          <a:p>
            <a:pPr defTabSz="449263" eaLnBrk="0" hangingPunct="0">
              <a:spcBef>
                <a:spcPts val="1200"/>
              </a:spcBef>
              <a:spcAft>
                <a:spcPts val="300"/>
              </a:spcAft>
            </a:pPr>
            <a:r>
              <a:rPr lang="fr-FR" sz="900" b="1">
                <a:solidFill>
                  <a:srgbClr val="0000FF"/>
                </a:solidFill>
                <a:latin typeface="Arial" charset="0"/>
              </a:rPr>
              <a:t>  </a:t>
            </a:r>
          </a:p>
        </p:txBody>
      </p:sp>
      <p:sp>
        <p:nvSpPr>
          <p:cNvPr id="1108050" name="Text Box 102"/>
          <p:cNvSpPr txBox="1">
            <a:spLocks noChangeArrowheads="1"/>
          </p:cNvSpPr>
          <p:nvPr/>
        </p:nvSpPr>
        <p:spPr bwMode="auto">
          <a:xfrm>
            <a:off x="4098925" y="3348038"/>
            <a:ext cx="649288" cy="184150"/>
          </a:xfrm>
          <a:prstGeom prst="rect">
            <a:avLst/>
          </a:prstGeom>
          <a:noFill/>
          <a:ln w="9525">
            <a:noFill/>
            <a:miter lim="800000"/>
            <a:headEnd/>
            <a:tailEnd/>
          </a:ln>
        </p:spPr>
        <p:txBody>
          <a:bodyPr lIns="0" tIns="0" rIns="0" bIns="0"/>
          <a:lstStyle/>
          <a:p>
            <a:pPr algn="ctr" defTabSz="449263" eaLnBrk="0" hangingPunct="0">
              <a:spcBef>
                <a:spcPts val="1200"/>
              </a:spcBef>
              <a:spcAft>
                <a:spcPts val="300"/>
              </a:spcAft>
            </a:pPr>
            <a:endParaRPr lang="fr-FR" sz="900">
              <a:latin typeface="Arial" charset="0"/>
            </a:endParaRPr>
          </a:p>
        </p:txBody>
      </p:sp>
      <p:sp>
        <p:nvSpPr>
          <p:cNvPr id="1108051" name="Text Box 103"/>
          <p:cNvSpPr txBox="1">
            <a:spLocks noChangeArrowheads="1"/>
          </p:cNvSpPr>
          <p:nvPr/>
        </p:nvSpPr>
        <p:spPr bwMode="auto">
          <a:xfrm>
            <a:off x="349250" y="4344988"/>
            <a:ext cx="914400" cy="457200"/>
          </a:xfrm>
          <a:prstGeom prst="rect">
            <a:avLst/>
          </a:prstGeom>
          <a:noFill/>
          <a:ln w="9525">
            <a:noFill/>
            <a:miter lim="800000"/>
            <a:headEnd/>
            <a:tailEnd/>
          </a:ln>
        </p:spPr>
        <p:txBody>
          <a:bodyPr lIns="91430" tIns="45715" rIns="91430" bIns="45715">
            <a:spAutoFit/>
          </a:bodyPr>
          <a:lstStyle/>
          <a:p>
            <a:pPr defTabSz="449263">
              <a:spcBef>
                <a:spcPct val="50000"/>
              </a:spcBef>
            </a:pPr>
            <a:r>
              <a:rPr lang="fr-FR" sz="2400">
                <a:latin typeface="Times New Roman" pitchFamily="18" charset="0"/>
              </a:rPr>
              <a:t>Moho</a:t>
            </a:r>
          </a:p>
        </p:txBody>
      </p:sp>
      <p:sp>
        <p:nvSpPr>
          <p:cNvPr id="327784" name="Text Box 104"/>
          <p:cNvSpPr txBox="1">
            <a:spLocks noChangeArrowheads="1"/>
          </p:cNvSpPr>
          <p:nvPr/>
        </p:nvSpPr>
        <p:spPr bwMode="auto">
          <a:xfrm>
            <a:off x="5867400" y="3644900"/>
            <a:ext cx="1590675" cy="457200"/>
          </a:xfrm>
          <a:prstGeom prst="rect">
            <a:avLst/>
          </a:prstGeom>
          <a:noFill/>
          <a:ln w="9525">
            <a:noFill/>
            <a:miter lim="800000"/>
            <a:headEnd/>
            <a:tailEnd/>
          </a:ln>
          <a:effectLst/>
        </p:spPr>
        <p:txBody>
          <a:bodyPr lIns="91430" tIns="45715" rIns="91430" bIns="45715">
            <a:spAutoFit/>
          </a:bodyPr>
          <a:lstStyle/>
          <a:p>
            <a:pPr algn="ctr" defTabSz="449263">
              <a:spcBef>
                <a:spcPct val="50000"/>
              </a:spcBef>
              <a:defRPr/>
            </a:pPr>
            <a:r>
              <a:rPr lang="fr-FR" sz="2400" b="1">
                <a:effectLst>
                  <a:outerShdw blurRad="38100" dist="38100" dir="2700000" algn="tl">
                    <a:srgbClr val="C0C0C0"/>
                  </a:outerShdw>
                </a:effectLst>
                <a:latin typeface="Times New Roman" pitchFamily="18" charset="0"/>
              </a:rPr>
              <a:t>Gabbro</a:t>
            </a:r>
          </a:p>
        </p:txBody>
      </p:sp>
      <p:grpSp>
        <p:nvGrpSpPr>
          <p:cNvPr id="1108053" name="Group 105"/>
          <p:cNvGrpSpPr>
            <a:grpSpLocks/>
          </p:cNvGrpSpPr>
          <p:nvPr/>
        </p:nvGrpSpPr>
        <p:grpSpPr bwMode="auto">
          <a:xfrm>
            <a:off x="7054850" y="1355725"/>
            <a:ext cx="1905000" cy="838200"/>
            <a:chOff x="4368" y="864"/>
            <a:chExt cx="1200" cy="528"/>
          </a:xfrm>
        </p:grpSpPr>
        <p:sp>
          <p:nvSpPr>
            <p:cNvPr id="1108098" name="Line 106"/>
            <p:cNvSpPr>
              <a:spLocks noChangeShapeType="1"/>
            </p:cNvSpPr>
            <p:nvPr/>
          </p:nvSpPr>
          <p:spPr bwMode="auto">
            <a:xfrm flipH="1">
              <a:off x="4752" y="1104"/>
              <a:ext cx="240" cy="288"/>
            </a:xfrm>
            <a:prstGeom prst="line">
              <a:avLst/>
            </a:prstGeom>
            <a:noFill/>
            <a:ln w="25400">
              <a:solidFill>
                <a:schemeClr val="tx1"/>
              </a:solidFill>
              <a:round/>
              <a:headEnd/>
              <a:tailEnd type="triangle" w="lg" len="lg"/>
            </a:ln>
          </p:spPr>
          <p:txBody>
            <a:bodyPr/>
            <a:lstStyle/>
            <a:p>
              <a:endParaRPr lang="fr-FR"/>
            </a:p>
          </p:txBody>
        </p:sp>
        <p:sp>
          <p:nvSpPr>
            <p:cNvPr id="1108099" name="Text Box 107"/>
            <p:cNvSpPr txBox="1">
              <a:spLocks noChangeArrowheads="1"/>
            </p:cNvSpPr>
            <p:nvPr/>
          </p:nvSpPr>
          <p:spPr bwMode="auto">
            <a:xfrm>
              <a:off x="4368" y="864"/>
              <a:ext cx="1200" cy="288"/>
            </a:xfrm>
            <a:prstGeom prst="rect">
              <a:avLst/>
            </a:prstGeom>
            <a:noFill/>
            <a:ln w="9525">
              <a:noFill/>
              <a:miter lim="800000"/>
              <a:headEnd/>
              <a:tailEnd/>
            </a:ln>
          </p:spPr>
          <p:txBody>
            <a:bodyPr lIns="91430" tIns="45715" rIns="91430" bIns="45715">
              <a:spAutoFit/>
            </a:bodyPr>
            <a:lstStyle/>
            <a:p>
              <a:pPr algn="ctr" defTabSz="449263">
                <a:spcBef>
                  <a:spcPct val="50000"/>
                </a:spcBef>
              </a:pPr>
              <a:r>
                <a:rPr lang="fr-FR" sz="2400">
                  <a:latin typeface="Times New Roman" pitchFamily="18" charset="0"/>
                </a:rPr>
                <a:t>Sédiments</a:t>
              </a:r>
            </a:p>
          </p:txBody>
        </p:sp>
      </p:grpSp>
      <p:sp>
        <p:nvSpPr>
          <p:cNvPr id="327788" name="Text Box 108"/>
          <p:cNvSpPr txBox="1">
            <a:spLocks noChangeArrowheads="1"/>
          </p:cNvSpPr>
          <p:nvPr/>
        </p:nvSpPr>
        <p:spPr bwMode="auto">
          <a:xfrm>
            <a:off x="6156325" y="2205038"/>
            <a:ext cx="1295400" cy="457200"/>
          </a:xfrm>
          <a:prstGeom prst="rect">
            <a:avLst/>
          </a:prstGeom>
          <a:noFill/>
          <a:ln w="9525">
            <a:noFill/>
            <a:miter lim="800000"/>
            <a:headEnd/>
            <a:tailEnd/>
          </a:ln>
          <a:effectLst/>
        </p:spPr>
        <p:txBody>
          <a:bodyPr lIns="91430" tIns="45715" rIns="91430" bIns="45715">
            <a:spAutoFit/>
          </a:bodyPr>
          <a:lstStyle/>
          <a:p>
            <a:pPr algn="ctr" defTabSz="449263">
              <a:spcBef>
                <a:spcPct val="50000"/>
              </a:spcBef>
              <a:defRPr/>
            </a:pPr>
            <a:r>
              <a:rPr lang="fr-FR" sz="2400" b="1">
                <a:effectLst>
                  <a:outerShdw blurRad="38100" dist="38100" dir="2700000" algn="tl">
                    <a:srgbClr val="C0C0C0"/>
                  </a:outerShdw>
                </a:effectLst>
                <a:latin typeface="Times New Roman" pitchFamily="18" charset="0"/>
              </a:rPr>
              <a:t>Basalte</a:t>
            </a:r>
            <a:endParaRPr lang="fr-FR" sz="1400" b="1">
              <a:effectLst>
                <a:outerShdw blurRad="38100" dist="38100" dir="2700000" algn="tl">
                  <a:srgbClr val="C0C0C0"/>
                </a:outerShdw>
              </a:effectLst>
              <a:latin typeface="Times New Roman" pitchFamily="18" charset="0"/>
            </a:endParaRPr>
          </a:p>
        </p:txBody>
      </p:sp>
      <p:sp>
        <p:nvSpPr>
          <p:cNvPr id="327789" name="Text Box 109"/>
          <p:cNvSpPr txBox="1">
            <a:spLocks noChangeArrowheads="1"/>
          </p:cNvSpPr>
          <p:nvPr/>
        </p:nvSpPr>
        <p:spPr bwMode="auto">
          <a:xfrm>
            <a:off x="6064250" y="5089525"/>
            <a:ext cx="1600200" cy="457200"/>
          </a:xfrm>
          <a:prstGeom prst="rect">
            <a:avLst/>
          </a:prstGeom>
          <a:noFill/>
          <a:ln w="9525">
            <a:noFill/>
            <a:miter lim="800000"/>
            <a:headEnd/>
            <a:tailEnd/>
          </a:ln>
          <a:effectLst/>
        </p:spPr>
        <p:txBody>
          <a:bodyPr lIns="91430" tIns="45715" rIns="91430" bIns="45715">
            <a:spAutoFit/>
          </a:bodyPr>
          <a:lstStyle/>
          <a:p>
            <a:pPr algn="ctr" defTabSz="449263">
              <a:spcBef>
                <a:spcPct val="50000"/>
              </a:spcBef>
              <a:defRPr/>
            </a:pPr>
            <a:r>
              <a:rPr lang="fr-FR" sz="2400" b="1">
                <a:effectLst>
                  <a:outerShdw blurRad="38100" dist="38100" dir="2700000" algn="tl">
                    <a:srgbClr val="C0C0C0"/>
                  </a:outerShdw>
                </a:effectLst>
                <a:latin typeface="Times New Roman" pitchFamily="18" charset="0"/>
              </a:rPr>
              <a:t>Péridotite</a:t>
            </a:r>
          </a:p>
        </p:txBody>
      </p:sp>
      <p:grpSp>
        <p:nvGrpSpPr>
          <p:cNvPr id="1108056" name="Group 110"/>
          <p:cNvGrpSpPr>
            <a:grpSpLocks/>
          </p:cNvGrpSpPr>
          <p:nvPr/>
        </p:nvGrpSpPr>
        <p:grpSpPr bwMode="auto">
          <a:xfrm>
            <a:off x="882650" y="3954463"/>
            <a:ext cx="7162800" cy="1219200"/>
            <a:chOff x="480" y="2501"/>
            <a:chExt cx="4512" cy="768"/>
          </a:xfrm>
        </p:grpSpPr>
        <p:sp>
          <p:nvSpPr>
            <p:cNvPr id="1108096" name="Freeform 111"/>
            <p:cNvSpPr>
              <a:spLocks/>
            </p:cNvSpPr>
            <p:nvPr/>
          </p:nvSpPr>
          <p:spPr bwMode="auto">
            <a:xfrm>
              <a:off x="480" y="2501"/>
              <a:ext cx="2015" cy="768"/>
            </a:xfrm>
            <a:custGeom>
              <a:avLst/>
              <a:gdLst>
                <a:gd name="T0" fmla="*/ 0 w 2015"/>
                <a:gd name="T1" fmla="*/ 523 h 768"/>
                <a:gd name="T2" fmla="*/ 208 w 2015"/>
                <a:gd name="T3" fmla="*/ 515 h 768"/>
                <a:gd name="T4" fmla="*/ 1104 w 2015"/>
                <a:gd name="T5" fmla="*/ 395 h 768"/>
                <a:gd name="T6" fmla="*/ 1992 w 2015"/>
                <a:gd name="T7" fmla="*/ 27 h 768"/>
                <a:gd name="T8" fmla="*/ 968 w 2015"/>
                <a:gd name="T9" fmla="*/ 555 h 768"/>
                <a:gd name="T10" fmla="*/ 0 w 2015"/>
                <a:gd name="T11" fmla="*/ 763 h 768"/>
                <a:gd name="T12" fmla="*/ 0 w 2015"/>
                <a:gd name="T13" fmla="*/ 523 h 768"/>
                <a:gd name="T14" fmla="*/ 0 60000 65536"/>
                <a:gd name="T15" fmla="*/ 0 60000 65536"/>
                <a:gd name="T16" fmla="*/ 0 60000 65536"/>
                <a:gd name="T17" fmla="*/ 0 60000 65536"/>
                <a:gd name="T18" fmla="*/ 0 60000 65536"/>
                <a:gd name="T19" fmla="*/ 0 60000 65536"/>
                <a:gd name="T20" fmla="*/ 0 60000 65536"/>
                <a:gd name="T21" fmla="*/ 0 w 2015"/>
                <a:gd name="T22" fmla="*/ 0 h 768"/>
                <a:gd name="T23" fmla="*/ 2015 w 2015"/>
                <a:gd name="T24" fmla="*/ 768 h 7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5" h="768">
                  <a:moveTo>
                    <a:pt x="0" y="523"/>
                  </a:moveTo>
                  <a:cubicBezTo>
                    <a:pt x="35" y="482"/>
                    <a:pt x="24" y="536"/>
                    <a:pt x="208" y="515"/>
                  </a:cubicBezTo>
                  <a:cubicBezTo>
                    <a:pt x="392" y="494"/>
                    <a:pt x="807" y="476"/>
                    <a:pt x="1104" y="395"/>
                  </a:cubicBezTo>
                  <a:cubicBezTo>
                    <a:pt x="1401" y="314"/>
                    <a:pt x="2015" y="0"/>
                    <a:pt x="1992" y="27"/>
                  </a:cubicBezTo>
                  <a:cubicBezTo>
                    <a:pt x="1969" y="54"/>
                    <a:pt x="1300" y="432"/>
                    <a:pt x="968" y="555"/>
                  </a:cubicBezTo>
                  <a:cubicBezTo>
                    <a:pt x="636" y="678"/>
                    <a:pt x="161" y="768"/>
                    <a:pt x="0" y="763"/>
                  </a:cubicBezTo>
                  <a:lnTo>
                    <a:pt x="0" y="523"/>
                  </a:lnTo>
                  <a:close/>
                </a:path>
              </a:pathLst>
            </a:custGeom>
            <a:solidFill>
              <a:srgbClr val="00FF00"/>
            </a:solidFill>
            <a:ln w="9525">
              <a:noFill/>
              <a:round/>
              <a:headEnd/>
              <a:tailEnd/>
            </a:ln>
          </p:spPr>
          <p:txBody>
            <a:bodyPr/>
            <a:lstStyle/>
            <a:p>
              <a:endParaRPr lang="fr-FR"/>
            </a:p>
          </p:txBody>
        </p:sp>
        <p:sp>
          <p:nvSpPr>
            <p:cNvPr id="1108097" name="Freeform 112"/>
            <p:cNvSpPr>
              <a:spLocks/>
            </p:cNvSpPr>
            <p:nvPr/>
          </p:nvSpPr>
          <p:spPr bwMode="auto">
            <a:xfrm>
              <a:off x="2835" y="2503"/>
              <a:ext cx="2157" cy="742"/>
            </a:xfrm>
            <a:custGeom>
              <a:avLst/>
              <a:gdLst>
                <a:gd name="T0" fmla="*/ 2157 w 2157"/>
                <a:gd name="T1" fmla="*/ 489 h 742"/>
                <a:gd name="T2" fmla="*/ 1573 w 2157"/>
                <a:gd name="T3" fmla="*/ 497 h 742"/>
                <a:gd name="T4" fmla="*/ 861 w 2157"/>
                <a:gd name="T5" fmla="*/ 417 h 742"/>
                <a:gd name="T6" fmla="*/ 5 w 2157"/>
                <a:gd name="T7" fmla="*/ 17 h 742"/>
                <a:gd name="T8" fmla="*/ 893 w 2157"/>
                <a:gd name="T9" fmla="*/ 521 h 742"/>
                <a:gd name="T10" fmla="*/ 2157 w 2157"/>
                <a:gd name="T11" fmla="*/ 737 h 742"/>
                <a:gd name="T12" fmla="*/ 2157 w 2157"/>
                <a:gd name="T13" fmla="*/ 489 h 742"/>
                <a:gd name="T14" fmla="*/ 0 60000 65536"/>
                <a:gd name="T15" fmla="*/ 0 60000 65536"/>
                <a:gd name="T16" fmla="*/ 0 60000 65536"/>
                <a:gd name="T17" fmla="*/ 0 60000 65536"/>
                <a:gd name="T18" fmla="*/ 0 60000 65536"/>
                <a:gd name="T19" fmla="*/ 0 60000 65536"/>
                <a:gd name="T20" fmla="*/ 0 60000 65536"/>
                <a:gd name="T21" fmla="*/ 0 w 2157"/>
                <a:gd name="T22" fmla="*/ 0 h 742"/>
                <a:gd name="T23" fmla="*/ 2157 w 2157"/>
                <a:gd name="T24" fmla="*/ 742 h 7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7" h="742">
                  <a:moveTo>
                    <a:pt x="2157" y="489"/>
                  </a:moveTo>
                  <a:lnTo>
                    <a:pt x="1573" y="497"/>
                  </a:lnTo>
                  <a:cubicBezTo>
                    <a:pt x="1357" y="485"/>
                    <a:pt x="1122" y="497"/>
                    <a:pt x="861" y="417"/>
                  </a:cubicBezTo>
                  <a:cubicBezTo>
                    <a:pt x="600" y="337"/>
                    <a:pt x="0" y="0"/>
                    <a:pt x="5" y="17"/>
                  </a:cubicBezTo>
                  <a:cubicBezTo>
                    <a:pt x="10" y="34"/>
                    <a:pt x="534" y="401"/>
                    <a:pt x="893" y="521"/>
                  </a:cubicBezTo>
                  <a:cubicBezTo>
                    <a:pt x="1252" y="641"/>
                    <a:pt x="1946" y="742"/>
                    <a:pt x="2157" y="737"/>
                  </a:cubicBezTo>
                  <a:lnTo>
                    <a:pt x="2157" y="489"/>
                  </a:lnTo>
                  <a:close/>
                </a:path>
              </a:pathLst>
            </a:custGeom>
            <a:solidFill>
              <a:srgbClr val="00FF00"/>
            </a:solidFill>
            <a:ln w="9525">
              <a:noFill/>
              <a:round/>
              <a:headEnd/>
              <a:tailEnd/>
            </a:ln>
          </p:spPr>
          <p:txBody>
            <a:bodyPr/>
            <a:lstStyle/>
            <a:p>
              <a:endParaRPr lang="fr-FR"/>
            </a:p>
          </p:txBody>
        </p:sp>
      </p:grpSp>
      <p:grpSp>
        <p:nvGrpSpPr>
          <p:cNvPr id="327793" name="Group 113"/>
          <p:cNvGrpSpPr>
            <a:grpSpLocks/>
          </p:cNvGrpSpPr>
          <p:nvPr/>
        </p:nvGrpSpPr>
        <p:grpSpPr bwMode="auto">
          <a:xfrm>
            <a:off x="0" y="3213100"/>
            <a:ext cx="8955088" cy="533400"/>
            <a:chOff x="0" y="2024"/>
            <a:chExt cx="5641" cy="336"/>
          </a:xfrm>
        </p:grpSpPr>
        <p:sp>
          <p:nvSpPr>
            <p:cNvPr id="1108094" name="AutoShape 114"/>
            <p:cNvSpPr>
              <a:spLocks noChangeArrowheads="1"/>
            </p:cNvSpPr>
            <p:nvPr/>
          </p:nvSpPr>
          <p:spPr bwMode="auto">
            <a:xfrm>
              <a:off x="4921" y="2024"/>
              <a:ext cx="720" cy="3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00"/>
            </a:solidFill>
            <a:ln w="9525">
              <a:solidFill>
                <a:schemeClr val="tx1"/>
              </a:solidFill>
              <a:miter lim="800000"/>
              <a:headEnd/>
              <a:tailEnd/>
            </a:ln>
          </p:spPr>
          <p:txBody>
            <a:bodyPr wrap="none" anchor="ctr"/>
            <a:lstStyle/>
            <a:p>
              <a:endParaRPr lang="fr-FR"/>
            </a:p>
          </p:txBody>
        </p:sp>
        <p:sp>
          <p:nvSpPr>
            <p:cNvPr id="1108095" name="AutoShape 115"/>
            <p:cNvSpPr>
              <a:spLocks noChangeArrowheads="1"/>
            </p:cNvSpPr>
            <p:nvPr/>
          </p:nvSpPr>
          <p:spPr bwMode="auto">
            <a:xfrm flipH="1">
              <a:off x="0" y="2024"/>
              <a:ext cx="720" cy="3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00"/>
            </a:solidFill>
            <a:ln w="9525">
              <a:solidFill>
                <a:schemeClr val="tx1"/>
              </a:solidFill>
              <a:miter lim="800000"/>
              <a:headEnd/>
              <a:tailEnd/>
            </a:ln>
          </p:spPr>
          <p:txBody>
            <a:bodyPr wrap="none" anchor="ctr"/>
            <a:lstStyle/>
            <a:p>
              <a:endParaRPr lang="fr-FR"/>
            </a:p>
          </p:txBody>
        </p:sp>
      </p:grpSp>
      <p:sp>
        <p:nvSpPr>
          <p:cNvPr id="1108058" name="Freeform 116"/>
          <p:cNvSpPr>
            <a:spLocks/>
          </p:cNvSpPr>
          <p:nvPr/>
        </p:nvSpPr>
        <p:spPr bwMode="auto">
          <a:xfrm>
            <a:off x="890588" y="3871913"/>
            <a:ext cx="7164387" cy="882650"/>
          </a:xfrm>
          <a:custGeom>
            <a:avLst/>
            <a:gdLst>
              <a:gd name="T0" fmla="*/ 0 w 10389"/>
              <a:gd name="T1" fmla="*/ 2147483647 h 1110"/>
              <a:gd name="T2" fmla="*/ 2147483647 w 10389"/>
              <a:gd name="T3" fmla="*/ 2147483647 h 1110"/>
              <a:gd name="T4" fmla="*/ 2147483647 w 10389"/>
              <a:gd name="T5" fmla="*/ 2147483647 h 1110"/>
              <a:gd name="T6" fmla="*/ 2147483647 w 10389"/>
              <a:gd name="T7" fmla="*/ 2147483647 h 1110"/>
              <a:gd name="T8" fmla="*/ 2147483647 w 10389"/>
              <a:gd name="T9" fmla="*/ 2147483647 h 1110"/>
              <a:gd name="T10" fmla="*/ 2147483647 w 10389"/>
              <a:gd name="T11" fmla="*/ 2147483647 h 1110"/>
              <a:gd name="T12" fmla="*/ 2147483647 w 10389"/>
              <a:gd name="T13" fmla="*/ 2147483647 h 1110"/>
              <a:gd name="T14" fmla="*/ 2147483647 w 10389"/>
              <a:gd name="T15" fmla="*/ 2147483647 h 1110"/>
              <a:gd name="T16" fmla="*/ 2147483647 w 10389"/>
              <a:gd name="T17" fmla="*/ 2147483647 h 1110"/>
              <a:gd name="T18" fmla="*/ 2147483647 w 10389"/>
              <a:gd name="T19" fmla="*/ 2147483647 h 1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389"/>
              <a:gd name="T31" fmla="*/ 0 h 1110"/>
              <a:gd name="T32" fmla="*/ 10389 w 10389"/>
              <a:gd name="T33" fmla="*/ 1110 h 11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389" h="1110">
                <a:moveTo>
                  <a:pt x="0" y="1110"/>
                </a:moveTo>
                <a:cubicBezTo>
                  <a:pt x="742" y="1086"/>
                  <a:pt x="1485" y="1063"/>
                  <a:pt x="2173" y="930"/>
                </a:cubicBezTo>
                <a:cubicBezTo>
                  <a:pt x="2861" y="797"/>
                  <a:pt x="3729" y="455"/>
                  <a:pt x="4128" y="313"/>
                </a:cubicBezTo>
                <a:cubicBezTo>
                  <a:pt x="4527" y="171"/>
                  <a:pt x="4422" y="130"/>
                  <a:pt x="4565" y="81"/>
                </a:cubicBezTo>
                <a:cubicBezTo>
                  <a:pt x="4708" y="32"/>
                  <a:pt x="4824" y="0"/>
                  <a:pt x="4989" y="17"/>
                </a:cubicBezTo>
                <a:cubicBezTo>
                  <a:pt x="5154" y="34"/>
                  <a:pt x="5317" y="94"/>
                  <a:pt x="5555" y="184"/>
                </a:cubicBezTo>
                <a:cubicBezTo>
                  <a:pt x="5793" y="274"/>
                  <a:pt x="6116" y="437"/>
                  <a:pt x="6416" y="557"/>
                </a:cubicBezTo>
                <a:cubicBezTo>
                  <a:pt x="6716" y="677"/>
                  <a:pt x="6974" y="818"/>
                  <a:pt x="7355" y="904"/>
                </a:cubicBezTo>
                <a:cubicBezTo>
                  <a:pt x="7736" y="990"/>
                  <a:pt x="8199" y="1047"/>
                  <a:pt x="8705" y="1071"/>
                </a:cubicBezTo>
                <a:cubicBezTo>
                  <a:pt x="9211" y="1095"/>
                  <a:pt x="9800" y="1070"/>
                  <a:pt x="10389" y="1046"/>
                </a:cubicBezTo>
              </a:path>
            </a:pathLst>
          </a:custGeom>
          <a:noFill/>
          <a:ln w="25400" cmpd="sng">
            <a:solidFill>
              <a:srgbClr val="000000"/>
            </a:solidFill>
            <a:round/>
            <a:headEnd/>
            <a:tailEnd/>
          </a:ln>
        </p:spPr>
        <p:txBody>
          <a:bodyPr/>
          <a:lstStyle/>
          <a:p>
            <a:endParaRPr lang="fr-FR"/>
          </a:p>
        </p:txBody>
      </p:sp>
      <p:grpSp>
        <p:nvGrpSpPr>
          <p:cNvPr id="327797" name="Group 117"/>
          <p:cNvGrpSpPr>
            <a:grpSpLocks/>
          </p:cNvGrpSpPr>
          <p:nvPr/>
        </p:nvGrpSpPr>
        <p:grpSpPr bwMode="auto">
          <a:xfrm>
            <a:off x="1597025" y="1903413"/>
            <a:ext cx="3783013" cy="2533650"/>
            <a:chOff x="930" y="1209"/>
            <a:chExt cx="2383" cy="1596"/>
          </a:xfrm>
        </p:grpSpPr>
        <p:sp>
          <p:nvSpPr>
            <p:cNvPr id="1108090" name="Freeform 118"/>
            <p:cNvSpPr>
              <a:spLocks/>
            </p:cNvSpPr>
            <p:nvPr/>
          </p:nvSpPr>
          <p:spPr bwMode="auto">
            <a:xfrm>
              <a:off x="2041" y="1209"/>
              <a:ext cx="1272" cy="1596"/>
            </a:xfrm>
            <a:custGeom>
              <a:avLst/>
              <a:gdLst>
                <a:gd name="T0" fmla="*/ 47 w 2929"/>
                <a:gd name="T1" fmla="*/ 186 h 3188"/>
                <a:gd name="T2" fmla="*/ 22 w 2929"/>
                <a:gd name="T3" fmla="*/ 156 h 3188"/>
                <a:gd name="T4" fmla="*/ 5 w 2929"/>
                <a:gd name="T5" fmla="*/ 90 h 3188"/>
                <a:gd name="T6" fmla="*/ 39 w 2929"/>
                <a:gd name="T7" fmla="*/ 61 h 3188"/>
                <a:gd name="T8" fmla="*/ 33 w 2929"/>
                <a:gd name="T9" fmla="*/ 25 h 3188"/>
                <a:gd name="T10" fmla="*/ 43 w 2929"/>
                <a:gd name="T11" fmla="*/ 55 h 3188"/>
                <a:gd name="T12" fmla="*/ 46 w 2929"/>
                <a:gd name="T13" fmla="*/ 30 h 3188"/>
                <a:gd name="T14" fmla="*/ 41 w 2929"/>
                <a:gd name="T15" fmla="*/ 3 h 3188"/>
                <a:gd name="T16" fmla="*/ 42 w 2929"/>
                <a:gd name="T17" fmla="*/ 1 h 3188"/>
                <a:gd name="T18" fmla="*/ 44 w 2929"/>
                <a:gd name="T19" fmla="*/ 3 h 3188"/>
                <a:gd name="T20" fmla="*/ 43 w 2929"/>
                <a:gd name="T21" fmla="*/ 12 h 3188"/>
                <a:gd name="T22" fmla="*/ 47 w 2929"/>
                <a:gd name="T23" fmla="*/ 31 h 3188"/>
                <a:gd name="T24" fmla="*/ 52 w 2929"/>
                <a:gd name="T25" fmla="*/ 57 h 3188"/>
                <a:gd name="T26" fmla="*/ 54 w 2929"/>
                <a:gd name="T27" fmla="*/ 45 h 3188"/>
                <a:gd name="T28" fmla="*/ 53 w 2929"/>
                <a:gd name="T29" fmla="*/ 8 h 3188"/>
                <a:gd name="T30" fmla="*/ 54 w 2929"/>
                <a:gd name="T31" fmla="*/ 3 h 3188"/>
                <a:gd name="T32" fmla="*/ 52 w 2929"/>
                <a:gd name="T33" fmla="*/ 5 h 3188"/>
                <a:gd name="T34" fmla="*/ 55 w 2929"/>
                <a:gd name="T35" fmla="*/ 1 h 3188"/>
                <a:gd name="T36" fmla="*/ 56 w 2929"/>
                <a:gd name="T37" fmla="*/ 4 h 3188"/>
                <a:gd name="T38" fmla="*/ 55 w 2929"/>
                <a:gd name="T39" fmla="*/ 17 h 3188"/>
                <a:gd name="T40" fmla="*/ 55 w 2929"/>
                <a:gd name="T41" fmla="*/ 40 h 3188"/>
                <a:gd name="T42" fmla="*/ 56 w 2929"/>
                <a:gd name="T43" fmla="*/ 55 h 3188"/>
                <a:gd name="T44" fmla="*/ 63 w 2929"/>
                <a:gd name="T45" fmla="*/ 56 h 3188"/>
                <a:gd name="T46" fmla="*/ 62 w 2929"/>
                <a:gd name="T47" fmla="*/ 22 h 3188"/>
                <a:gd name="T48" fmla="*/ 63 w 2929"/>
                <a:gd name="T49" fmla="*/ 7 h 3188"/>
                <a:gd name="T50" fmla="*/ 64 w 2929"/>
                <a:gd name="T51" fmla="*/ 25 h 3188"/>
                <a:gd name="T52" fmla="*/ 66 w 2929"/>
                <a:gd name="T53" fmla="*/ 44 h 3188"/>
                <a:gd name="T54" fmla="*/ 68 w 2929"/>
                <a:gd name="T55" fmla="*/ 66 h 3188"/>
                <a:gd name="T56" fmla="*/ 76 w 2929"/>
                <a:gd name="T57" fmla="*/ 37 h 3188"/>
                <a:gd name="T58" fmla="*/ 79 w 2929"/>
                <a:gd name="T59" fmla="*/ 41 h 3188"/>
                <a:gd name="T60" fmla="*/ 72 w 2929"/>
                <a:gd name="T61" fmla="*/ 65 h 3188"/>
                <a:gd name="T62" fmla="*/ 98 w 2929"/>
                <a:gd name="T63" fmla="*/ 90 h 3188"/>
                <a:gd name="T64" fmla="*/ 96 w 2929"/>
                <a:gd name="T65" fmla="*/ 137 h 3188"/>
                <a:gd name="T66" fmla="*/ 60 w 2929"/>
                <a:gd name="T67" fmla="*/ 196 h 31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29"/>
                <a:gd name="T103" fmla="*/ 0 h 3188"/>
                <a:gd name="T104" fmla="*/ 2929 w 2929"/>
                <a:gd name="T105" fmla="*/ 3188 h 318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29" h="3188">
                  <a:moveTo>
                    <a:pt x="1331" y="3188"/>
                  </a:moveTo>
                  <a:cubicBezTo>
                    <a:pt x="1329" y="3152"/>
                    <a:pt x="1354" y="3050"/>
                    <a:pt x="1331" y="2970"/>
                  </a:cubicBezTo>
                  <a:cubicBezTo>
                    <a:pt x="1308" y="2890"/>
                    <a:pt x="1312" y="2791"/>
                    <a:pt x="1191" y="2709"/>
                  </a:cubicBezTo>
                  <a:cubicBezTo>
                    <a:pt x="1065" y="2612"/>
                    <a:pt x="768" y="2578"/>
                    <a:pt x="606" y="2477"/>
                  </a:cubicBezTo>
                  <a:cubicBezTo>
                    <a:pt x="444" y="2376"/>
                    <a:pt x="153" y="2115"/>
                    <a:pt x="84" y="1941"/>
                  </a:cubicBezTo>
                  <a:cubicBezTo>
                    <a:pt x="0" y="1765"/>
                    <a:pt x="37" y="1586"/>
                    <a:pt x="148" y="1427"/>
                  </a:cubicBezTo>
                  <a:cubicBezTo>
                    <a:pt x="259" y="1268"/>
                    <a:pt x="648" y="1157"/>
                    <a:pt x="804" y="1080"/>
                  </a:cubicBezTo>
                  <a:cubicBezTo>
                    <a:pt x="960" y="1003"/>
                    <a:pt x="1048" y="1018"/>
                    <a:pt x="1086" y="962"/>
                  </a:cubicBezTo>
                  <a:cubicBezTo>
                    <a:pt x="1124" y="906"/>
                    <a:pt x="1060" y="839"/>
                    <a:pt x="1035" y="745"/>
                  </a:cubicBezTo>
                  <a:cubicBezTo>
                    <a:pt x="1010" y="651"/>
                    <a:pt x="912" y="360"/>
                    <a:pt x="936" y="399"/>
                  </a:cubicBezTo>
                  <a:cubicBezTo>
                    <a:pt x="960" y="438"/>
                    <a:pt x="1131" y="898"/>
                    <a:pt x="1176" y="977"/>
                  </a:cubicBezTo>
                  <a:cubicBezTo>
                    <a:pt x="1221" y="1056"/>
                    <a:pt x="1176" y="882"/>
                    <a:pt x="1206" y="872"/>
                  </a:cubicBezTo>
                  <a:cubicBezTo>
                    <a:pt x="1236" y="862"/>
                    <a:pt x="1344" y="983"/>
                    <a:pt x="1356" y="917"/>
                  </a:cubicBezTo>
                  <a:cubicBezTo>
                    <a:pt x="1368" y="851"/>
                    <a:pt x="1312" y="594"/>
                    <a:pt x="1281" y="474"/>
                  </a:cubicBezTo>
                  <a:cubicBezTo>
                    <a:pt x="1250" y="354"/>
                    <a:pt x="1190" y="269"/>
                    <a:pt x="1169" y="197"/>
                  </a:cubicBezTo>
                  <a:cubicBezTo>
                    <a:pt x="1148" y="125"/>
                    <a:pt x="1165" y="65"/>
                    <a:pt x="1156" y="43"/>
                  </a:cubicBezTo>
                  <a:cubicBezTo>
                    <a:pt x="1147" y="21"/>
                    <a:pt x="1111" y="72"/>
                    <a:pt x="1114" y="67"/>
                  </a:cubicBezTo>
                  <a:cubicBezTo>
                    <a:pt x="1117" y="62"/>
                    <a:pt x="1150" y="16"/>
                    <a:pt x="1174" y="10"/>
                  </a:cubicBezTo>
                  <a:cubicBezTo>
                    <a:pt x="1198" y="4"/>
                    <a:pt x="1246" y="29"/>
                    <a:pt x="1258" y="34"/>
                  </a:cubicBezTo>
                  <a:cubicBezTo>
                    <a:pt x="1270" y="39"/>
                    <a:pt x="1258" y="43"/>
                    <a:pt x="1249" y="43"/>
                  </a:cubicBezTo>
                  <a:cubicBezTo>
                    <a:pt x="1240" y="43"/>
                    <a:pt x="1208" y="13"/>
                    <a:pt x="1201" y="37"/>
                  </a:cubicBezTo>
                  <a:cubicBezTo>
                    <a:pt x="1194" y="61"/>
                    <a:pt x="1195" y="144"/>
                    <a:pt x="1206" y="189"/>
                  </a:cubicBezTo>
                  <a:cubicBezTo>
                    <a:pt x="1217" y="234"/>
                    <a:pt x="1245" y="259"/>
                    <a:pt x="1266" y="309"/>
                  </a:cubicBezTo>
                  <a:cubicBezTo>
                    <a:pt x="1287" y="359"/>
                    <a:pt x="1310" y="403"/>
                    <a:pt x="1334" y="489"/>
                  </a:cubicBezTo>
                  <a:cubicBezTo>
                    <a:pt x="1358" y="575"/>
                    <a:pt x="1389" y="757"/>
                    <a:pt x="1409" y="827"/>
                  </a:cubicBezTo>
                  <a:cubicBezTo>
                    <a:pt x="1429" y="897"/>
                    <a:pt x="1432" y="895"/>
                    <a:pt x="1454" y="909"/>
                  </a:cubicBezTo>
                  <a:cubicBezTo>
                    <a:pt x="1476" y="923"/>
                    <a:pt x="1532" y="941"/>
                    <a:pt x="1544" y="909"/>
                  </a:cubicBezTo>
                  <a:cubicBezTo>
                    <a:pt x="1556" y="877"/>
                    <a:pt x="1534" y="804"/>
                    <a:pt x="1529" y="714"/>
                  </a:cubicBezTo>
                  <a:cubicBezTo>
                    <a:pt x="1524" y="624"/>
                    <a:pt x="1520" y="469"/>
                    <a:pt x="1514" y="369"/>
                  </a:cubicBezTo>
                  <a:cubicBezTo>
                    <a:pt x="1508" y="269"/>
                    <a:pt x="1494" y="167"/>
                    <a:pt x="1491" y="114"/>
                  </a:cubicBezTo>
                  <a:cubicBezTo>
                    <a:pt x="1488" y="61"/>
                    <a:pt x="1495" y="61"/>
                    <a:pt x="1498" y="49"/>
                  </a:cubicBezTo>
                  <a:cubicBezTo>
                    <a:pt x="1501" y="37"/>
                    <a:pt x="1512" y="37"/>
                    <a:pt x="1510" y="40"/>
                  </a:cubicBezTo>
                  <a:cubicBezTo>
                    <a:pt x="1508" y="43"/>
                    <a:pt x="1497" y="62"/>
                    <a:pt x="1489" y="67"/>
                  </a:cubicBezTo>
                  <a:cubicBezTo>
                    <a:pt x="1481" y="72"/>
                    <a:pt x="1462" y="80"/>
                    <a:pt x="1462" y="73"/>
                  </a:cubicBezTo>
                  <a:cubicBezTo>
                    <a:pt x="1462" y="66"/>
                    <a:pt x="1479" y="36"/>
                    <a:pt x="1492" y="25"/>
                  </a:cubicBezTo>
                  <a:cubicBezTo>
                    <a:pt x="1505" y="14"/>
                    <a:pt x="1525" y="0"/>
                    <a:pt x="1540" y="7"/>
                  </a:cubicBezTo>
                  <a:cubicBezTo>
                    <a:pt x="1555" y="14"/>
                    <a:pt x="1579" y="62"/>
                    <a:pt x="1582" y="70"/>
                  </a:cubicBezTo>
                  <a:cubicBezTo>
                    <a:pt x="1585" y="78"/>
                    <a:pt x="1565" y="58"/>
                    <a:pt x="1558" y="55"/>
                  </a:cubicBezTo>
                  <a:cubicBezTo>
                    <a:pt x="1551" y="52"/>
                    <a:pt x="1541" y="15"/>
                    <a:pt x="1540" y="49"/>
                  </a:cubicBezTo>
                  <a:cubicBezTo>
                    <a:pt x="1539" y="83"/>
                    <a:pt x="1547" y="187"/>
                    <a:pt x="1551" y="257"/>
                  </a:cubicBezTo>
                  <a:cubicBezTo>
                    <a:pt x="1555" y="327"/>
                    <a:pt x="1566" y="403"/>
                    <a:pt x="1566" y="467"/>
                  </a:cubicBezTo>
                  <a:cubicBezTo>
                    <a:pt x="1566" y="531"/>
                    <a:pt x="1546" y="588"/>
                    <a:pt x="1551" y="639"/>
                  </a:cubicBezTo>
                  <a:cubicBezTo>
                    <a:pt x="1556" y="690"/>
                    <a:pt x="1590" y="734"/>
                    <a:pt x="1596" y="774"/>
                  </a:cubicBezTo>
                  <a:cubicBezTo>
                    <a:pt x="1602" y="814"/>
                    <a:pt x="1574" y="857"/>
                    <a:pt x="1589" y="879"/>
                  </a:cubicBezTo>
                  <a:cubicBezTo>
                    <a:pt x="1604" y="901"/>
                    <a:pt x="1657" y="908"/>
                    <a:pt x="1686" y="909"/>
                  </a:cubicBezTo>
                  <a:cubicBezTo>
                    <a:pt x="1715" y="910"/>
                    <a:pt x="1740" y="942"/>
                    <a:pt x="1761" y="887"/>
                  </a:cubicBezTo>
                  <a:cubicBezTo>
                    <a:pt x="1782" y="832"/>
                    <a:pt x="1817" y="670"/>
                    <a:pt x="1814" y="579"/>
                  </a:cubicBezTo>
                  <a:cubicBezTo>
                    <a:pt x="1811" y="488"/>
                    <a:pt x="1760" y="428"/>
                    <a:pt x="1746" y="339"/>
                  </a:cubicBezTo>
                  <a:cubicBezTo>
                    <a:pt x="1732" y="250"/>
                    <a:pt x="1726" y="87"/>
                    <a:pt x="1731" y="47"/>
                  </a:cubicBezTo>
                  <a:cubicBezTo>
                    <a:pt x="1736" y="7"/>
                    <a:pt x="1770" y="65"/>
                    <a:pt x="1776" y="99"/>
                  </a:cubicBezTo>
                  <a:cubicBezTo>
                    <a:pt x="1782" y="133"/>
                    <a:pt x="1764" y="200"/>
                    <a:pt x="1769" y="249"/>
                  </a:cubicBezTo>
                  <a:cubicBezTo>
                    <a:pt x="1774" y="298"/>
                    <a:pt x="1790" y="347"/>
                    <a:pt x="1806" y="392"/>
                  </a:cubicBezTo>
                  <a:cubicBezTo>
                    <a:pt x="1822" y="437"/>
                    <a:pt x="1860" y="468"/>
                    <a:pt x="1866" y="519"/>
                  </a:cubicBezTo>
                  <a:cubicBezTo>
                    <a:pt x="1872" y="570"/>
                    <a:pt x="1853" y="622"/>
                    <a:pt x="1844" y="699"/>
                  </a:cubicBezTo>
                  <a:cubicBezTo>
                    <a:pt x="1835" y="776"/>
                    <a:pt x="1802" y="927"/>
                    <a:pt x="1814" y="984"/>
                  </a:cubicBezTo>
                  <a:cubicBezTo>
                    <a:pt x="1826" y="1041"/>
                    <a:pt x="1889" y="1060"/>
                    <a:pt x="1919" y="1044"/>
                  </a:cubicBezTo>
                  <a:cubicBezTo>
                    <a:pt x="1949" y="1028"/>
                    <a:pt x="1958" y="963"/>
                    <a:pt x="1994" y="887"/>
                  </a:cubicBezTo>
                  <a:cubicBezTo>
                    <a:pt x="2030" y="811"/>
                    <a:pt x="2089" y="646"/>
                    <a:pt x="2136" y="587"/>
                  </a:cubicBezTo>
                  <a:cubicBezTo>
                    <a:pt x="2183" y="528"/>
                    <a:pt x="2265" y="525"/>
                    <a:pt x="2279" y="534"/>
                  </a:cubicBezTo>
                  <a:cubicBezTo>
                    <a:pt x="2293" y="543"/>
                    <a:pt x="2245" y="595"/>
                    <a:pt x="2218" y="643"/>
                  </a:cubicBezTo>
                  <a:cubicBezTo>
                    <a:pt x="2191" y="691"/>
                    <a:pt x="2147" y="759"/>
                    <a:pt x="2115" y="823"/>
                  </a:cubicBezTo>
                  <a:cubicBezTo>
                    <a:pt x="2083" y="887"/>
                    <a:pt x="2018" y="986"/>
                    <a:pt x="2025" y="1028"/>
                  </a:cubicBezTo>
                  <a:cubicBezTo>
                    <a:pt x="2032" y="1070"/>
                    <a:pt x="2033" y="1012"/>
                    <a:pt x="2155" y="1078"/>
                  </a:cubicBezTo>
                  <a:cubicBezTo>
                    <a:pt x="2277" y="1144"/>
                    <a:pt x="2634" y="1301"/>
                    <a:pt x="2760" y="1425"/>
                  </a:cubicBezTo>
                  <a:cubicBezTo>
                    <a:pt x="2888" y="1537"/>
                    <a:pt x="2929" y="1715"/>
                    <a:pt x="2914" y="1824"/>
                  </a:cubicBezTo>
                  <a:cubicBezTo>
                    <a:pt x="2899" y="1933"/>
                    <a:pt x="2872" y="2038"/>
                    <a:pt x="2695" y="2184"/>
                  </a:cubicBezTo>
                  <a:cubicBezTo>
                    <a:pt x="2504" y="2289"/>
                    <a:pt x="1953" y="2517"/>
                    <a:pt x="1799" y="2634"/>
                  </a:cubicBezTo>
                  <a:cubicBezTo>
                    <a:pt x="1645" y="2751"/>
                    <a:pt x="1724" y="3022"/>
                    <a:pt x="1704" y="3124"/>
                  </a:cubicBezTo>
                </a:path>
              </a:pathLst>
            </a:custGeom>
            <a:gradFill rotWithShape="0">
              <a:gsLst>
                <a:gs pos="0">
                  <a:srgbClr val="764718"/>
                </a:gs>
                <a:gs pos="50000">
                  <a:srgbClr val="FF9933"/>
                </a:gs>
                <a:gs pos="100000">
                  <a:srgbClr val="764718"/>
                </a:gs>
              </a:gsLst>
              <a:lin ang="0" scaled="1"/>
            </a:gradFill>
            <a:ln w="3175" cmpd="sng">
              <a:solidFill>
                <a:srgbClr val="000000"/>
              </a:solidFill>
              <a:round/>
              <a:headEnd/>
              <a:tailEnd/>
            </a:ln>
          </p:spPr>
          <p:txBody>
            <a:bodyPr/>
            <a:lstStyle/>
            <a:p>
              <a:endParaRPr lang="fr-FR"/>
            </a:p>
          </p:txBody>
        </p:sp>
        <p:grpSp>
          <p:nvGrpSpPr>
            <p:cNvPr id="1108091" name="Group 119"/>
            <p:cNvGrpSpPr>
              <a:grpSpLocks/>
            </p:cNvGrpSpPr>
            <p:nvPr/>
          </p:nvGrpSpPr>
          <p:grpSpPr bwMode="auto">
            <a:xfrm>
              <a:off x="930" y="1888"/>
              <a:ext cx="1144" cy="366"/>
              <a:chOff x="1056" y="1920"/>
              <a:chExt cx="1008" cy="366"/>
            </a:xfrm>
          </p:grpSpPr>
          <p:sp>
            <p:nvSpPr>
              <p:cNvPr id="1108092" name="Text Box 120"/>
              <p:cNvSpPr txBox="1">
                <a:spLocks noChangeArrowheads="1"/>
              </p:cNvSpPr>
              <p:nvPr/>
            </p:nvSpPr>
            <p:spPr bwMode="auto">
              <a:xfrm>
                <a:off x="1056" y="1920"/>
                <a:ext cx="1008" cy="366"/>
              </a:xfrm>
              <a:prstGeom prst="rect">
                <a:avLst/>
              </a:prstGeom>
              <a:noFill/>
              <a:ln w="9525">
                <a:noFill/>
                <a:miter lim="800000"/>
                <a:headEnd/>
                <a:tailEnd/>
              </a:ln>
            </p:spPr>
            <p:txBody>
              <a:bodyPr lIns="91430" tIns="45715" rIns="91430" bIns="45715">
                <a:spAutoFit/>
              </a:bodyPr>
              <a:lstStyle/>
              <a:p>
                <a:pPr algn="ctr" defTabSz="449263">
                  <a:spcBef>
                    <a:spcPct val="50000"/>
                  </a:spcBef>
                </a:pPr>
                <a:r>
                  <a:rPr lang="fr-FR" sz="1600" b="1">
                    <a:latin typeface="Times New Roman" pitchFamily="18" charset="0"/>
                  </a:rPr>
                  <a:t>Chambre  magmatique</a:t>
                </a:r>
              </a:p>
            </p:txBody>
          </p:sp>
          <p:sp>
            <p:nvSpPr>
              <p:cNvPr id="1108093" name="Line 121"/>
              <p:cNvSpPr>
                <a:spLocks noChangeShapeType="1"/>
              </p:cNvSpPr>
              <p:nvPr/>
            </p:nvSpPr>
            <p:spPr bwMode="auto">
              <a:xfrm>
                <a:off x="1847" y="2064"/>
                <a:ext cx="217" cy="0"/>
              </a:xfrm>
              <a:prstGeom prst="line">
                <a:avLst/>
              </a:prstGeom>
              <a:noFill/>
              <a:ln w="25400">
                <a:solidFill>
                  <a:schemeClr val="tx1"/>
                </a:solidFill>
                <a:round/>
                <a:headEnd/>
                <a:tailEnd type="stealth" w="lg" len="lg"/>
              </a:ln>
            </p:spPr>
            <p:txBody>
              <a:bodyPr/>
              <a:lstStyle/>
              <a:p>
                <a:endParaRPr lang="fr-FR"/>
              </a:p>
            </p:txBody>
          </p:sp>
        </p:grpSp>
      </p:grpSp>
      <p:grpSp>
        <p:nvGrpSpPr>
          <p:cNvPr id="327802" name="Group 122"/>
          <p:cNvGrpSpPr>
            <a:grpSpLocks/>
          </p:cNvGrpSpPr>
          <p:nvPr/>
        </p:nvGrpSpPr>
        <p:grpSpPr bwMode="auto">
          <a:xfrm>
            <a:off x="3908425" y="1700213"/>
            <a:ext cx="842963" cy="1244600"/>
            <a:chOff x="2386" y="1149"/>
            <a:chExt cx="531" cy="716"/>
          </a:xfrm>
        </p:grpSpPr>
        <p:sp>
          <p:nvSpPr>
            <p:cNvPr id="1108088" name="Freeform 123"/>
            <p:cNvSpPr>
              <a:spLocks/>
            </p:cNvSpPr>
            <p:nvPr/>
          </p:nvSpPr>
          <p:spPr bwMode="auto">
            <a:xfrm>
              <a:off x="2734" y="1149"/>
              <a:ext cx="183" cy="698"/>
            </a:xfrm>
            <a:custGeom>
              <a:avLst/>
              <a:gdLst>
                <a:gd name="T0" fmla="*/ 0 w 183"/>
                <a:gd name="T1" fmla="*/ 698 h 698"/>
                <a:gd name="T2" fmla="*/ 96 w 183"/>
                <a:gd name="T3" fmla="*/ 395 h 698"/>
                <a:gd name="T4" fmla="*/ 96 w 183"/>
                <a:gd name="T5" fmla="*/ 251 h 698"/>
                <a:gd name="T6" fmla="*/ 27 w 183"/>
                <a:gd name="T7" fmla="*/ 40 h 698"/>
                <a:gd name="T8" fmla="*/ 183 w 183"/>
                <a:gd name="T9" fmla="*/ 12 h 698"/>
                <a:gd name="T10" fmla="*/ 0 60000 65536"/>
                <a:gd name="T11" fmla="*/ 0 60000 65536"/>
                <a:gd name="T12" fmla="*/ 0 60000 65536"/>
                <a:gd name="T13" fmla="*/ 0 60000 65536"/>
                <a:gd name="T14" fmla="*/ 0 60000 65536"/>
                <a:gd name="T15" fmla="*/ 0 w 183"/>
                <a:gd name="T16" fmla="*/ 0 h 698"/>
                <a:gd name="T17" fmla="*/ 183 w 183"/>
                <a:gd name="T18" fmla="*/ 698 h 698"/>
              </a:gdLst>
              <a:ahLst/>
              <a:cxnLst>
                <a:cxn ang="T10">
                  <a:pos x="T0" y="T1"/>
                </a:cxn>
                <a:cxn ang="T11">
                  <a:pos x="T2" y="T3"/>
                </a:cxn>
                <a:cxn ang="T12">
                  <a:pos x="T4" y="T5"/>
                </a:cxn>
                <a:cxn ang="T13">
                  <a:pos x="T6" y="T7"/>
                </a:cxn>
                <a:cxn ang="T14">
                  <a:pos x="T8" y="T9"/>
                </a:cxn>
              </a:cxnLst>
              <a:rect l="T15" t="T16" r="T17" b="T18"/>
              <a:pathLst>
                <a:path w="183" h="698">
                  <a:moveTo>
                    <a:pt x="0" y="698"/>
                  </a:moveTo>
                  <a:cubicBezTo>
                    <a:pt x="14" y="648"/>
                    <a:pt x="80" y="469"/>
                    <a:pt x="96" y="395"/>
                  </a:cubicBezTo>
                  <a:cubicBezTo>
                    <a:pt x="112" y="321"/>
                    <a:pt x="107" y="310"/>
                    <a:pt x="96" y="251"/>
                  </a:cubicBezTo>
                  <a:cubicBezTo>
                    <a:pt x="85" y="192"/>
                    <a:pt x="12" y="80"/>
                    <a:pt x="27" y="40"/>
                  </a:cubicBezTo>
                  <a:cubicBezTo>
                    <a:pt x="42" y="0"/>
                    <a:pt x="151" y="18"/>
                    <a:pt x="183" y="12"/>
                  </a:cubicBezTo>
                </a:path>
              </a:pathLst>
            </a:custGeom>
            <a:noFill/>
            <a:ln w="57150">
              <a:solidFill>
                <a:srgbClr val="FFCC00"/>
              </a:solidFill>
              <a:round/>
              <a:headEnd/>
              <a:tailEnd type="stealth" w="lg" len="lg"/>
            </a:ln>
          </p:spPr>
          <p:txBody>
            <a:bodyPr/>
            <a:lstStyle/>
            <a:p>
              <a:endParaRPr lang="fr-FR"/>
            </a:p>
          </p:txBody>
        </p:sp>
        <p:sp>
          <p:nvSpPr>
            <p:cNvPr id="1108089" name="Freeform 124"/>
            <p:cNvSpPr>
              <a:spLocks/>
            </p:cNvSpPr>
            <p:nvPr/>
          </p:nvSpPr>
          <p:spPr bwMode="auto">
            <a:xfrm>
              <a:off x="2386" y="1152"/>
              <a:ext cx="258" cy="713"/>
            </a:xfrm>
            <a:custGeom>
              <a:avLst/>
              <a:gdLst>
                <a:gd name="T0" fmla="*/ 247 w 258"/>
                <a:gd name="T1" fmla="*/ 713 h 713"/>
                <a:gd name="T2" fmla="*/ 247 w 258"/>
                <a:gd name="T3" fmla="*/ 320 h 713"/>
                <a:gd name="T4" fmla="*/ 220 w 258"/>
                <a:gd name="T5" fmla="*/ 302 h 713"/>
                <a:gd name="T6" fmla="*/ 183 w 258"/>
                <a:gd name="T7" fmla="*/ 220 h 713"/>
                <a:gd name="T8" fmla="*/ 128 w 258"/>
                <a:gd name="T9" fmla="*/ 0 h 713"/>
                <a:gd name="T10" fmla="*/ 0 w 258"/>
                <a:gd name="T11" fmla="*/ 18 h 713"/>
                <a:gd name="T12" fmla="*/ 0 60000 65536"/>
                <a:gd name="T13" fmla="*/ 0 60000 65536"/>
                <a:gd name="T14" fmla="*/ 0 60000 65536"/>
                <a:gd name="T15" fmla="*/ 0 60000 65536"/>
                <a:gd name="T16" fmla="*/ 0 60000 65536"/>
                <a:gd name="T17" fmla="*/ 0 60000 65536"/>
                <a:gd name="T18" fmla="*/ 0 w 258"/>
                <a:gd name="T19" fmla="*/ 0 h 713"/>
                <a:gd name="T20" fmla="*/ 258 w 258"/>
                <a:gd name="T21" fmla="*/ 713 h 713"/>
              </a:gdLst>
              <a:ahLst/>
              <a:cxnLst>
                <a:cxn ang="T12">
                  <a:pos x="T0" y="T1"/>
                </a:cxn>
                <a:cxn ang="T13">
                  <a:pos x="T2" y="T3"/>
                </a:cxn>
                <a:cxn ang="T14">
                  <a:pos x="T4" y="T5"/>
                </a:cxn>
                <a:cxn ang="T15">
                  <a:pos x="T6" y="T7"/>
                </a:cxn>
                <a:cxn ang="T16">
                  <a:pos x="T8" y="T9"/>
                </a:cxn>
                <a:cxn ang="T17">
                  <a:pos x="T10" y="T11"/>
                </a:cxn>
              </a:cxnLst>
              <a:rect l="T18" t="T19" r="T20" b="T21"/>
              <a:pathLst>
                <a:path w="258" h="713">
                  <a:moveTo>
                    <a:pt x="247" y="713"/>
                  </a:moveTo>
                  <a:cubicBezTo>
                    <a:pt x="244" y="646"/>
                    <a:pt x="258" y="386"/>
                    <a:pt x="247" y="320"/>
                  </a:cubicBezTo>
                  <a:cubicBezTo>
                    <a:pt x="245" y="309"/>
                    <a:pt x="227" y="311"/>
                    <a:pt x="220" y="302"/>
                  </a:cubicBezTo>
                  <a:cubicBezTo>
                    <a:pt x="204" y="282"/>
                    <a:pt x="199" y="243"/>
                    <a:pt x="183" y="220"/>
                  </a:cubicBezTo>
                  <a:cubicBezTo>
                    <a:pt x="176" y="24"/>
                    <a:pt x="211" y="37"/>
                    <a:pt x="128" y="0"/>
                  </a:cubicBezTo>
                  <a:cubicBezTo>
                    <a:pt x="66" y="10"/>
                    <a:pt x="35" y="1"/>
                    <a:pt x="0" y="18"/>
                  </a:cubicBezTo>
                </a:path>
              </a:pathLst>
            </a:custGeom>
            <a:noFill/>
            <a:ln w="57150">
              <a:solidFill>
                <a:srgbClr val="FFCC00"/>
              </a:solidFill>
              <a:round/>
              <a:headEnd/>
              <a:tailEnd type="stealth" w="lg" len="lg"/>
            </a:ln>
          </p:spPr>
          <p:txBody>
            <a:bodyPr/>
            <a:lstStyle/>
            <a:p>
              <a:endParaRPr lang="fr-FR"/>
            </a:p>
          </p:txBody>
        </p:sp>
      </p:grpSp>
      <p:grpSp>
        <p:nvGrpSpPr>
          <p:cNvPr id="327805" name="Group 125"/>
          <p:cNvGrpSpPr>
            <a:grpSpLocks/>
          </p:cNvGrpSpPr>
          <p:nvPr/>
        </p:nvGrpSpPr>
        <p:grpSpPr bwMode="auto">
          <a:xfrm>
            <a:off x="3560763" y="2779713"/>
            <a:ext cx="1763712" cy="1270000"/>
            <a:chOff x="2167" y="1761"/>
            <a:chExt cx="1111" cy="800"/>
          </a:xfrm>
        </p:grpSpPr>
        <p:grpSp>
          <p:nvGrpSpPr>
            <p:cNvPr id="1108073" name="Group 126"/>
            <p:cNvGrpSpPr>
              <a:grpSpLocks/>
            </p:cNvGrpSpPr>
            <p:nvPr/>
          </p:nvGrpSpPr>
          <p:grpSpPr bwMode="auto">
            <a:xfrm>
              <a:off x="2167" y="1761"/>
              <a:ext cx="1111" cy="800"/>
              <a:chOff x="2167" y="1761"/>
              <a:chExt cx="1111" cy="800"/>
            </a:xfrm>
          </p:grpSpPr>
          <p:grpSp>
            <p:nvGrpSpPr>
              <p:cNvPr id="1108075" name="Group 127"/>
              <p:cNvGrpSpPr>
                <a:grpSpLocks/>
              </p:cNvGrpSpPr>
              <p:nvPr/>
            </p:nvGrpSpPr>
            <p:grpSpPr bwMode="auto">
              <a:xfrm>
                <a:off x="2167" y="2143"/>
                <a:ext cx="1111" cy="418"/>
                <a:chOff x="4463" y="3960"/>
                <a:chExt cx="2557" cy="836"/>
              </a:xfrm>
            </p:grpSpPr>
            <p:sp>
              <p:nvSpPr>
                <p:cNvPr id="1108082" name="Freeform 128"/>
                <p:cNvSpPr>
                  <a:spLocks/>
                </p:cNvSpPr>
                <p:nvPr/>
              </p:nvSpPr>
              <p:spPr bwMode="auto">
                <a:xfrm>
                  <a:off x="5762" y="4126"/>
                  <a:ext cx="784" cy="540"/>
                </a:xfrm>
                <a:custGeom>
                  <a:avLst/>
                  <a:gdLst>
                    <a:gd name="T0" fmla="*/ 0 w 784"/>
                    <a:gd name="T1" fmla="*/ 540 h 540"/>
                    <a:gd name="T2" fmla="*/ 270 w 784"/>
                    <a:gd name="T3" fmla="*/ 347 h 540"/>
                    <a:gd name="T4" fmla="*/ 591 w 784"/>
                    <a:gd name="T5" fmla="*/ 193 h 540"/>
                    <a:gd name="T6" fmla="*/ 784 w 784"/>
                    <a:gd name="T7" fmla="*/ 0 h 540"/>
                    <a:gd name="T8" fmla="*/ 0 60000 65536"/>
                    <a:gd name="T9" fmla="*/ 0 60000 65536"/>
                    <a:gd name="T10" fmla="*/ 0 60000 65536"/>
                    <a:gd name="T11" fmla="*/ 0 60000 65536"/>
                    <a:gd name="T12" fmla="*/ 0 w 784"/>
                    <a:gd name="T13" fmla="*/ 0 h 540"/>
                    <a:gd name="T14" fmla="*/ 784 w 784"/>
                    <a:gd name="T15" fmla="*/ 540 h 540"/>
                  </a:gdLst>
                  <a:ahLst/>
                  <a:cxnLst>
                    <a:cxn ang="T8">
                      <a:pos x="T0" y="T1"/>
                    </a:cxn>
                    <a:cxn ang="T9">
                      <a:pos x="T2" y="T3"/>
                    </a:cxn>
                    <a:cxn ang="T10">
                      <a:pos x="T4" y="T5"/>
                    </a:cxn>
                    <a:cxn ang="T11">
                      <a:pos x="T6" y="T7"/>
                    </a:cxn>
                  </a:cxnLst>
                  <a:rect l="T12" t="T13" r="T14" b="T15"/>
                  <a:pathLst>
                    <a:path w="784" h="540">
                      <a:moveTo>
                        <a:pt x="0" y="540"/>
                      </a:moveTo>
                      <a:cubicBezTo>
                        <a:pt x="86" y="472"/>
                        <a:pt x="172" y="405"/>
                        <a:pt x="270" y="347"/>
                      </a:cubicBezTo>
                      <a:cubicBezTo>
                        <a:pt x="368" y="289"/>
                        <a:pt x="505" y="251"/>
                        <a:pt x="591" y="193"/>
                      </a:cubicBezTo>
                      <a:cubicBezTo>
                        <a:pt x="677" y="135"/>
                        <a:pt x="730" y="67"/>
                        <a:pt x="784" y="0"/>
                      </a:cubicBezTo>
                    </a:path>
                  </a:pathLst>
                </a:custGeom>
                <a:noFill/>
                <a:ln w="19050" cap="flat" cmpd="sng">
                  <a:solidFill>
                    <a:srgbClr val="000000"/>
                  </a:solidFill>
                  <a:prstDash val="dash"/>
                  <a:round/>
                  <a:headEnd/>
                  <a:tailEnd/>
                </a:ln>
              </p:spPr>
              <p:txBody>
                <a:bodyPr/>
                <a:lstStyle/>
                <a:p>
                  <a:endParaRPr lang="fr-FR"/>
                </a:p>
              </p:txBody>
            </p:sp>
            <p:sp>
              <p:nvSpPr>
                <p:cNvPr id="1108083" name="Freeform 129"/>
                <p:cNvSpPr>
                  <a:spLocks/>
                </p:cNvSpPr>
                <p:nvPr/>
              </p:nvSpPr>
              <p:spPr bwMode="auto">
                <a:xfrm>
                  <a:off x="5904" y="3960"/>
                  <a:ext cx="1039" cy="706"/>
                </a:xfrm>
                <a:custGeom>
                  <a:avLst/>
                  <a:gdLst>
                    <a:gd name="T0" fmla="*/ 0 w 1039"/>
                    <a:gd name="T1" fmla="*/ 706 h 706"/>
                    <a:gd name="T2" fmla="*/ 270 w 1039"/>
                    <a:gd name="T3" fmla="*/ 513 h 706"/>
                    <a:gd name="T4" fmla="*/ 602 w 1039"/>
                    <a:gd name="T5" fmla="*/ 334 h 706"/>
                    <a:gd name="T6" fmla="*/ 833 w 1039"/>
                    <a:gd name="T7" fmla="*/ 206 h 706"/>
                    <a:gd name="T8" fmla="*/ 1039 w 1039"/>
                    <a:gd name="T9" fmla="*/ 0 h 706"/>
                    <a:gd name="T10" fmla="*/ 0 60000 65536"/>
                    <a:gd name="T11" fmla="*/ 0 60000 65536"/>
                    <a:gd name="T12" fmla="*/ 0 60000 65536"/>
                    <a:gd name="T13" fmla="*/ 0 60000 65536"/>
                    <a:gd name="T14" fmla="*/ 0 60000 65536"/>
                    <a:gd name="T15" fmla="*/ 0 w 1039"/>
                    <a:gd name="T16" fmla="*/ 0 h 706"/>
                    <a:gd name="T17" fmla="*/ 1039 w 1039"/>
                    <a:gd name="T18" fmla="*/ 706 h 706"/>
                  </a:gdLst>
                  <a:ahLst/>
                  <a:cxnLst>
                    <a:cxn ang="T10">
                      <a:pos x="T0" y="T1"/>
                    </a:cxn>
                    <a:cxn ang="T11">
                      <a:pos x="T2" y="T3"/>
                    </a:cxn>
                    <a:cxn ang="T12">
                      <a:pos x="T4" y="T5"/>
                    </a:cxn>
                    <a:cxn ang="T13">
                      <a:pos x="T6" y="T7"/>
                    </a:cxn>
                    <a:cxn ang="T14">
                      <a:pos x="T8" y="T9"/>
                    </a:cxn>
                  </a:cxnLst>
                  <a:rect l="T15" t="T16" r="T17" b="T18"/>
                  <a:pathLst>
                    <a:path w="1039" h="706">
                      <a:moveTo>
                        <a:pt x="0" y="706"/>
                      </a:moveTo>
                      <a:cubicBezTo>
                        <a:pt x="86" y="638"/>
                        <a:pt x="170" y="575"/>
                        <a:pt x="270" y="513"/>
                      </a:cubicBezTo>
                      <a:cubicBezTo>
                        <a:pt x="370" y="451"/>
                        <a:pt x="508" y="385"/>
                        <a:pt x="602" y="334"/>
                      </a:cubicBezTo>
                      <a:cubicBezTo>
                        <a:pt x="696" y="283"/>
                        <a:pt x="760" y="262"/>
                        <a:pt x="833" y="206"/>
                      </a:cubicBezTo>
                      <a:cubicBezTo>
                        <a:pt x="906" y="150"/>
                        <a:pt x="996" y="43"/>
                        <a:pt x="1039" y="0"/>
                      </a:cubicBezTo>
                    </a:path>
                  </a:pathLst>
                </a:custGeom>
                <a:noFill/>
                <a:ln w="19050" cap="flat" cmpd="sng">
                  <a:solidFill>
                    <a:srgbClr val="000000"/>
                  </a:solidFill>
                  <a:prstDash val="dash"/>
                  <a:round/>
                  <a:headEnd/>
                  <a:tailEnd/>
                </a:ln>
              </p:spPr>
              <p:txBody>
                <a:bodyPr/>
                <a:lstStyle/>
                <a:p>
                  <a:endParaRPr lang="fr-FR"/>
                </a:p>
              </p:txBody>
            </p:sp>
            <p:sp>
              <p:nvSpPr>
                <p:cNvPr id="1108084" name="Freeform 130"/>
                <p:cNvSpPr>
                  <a:spLocks/>
                </p:cNvSpPr>
                <p:nvPr/>
              </p:nvSpPr>
              <p:spPr bwMode="auto">
                <a:xfrm>
                  <a:off x="6058" y="4037"/>
                  <a:ext cx="962" cy="616"/>
                </a:xfrm>
                <a:custGeom>
                  <a:avLst/>
                  <a:gdLst>
                    <a:gd name="T0" fmla="*/ 0 w 962"/>
                    <a:gd name="T1" fmla="*/ 616 h 616"/>
                    <a:gd name="T2" fmla="*/ 270 w 962"/>
                    <a:gd name="T3" fmla="*/ 423 h 616"/>
                    <a:gd name="T4" fmla="*/ 591 w 962"/>
                    <a:gd name="T5" fmla="*/ 269 h 616"/>
                    <a:gd name="T6" fmla="*/ 795 w 962"/>
                    <a:gd name="T7" fmla="*/ 180 h 616"/>
                    <a:gd name="T8" fmla="*/ 962 w 962"/>
                    <a:gd name="T9" fmla="*/ 0 h 616"/>
                    <a:gd name="T10" fmla="*/ 0 60000 65536"/>
                    <a:gd name="T11" fmla="*/ 0 60000 65536"/>
                    <a:gd name="T12" fmla="*/ 0 60000 65536"/>
                    <a:gd name="T13" fmla="*/ 0 60000 65536"/>
                    <a:gd name="T14" fmla="*/ 0 60000 65536"/>
                    <a:gd name="T15" fmla="*/ 0 w 962"/>
                    <a:gd name="T16" fmla="*/ 0 h 616"/>
                    <a:gd name="T17" fmla="*/ 962 w 962"/>
                    <a:gd name="T18" fmla="*/ 616 h 616"/>
                  </a:gdLst>
                  <a:ahLst/>
                  <a:cxnLst>
                    <a:cxn ang="T10">
                      <a:pos x="T0" y="T1"/>
                    </a:cxn>
                    <a:cxn ang="T11">
                      <a:pos x="T2" y="T3"/>
                    </a:cxn>
                    <a:cxn ang="T12">
                      <a:pos x="T4" y="T5"/>
                    </a:cxn>
                    <a:cxn ang="T13">
                      <a:pos x="T6" y="T7"/>
                    </a:cxn>
                    <a:cxn ang="T14">
                      <a:pos x="T8" y="T9"/>
                    </a:cxn>
                  </a:cxnLst>
                  <a:rect l="T15" t="T16" r="T17" b="T18"/>
                  <a:pathLst>
                    <a:path w="962" h="616">
                      <a:moveTo>
                        <a:pt x="0" y="616"/>
                      </a:moveTo>
                      <a:cubicBezTo>
                        <a:pt x="86" y="548"/>
                        <a:pt x="172" y="481"/>
                        <a:pt x="270" y="423"/>
                      </a:cubicBezTo>
                      <a:cubicBezTo>
                        <a:pt x="368" y="365"/>
                        <a:pt x="504" y="309"/>
                        <a:pt x="591" y="269"/>
                      </a:cubicBezTo>
                      <a:cubicBezTo>
                        <a:pt x="678" y="229"/>
                        <a:pt x="733" y="225"/>
                        <a:pt x="795" y="180"/>
                      </a:cubicBezTo>
                      <a:cubicBezTo>
                        <a:pt x="857" y="135"/>
                        <a:pt x="927" y="37"/>
                        <a:pt x="962" y="0"/>
                      </a:cubicBezTo>
                    </a:path>
                  </a:pathLst>
                </a:custGeom>
                <a:noFill/>
                <a:ln w="19050" cap="flat" cmpd="sng">
                  <a:solidFill>
                    <a:srgbClr val="000000"/>
                  </a:solidFill>
                  <a:prstDash val="dash"/>
                  <a:round/>
                  <a:headEnd/>
                  <a:tailEnd/>
                </a:ln>
              </p:spPr>
              <p:txBody>
                <a:bodyPr/>
                <a:lstStyle/>
                <a:p>
                  <a:endParaRPr lang="fr-FR"/>
                </a:p>
              </p:txBody>
            </p:sp>
            <p:sp>
              <p:nvSpPr>
                <p:cNvPr id="1108085" name="Freeform 131"/>
                <p:cNvSpPr>
                  <a:spLocks/>
                </p:cNvSpPr>
                <p:nvPr/>
              </p:nvSpPr>
              <p:spPr bwMode="auto">
                <a:xfrm>
                  <a:off x="4849" y="4215"/>
                  <a:ext cx="694" cy="502"/>
                </a:xfrm>
                <a:custGeom>
                  <a:avLst/>
                  <a:gdLst>
                    <a:gd name="T0" fmla="*/ 694 w 694"/>
                    <a:gd name="T1" fmla="*/ 502 h 502"/>
                    <a:gd name="T2" fmla="*/ 373 w 694"/>
                    <a:gd name="T3" fmla="*/ 219 h 502"/>
                    <a:gd name="T4" fmla="*/ 115 w 694"/>
                    <a:gd name="T5" fmla="*/ 90 h 502"/>
                    <a:gd name="T6" fmla="*/ 0 w 694"/>
                    <a:gd name="T7" fmla="*/ 0 h 502"/>
                    <a:gd name="T8" fmla="*/ 0 60000 65536"/>
                    <a:gd name="T9" fmla="*/ 0 60000 65536"/>
                    <a:gd name="T10" fmla="*/ 0 60000 65536"/>
                    <a:gd name="T11" fmla="*/ 0 60000 65536"/>
                    <a:gd name="T12" fmla="*/ 0 w 694"/>
                    <a:gd name="T13" fmla="*/ 0 h 502"/>
                    <a:gd name="T14" fmla="*/ 694 w 694"/>
                    <a:gd name="T15" fmla="*/ 502 h 502"/>
                  </a:gdLst>
                  <a:ahLst/>
                  <a:cxnLst>
                    <a:cxn ang="T8">
                      <a:pos x="T0" y="T1"/>
                    </a:cxn>
                    <a:cxn ang="T9">
                      <a:pos x="T2" y="T3"/>
                    </a:cxn>
                    <a:cxn ang="T10">
                      <a:pos x="T4" y="T5"/>
                    </a:cxn>
                    <a:cxn ang="T11">
                      <a:pos x="T6" y="T7"/>
                    </a:cxn>
                  </a:cxnLst>
                  <a:rect l="T12" t="T13" r="T14" b="T15"/>
                  <a:pathLst>
                    <a:path w="694" h="502">
                      <a:moveTo>
                        <a:pt x="694" y="502"/>
                      </a:moveTo>
                      <a:cubicBezTo>
                        <a:pt x="581" y="395"/>
                        <a:pt x="469" y="288"/>
                        <a:pt x="373" y="219"/>
                      </a:cubicBezTo>
                      <a:cubicBezTo>
                        <a:pt x="277" y="150"/>
                        <a:pt x="177" y="126"/>
                        <a:pt x="115" y="90"/>
                      </a:cubicBezTo>
                      <a:cubicBezTo>
                        <a:pt x="53" y="54"/>
                        <a:pt x="26" y="27"/>
                        <a:pt x="0" y="0"/>
                      </a:cubicBezTo>
                    </a:path>
                  </a:pathLst>
                </a:custGeom>
                <a:noFill/>
                <a:ln w="19050" cap="flat" cmpd="sng">
                  <a:solidFill>
                    <a:srgbClr val="000000"/>
                  </a:solidFill>
                  <a:prstDash val="dash"/>
                  <a:round/>
                  <a:headEnd type="none" w="med" len="med"/>
                  <a:tailEnd type="none" w="med" len="med"/>
                </a:ln>
              </p:spPr>
              <p:txBody>
                <a:bodyPr/>
                <a:lstStyle/>
                <a:p>
                  <a:endParaRPr lang="fr-FR"/>
                </a:p>
              </p:txBody>
            </p:sp>
            <p:sp>
              <p:nvSpPr>
                <p:cNvPr id="1108086" name="Freeform 132"/>
                <p:cNvSpPr>
                  <a:spLocks/>
                </p:cNvSpPr>
                <p:nvPr/>
              </p:nvSpPr>
              <p:spPr bwMode="auto">
                <a:xfrm>
                  <a:off x="4463" y="4009"/>
                  <a:ext cx="990" cy="734"/>
                </a:xfrm>
                <a:custGeom>
                  <a:avLst/>
                  <a:gdLst>
                    <a:gd name="T0" fmla="*/ 990 w 990"/>
                    <a:gd name="T1" fmla="*/ 734 h 734"/>
                    <a:gd name="T2" fmla="*/ 744 w 990"/>
                    <a:gd name="T3" fmla="*/ 504 h 734"/>
                    <a:gd name="T4" fmla="*/ 384 w 990"/>
                    <a:gd name="T5" fmla="*/ 362 h 734"/>
                    <a:gd name="T6" fmla="*/ 0 w 990"/>
                    <a:gd name="T7" fmla="*/ 0 h 734"/>
                    <a:gd name="T8" fmla="*/ 0 60000 65536"/>
                    <a:gd name="T9" fmla="*/ 0 60000 65536"/>
                    <a:gd name="T10" fmla="*/ 0 60000 65536"/>
                    <a:gd name="T11" fmla="*/ 0 60000 65536"/>
                    <a:gd name="T12" fmla="*/ 0 w 990"/>
                    <a:gd name="T13" fmla="*/ 0 h 734"/>
                    <a:gd name="T14" fmla="*/ 990 w 990"/>
                    <a:gd name="T15" fmla="*/ 734 h 734"/>
                  </a:gdLst>
                  <a:ahLst/>
                  <a:cxnLst>
                    <a:cxn ang="T8">
                      <a:pos x="T0" y="T1"/>
                    </a:cxn>
                    <a:cxn ang="T9">
                      <a:pos x="T2" y="T3"/>
                    </a:cxn>
                    <a:cxn ang="T10">
                      <a:pos x="T4" y="T5"/>
                    </a:cxn>
                    <a:cxn ang="T11">
                      <a:pos x="T6" y="T7"/>
                    </a:cxn>
                  </a:cxnLst>
                  <a:rect l="T12" t="T13" r="T14" b="T15"/>
                  <a:pathLst>
                    <a:path w="990" h="734">
                      <a:moveTo>
                        <a:pt x="990" y="734"/>
                      </a:moveTo>
                      <a:cubicBezTo>
                        <a:pt x="949" y="696"/>
                        <a:pt x="845" y="566"/>
                        <a:pt x="744" y="504"/>
                      </a:cubicBezTo>
                      <a:cubicBezTo>
                        <a:pt x="643" y="442"/>
                        <a:pt x="508" y="446"/>
                        <a:pt x="384" y="362"/>
                      </a:cubicBezTo>
                      <a:cubicBezTo>
                        <a:pt x="260" y="278"/>
                        <a:pt x="80" y="76"/>
                        <a:pt x="0" y="0"/>
                      </a:cubicBezTo>
                    </a:path>
                  </a:pathLst>
                </a:custGeom>
                <a:noFill/>
                <a:ln w="19050" cap="flat" cmpd="sng">
                  <a:solidFill>
                    <a:srgbClr val="000000"/>
                  </a:solidFill>
                  <a:prstDash val="dash"/>
                  <a:round/>
                  <a:headEnd type="none" w="med" len="med"/>
                  <a:tailEnd type="none" w="med" len="med"/>
                </a:ln>
              </p:spPr>
              <p:txBody>
                <a:bodyPr/>
                <a:lstStyle/>
                <a:p>
                  <a:endParaRPr lang="fr-FR"/>
                </a:p>
              </p:txBody>
            </p:sp>
            <p:sp>
              <p:nvSpPr>
                <p:cNvPr id="1108087" name="Freeform 133"/>
                <p:cNvSpPr>
                  <a:spLocks/>
                </p:cNvSpPr>
                <p:nvPr/>
              </p:nvSpPr>
              <p:spPr bwMode="auto">
                <a:xfrm>
                  <a:off x="4514" y="4165"/>
                  <a:ext cx="950" cy="631"/>
                </a:xfrm>
                <a:custGeom>
                  <a:avLst/>
                  <a:gdLst>
                    <a:gd name="T0" fmla="*/ 950 w 950"/>
                    <a:gd name="T1" fmla="*/ 631 h 631"/>
                    <a:gd name="T2" fmla="*/ 669 w 950"/>
                    <a:gd name="T3" fmla="*/ 451 h 631"/>
                    <a:gd name="T4" fmla="*/ 436 w 950"/>
                    <a:gd name="T5" fmla="*/ 361 h 631"/>
                    <a:gd name="T6" fmla="*/ 205 w 950"/>
                    <a:gd name="T7" fmla="*/ 271 h 631"/>
                    <a:gd name="T8" fmla="*/ 0 w 950"/>
                    <a:gd name="T9" fmla="*/ 0 h 631"/>
                    <a:gd name="T10" fmla="*/ 0 60000 65536"/>
                    <a:gd name="T11" fmla="*/ 0 60000 65536"/>
                    <a:gd name="T12" fmla="*/ 0 60000 65536"/>
                    <a:gd name="T13" fmla="*/ 0 60000 65536"/>
                    <a:gd name="T14" fmla="*/ 0 60000 65536"/>
                    <a:gd name="T15" fmla="*/ 0 w 950"/>
                    <a:gd name="T16" fmla="*/ 0 h 631"/>
                    <a:gd name="T17" fmla="*/ 950 w 950"/>
                    <a:gd name="T18" fmla="*/ 631 h 631"/>
                  </a:gdLst>
                  <a:ahLst/>
                  <a:cxnLst>
                    <a:cxn ang="T10">
                      <a:pos x="T0" y="T1"/>
                    </a:cxn>
                    <a:cxn ang="T11">
                      <a:pos x="T2" y="T3"/>
                    </a:cxn>
                    <a:cxn ang="T12">
                      <a:pos x="T4" y="T5"/>
                    </a:cxn>
                    <a:cxn ang="T13">
                      <a:pos x="T6" y="T7"/>
                    </a:cxn>
                    <a:cxn ang="T14">
                      <a:pos x="T8" y="T9"/>
                    </a:cxn>
                  </a:cxnLst>
                  <a:rect l="T15" t="T16" r="T17" b="T18"/>
                  <a:pathLst>
                    <a:path w="950" h="631">
                      <a:moveTo>
                        <a:pt x="950" y="631"/>
                      </a:moveTo>
                      <a:cubicBezTo>
                        <a:pt x="901" y="601"/>
                        <a:pt x="755" y="496"/>
                        <a:pt x="669" y="451"/>
                      </a:cubicBezTo>
                      <a:cubicBezTo>
                        <a:pt x="583" y="406"/>
                        <a:pt x="513" y="391"/>
                        <a:pt x="436" y="361"/>
                      </a:cubicBezTo>
                      <a:cubicBezTo>
                        <a:pt x="359" y="331"/>
                        <a:pt x="278" y="331"/>
                        <a:pt x="205" y="271"/>
                      </a:cubicBezTo>
                      <a:cubicBezTo>
                        <a:pt x="132" y="211"/>
                        <a:pt x="43" y="57"/>
                        <a:pt x="0" y="0"/>
                      </a:cubicBezTo>
                    </a:path>
                  </a:pathLst>
                </a:custGeom>
                <a:noFill/>
                <a:ln w="19050" cap="flat" cmpd="sng">
                  <a:solidFill>
                    <a:srgbClr val="000000"/>
                  </a:solidFill>
                  <a:prstDash val="dash"/>
                  <a:round/>
                  <a:headEnd type="none" w="med" len="med"/>
                  <a:tailEnd type="none" w="med" len="med"/>
                </a:ln>
              </p:spPr>
              <p:txBody>
                <a:bodyPr/>
                <a:lstStyle/>
                <a:p>
                  <a:endParaRPr lang="fr-FR"/>
                </a:p>
              </p:txBody>
            </p:sp>
          </p:grpSp>
          <p:sp>
            <p:nvSpPr>
              <p:cNvPr id="1108076" name="Text Box 134"/>
              <p:cNvSpPr txBox="1">
                <a:spLocks noChangeArrowheads="1"/>
              </p:cNvSpPr>
              <p:nvPr/>
            </p:nvSpPr>
            <p:spPr bwMode="auto">
              <a:xfrm>
                <a:off x="2849" y="2291"/>
                <a:ext cx="89" cy="94"/>
              </a:xfrm>
              <a:prstGeom prst="rect">
                <a:avLst/>
              </a:prstGeom>
              <a:noFill/>
              <a:ln w="9525">
                <a:noFill/>
                <a:miter lim="800000"/>
                <a:headEnd/>
                <a:tailEnd/>
              </a:ln>
            </p:spPr>
            <p:txBody>
              <a:bodyPr lIns="0" tIns="0" rIns="0" bIns="0"/>
              <a:lstStyle/>
              <a:p>
                <a:pPr defTabSz="449263" eaLnBrk="0" hangingPunct="0">
                  <a:spcBef>
                    <a:spcPts val="1200"/>
                  </a:spcBef>
                  <a:spcAft>
                    <a:spcPts val="300"/>
                  </a:spcAft>
                </a:pPr>
                <a:r>
                  <a:rPr lang="fr-FR" sz="900" b="1">
                    <a:solidFill>
                      <a:srgbClr val="0000FF"/>
                    </a:solidFill>
                    <a:latin typeface="Arial" charset="0"/>
                  </a:rPr>
                  <a:t>  </a:t>
                </a:r>
              </a:p>
            </p:txBody>
          </p:sp>
          <p:sp>
            <p:nvSpPr>
              <p:cNvPr id="1108077" name="Text Box 135"/>
              <p:cNvSpPr txBox="1">
                <a:spLocks noChangeArrowheads="1"/>
              </p:cNvSpPr>
              <p:nvPr/>
            </p:nvSpPr>
            <p:spPr bwMode="auto">
              <a:xfrm>
                <a:off x="2963" y="2234"/>
                <a:ext cx="89" cy="94"/>
              </a:xfrm>
              <a:prstGeom prst="rect">
                <a:avLst/>
              </a:prstGeom>
              <a:noFill/>
              <a:ln w="9525">
                <a:noFill/>
                <a:miter lim="800000"/>
                <a:headEnd/>
                <a:tailEnd/>
              </a:ln>
            </p:spPr>
            <p:txBody>
              <a:bodyPr lIns="0" tIns="0" rIns="0" bIns="0"/>
              <a:lstStyle/>
              <a:p>
                <a:pPr defTabSz="449263" eaLnBrk="0" hangingPunct="0">
                  <a:spcBef>
                    <a:spcPts val="1200"/>
                  </a:spcBef>
                  <a:spcAft>
                    <a:spcPts val="300"/>
                  </a:spcAft>
                </a:pPr>
                <a:r>
                  <a:rPr lang="fr-FR" sz="900" b="1">
                    <a:solidFill>
                      <a:srgbClr val="0000FF"/>
                    </a:solidFill>
                    <a:latin typeface="Arial" charset="0"/>
                  </a:rPr>
                  <a:t>  </a:t>
                </a:r>
              </a:p>
            </p:txBody>
          </p:sp>
          <p:sp>
            <p:nvSpPr>
              <p:cNvPr id="1108078" name="Text Box 136"/>
              <p:cNvSpPr txBox="1">
                <a:spLocks noChangeArrowheads="1"/>
              </p:cNvSpPr>
              <p:nvPr/>
            </p:nvSpPr>
            <p:spPr bwMode="auto">
              <a:xfrm>
                <a:off x="3098" y="2120"/>
                <a:ext cx="89" cy="94"/>
              </a:xfrm>
              <a:prstGeom prst="rect">
                <a:avLst/>
              </a:prstGeom>
              <a:noFill/>
              <a:ln w="9525">
                <a:noFill/>
                <a:miter lim="800000"/>
                <a:headEnd/>
                <a:tailEnd/>
              </a:ln>
            </p:spPr>
            <p:txBody>
              <a:bodyPr lIns="0" tIns="0" rIns="0" bIns="0"/>
              <a:lstStyle/>
              <a:p>
                <a:pPr defTabSz="449263" eaLnBrk="0" hangingPunct="0">
                  <a:spcBef>
                    <a:spcPts val="1200"/>
                  </a:spcBef>
                  <a:spcAft>
                    <a:spcPts val="300"/>
                  </a:spcAft>
                </a:pPr>
                <a:r>
                  <a:rPr lang="fr-FR" sz="900" b="1">
                    <a:solidFill>
                      <a:srgbClr val="0000FF"/>
                    </a:solidFill>
                    <a:latin typeface="Arial" charset="0"/>
                  </a:rPr>
                  <a:t>  </a:t>
                </a:r>
              </a:p>
            </p:txBody>
          </p:sp>
          <p:sp>
            <p:nvSpPr>
              <p:cNvPr id="1108079" name="Text Box 137"/>
              <p:cNvSpPr txBox="1">
                <a:spLocks noChangeArrowheads="1"/>
              </p:cNvSpPr>
              <p:nvPr/>
            </p:nvSpPr>
            <p:spPr bwMode="auto">
              <a:xfrm>
                <a:off x="2506" y="2119"/>
                <a:ext cx="409" cy="116"/>
              </a:xfrm>
              <a:prstGeom prst="rect">
                <a:avLst/>
              </a:prstGeom>
              <a:noFill/>
              <a:ln w="9525">
                <a:noFill/>
                <a:miter lim="800000"/>
                <a:headEnd/>
                <a:tailEnd/>
              </a:ln>
            </p:spPr>
            <p:txBody>
              <a:bodyPr lIns="0" tIns="0" rIns="0" bIns="0"/>
              <a:lstStyle/>
              <a:p>
                <a:pPr algn="ctr" defTabSz="449263" eaLnBrk="0" hangingPunct="0">
                  <a:spcBef>
                    <a:spcPts val="1200"/>
                  </a:spcBef>
                  <a:spcAft>
                    <a:spcPts val="300"/>
                  </a:spcAft>
                </a:pPr>
                <a:endParaRPr lang="fr-FR" sz="900">
                  <a:latin typeface="Arial" charset="0"/>
                </a:endParaRPr>
              </a:p>
            </p:txBody>
          </p:sp>
          <p:sp>
            <p:nvSpPr>
              <p:cNvPr id="1108080" name="Freeform 138"/>
              <p:cNvSpPr>
                <a:spLocks/>
              </p:cNvSpPr>
              <p:nvPr/>
            </p:nvSpPr>
            <p:spPr bwMode="auto">
              <a:xfrm>
                <a:off x="2803" y="1784"/>
                <a:ext cx="348" cy="383"/>
              </a:xfrm>
              <a:custGeom>
                <a:avLst/>
                <a:gdLst>
                  <a:gd name="T0" fmla="*/ 4 w 348"/>
                  <a:gd name="T1" fmla="*/ 273 h 383"/>
                  <a:gd name="T2" fmla="*/ 29 w 348"/>
                  <a:gd name="T3" fmla="*/ 40 h 383"/>
                  <a:gd name="T4" fmla="*/ 178 w 348"/>
                  <a:gd name="T5" fmla="*/ 35 h 383"/>
                  <a:gd name="T6" fmla="*/ 287 w 348"/>
                  <a:gd name="T7" fmla="*/ 99 h 383"/>
                  <a:gd name="T8" fmla="*/ 342 w 348"/>
                  <a:gd name="T9" fmla="*/ 182 h 383"/>
                  <a:gd name="T10" fmla="*/ 324 w 348"/>
                  <a:gd name="T11" fmla="*/ 255 h 383"/>
                  <a:gd name="T12" fmla="*/ 242 w 348"/>
                  <a:gd name="T13" fmla="*/ 383 h 383"/>
                  <a:gd name="T14" fmla="*/ 0 60000 65536"/>
                  <a:gd name="T15" fmla="*/ 0 60000 65536"/>
                  <a:gd name="T16" fmla="*/ 0 60000 65536"/>
                  <a:gd name="T17" fmla="*/ 0 60000 65536"/>
                  <a:gd name="T18" fmla="*/ 0 60000 65536"/>
                  <a:gd name="T19" fmla="*/ 0 60000 65536"/>
                  <a:gd name="T20" fmla="*/ 0 60000 65536"/>
                  <a:gd name="T21" fmla="*/ 0 w 348"/>
                  <a:gd name="T22" fmla="*/ 0 h 383"/>
                  <a:gd name="T23" fmla="*/ 348 w 348"/>
                  <a:gd name="T24" fmla="*/ 383 h 3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8" h="383">
                    <a:moveTo>
                      <a:pt x="4" y="273"/>
                    </a:moveTo>
                    <a:cubicBezTo>
                      <a:pt x="8" y="236"/>
                      <a:pt x="0" y="80"/>
                      <a:pt x="29" y="40"/>
                    </a:cubicBezTo>
                    <a:cubicBezTo>
                      <a:pt x="58" y="0"/>
                      <a:pt x="135" y="25"/>
                      <a:pt x="178" y="35"/>
                    </a:cubicBezTo>
                    <a:cubicBezTo>
                      <a:pt x="221" y="45"/>
                      <a:pt x="260" y="75"/>
                      <a:pt x="287" y="99"/>
                    </a:cubicBezTo>
                    <a:cubicBezTo>
                      <a:pt x="314" y="123"/>
                      <a:pt x="336" y="156"/>
                      <a:pt x="342" y="182"/>
                    </a:cubicBezTo>
                    <a:cubicBezTo>
                      <a:pt x="348" y="208"/>
                      <a:pt x="341" y="222"/>
                      <a:pt x="324" y="255"/>
                    </a:cubicBezTo>
                    <a:cubicBezTo>
                      <a:pt x="307" y="288"/>
                      <a:pt x="259" y="356"/>
                      <a:pt x="242" y="383"/>
                    </a:cubicBezTo>
                  </a:path>
                </a:pathLst>
              </a:custGeom>
              <a:noFill/>
              <a:ln w="57150">
                <a:solidFill>
                  <a:srgbClr val="FF6600"/>
                </a:solidFill>
                <a:round/>
                <a:headEnd/>
                <a:tailEnd type="stealth" w="med" len="med"/>
              </a:ln>
            </p:spPr>
            <p:txBody>
              <a:bodyPr/>
              <a:lstStyle/>
              <a:p>
                <a:endParaRPr lang="fr-FR"/>
              </a:p>
            </p:txBody>
          </p:sp>
          <p:sp>
            <p:nvSpPr>
              <p:cNvPr id="1108081" name="Freeform 139"/>
              <p:cNvSpPr>
                <a:spLocks/>
              </p:cNvSpPr>
              <p:nvPr/>
            </p:nvSpPr>
            <p:spPr bwMode="auto">
              <a:xfrm>
                <a:off x="2222" y="1761"/>
                <a:ext cx="348" cy="383"/>
              </a:xfrm>
              <a:custGeom>
                <a:avLst/>
                <a:gdLst>
                  <a:gd name="T0" fmla="*/ 344 w 348"/>
                  <a:gd name="T1" fmla="*/ 273 h 383"/>
                  <a:gd name="T2" fmla="*/ 319 w 348"/>
                  <a:gd name="T3" fmla="*/ 40 h 383"/>
                  <a:gd name="T4" fmla="*/ 170 w 348"/>
                  <a:gd name="T5" fmla="*/ 35 h 383"/>
                  <a:gd name="T6" fmla="*/ 61 w 348"/>
                  <a:gd name="T7" fmla="*/ 99 h 383"/>
                  <a:gd name="T8" fmla="*/ 6 w 348"/>
                  <a:gd name="T9" fmla="*/ 182 h 383"/>
                  <a:gd name="T10" fmla="*/ 24 w 348"/>
                  <a:gd name="T11" fmla="*/ 255 h 383"/>
                  <a:gd name="T12" fmla="*/ 45 w 348"/>
                  <a:gd name="T13" fmla="*/ 314 h 383"/>
                  <a:gd name="T14" fmla="*/ 106 w 348"/>
                  <a:gd name="T15" fmla="*/ 383 h 383"/>
                  <a:gd name="T16" fmla="*/ 0 60000 65536"/>
                  <a:gd name="T17" fmla="*/ 0 60000 65536"/>
                  <a:gd name="T18" fmla="*/ 0 60000 65536"/>
                  <a:gd name="T19" fmla="*/ 0 60000 65536"/>
                  <a:gd name="T20" fmla="*/ 0 60000 65536"/>
                  <a:gd name="T21" fmla="*/ 0 60000 65536"/>
                  <a:gd name="T22" fmla="*/ 0 60000 65536"/>
                  <a:gd name="T23" fmla="*/ 0 60000 65536"/>
                  <a:gd name="T24" fmla="*/ 0 w 348"/>
                  <a:gd name="T25" fmla="*/ 0 h 383"/>
                  <a:gd name="T26" fmla="*/ 348 w 348"/>
                  <a:gd name="T27" fmla="*/ 383 h 3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8" h="383">
                    <a:moveTo>
                      <a:pt x="344" y="273"/>
                    </a:moveTo>
                    <a:cubicBezTo>
                      <a:pt x="340" y="236"/>
                      <a:pt x="348" y="80"/>
                      <a:pt x="319" y="40"/>
                    </a:cubicBezTo>
                    <a:cubicBezTo>
                      <a:pt x="290" y="0"/>
                      <a:pt x="213" y="25"/>
                      <a:pt x="170" y="35"/>
                    </a:cubicBezTo>
                    <a:cubicBezTo>
                      <a:pt x="127" y="45"/>
                      <a:pt x="88" y="75"/>
                      <a:pt x="61" y="99"/>
                    </a:cubicBezTo>
                    <a:cubicBezTo>
                      <a:pt x="34" y="123"/>
                      <a:pt x="12" y="156"/>
                      <a:pt x="6" y="182"/>
                    </a:cubicBezTo>
                    <a:cubicBezTo>
                      <a:pt x="0" y="208"/>
                      <a:pt x="18" y="233"/>
                      <a:pt x="24" y="255"/>
                    </a:cubicBezTo>
                    <a:cubicBezTo>
                      <a:pt x="30" y="277"/>
                      <a:pt x="31" y="293"/>
                      <a:pt x="45" y="314"/>
                    </a:cubicBezTo>
                    <a:cubicBezTo>
                      <a:pt x="59" y="335"/>
                      <a:pt x="93" y="369"/>
                      <a:pt x="106" y="383"/>
                    </a:cubicBezTo>
                  </a:path>
                </a:pathLst>
              </a:custGeom>
              <a:noFill/>
              <a:ln w="57150">
                <a:solidFill>
                  <a:srgbClr val="FF6600"/>
                </a:solidFill>
                <a:round/>
                <a:headEnd/>
                <a:tailEnd type="stealth" w="med" len="med"/>
              </a:ln>
            </p:spPr>
            <p:txBody>
              <a:bodyPr/>
              <a:lstStyle/>
              <a:p>
                <a:endParaRPr lang="fr-FR"/>
              </a:p>
            </p:txBody>
          </p:sp>
        </p:grpSp>
        <p:sp>
          <p:nvSpPr>
            <p:cNvPr id="327820" name="Text Box 140"/>
            <p:cNvSpPr txBox="1">
              <a:spLocks noChangeArrowheads="1"/>
            </p:cNvSpPr>
            <p:nvPr/>
          </p:nvSpPr>
          <p:spPr bwMode="auto">
            <a:xfrm>
              <a:off x="2250" y="2064"/>
              <a:ext cx="912" cy="326"/>
            </a:xfrm>
            <a:prstGeom prst="rect">
              <a:avLst/>
            </a:prstGeom>
            <a:noFill/>
            <a:ln w="9525">
              <a:noFill/>
              <a:miter lim="800000"/>
              <a:headEnd/>
              <a:tailEnd/>
            </a:ln>
            <a:effectLst/>
          </p:spPr>
          <p:txBody>
            <a:bodyPr lIns="91430" tIns="45715" rIns="91430" bIns="45715">
              <a:spAutoFit/>
            </a:bodyPr>
            <a:lstStyle/>
            <a:p>
              <a:pPr algn="ctr" defTabSz="449263">
                <a:spcBef>
                  <a:spcPct val="50000"/>
                </a:spcBef>
                <a:defRPr/>
              </a:pPr>
              <a:r>
                <a:rPr lang="fr-FR" sz="1400" b="1">
                  <a:effectLst>
                    <a:outerShdw blurRad="38100" dist="38100" dir="2700000" algn="tl">
                      <a:srgbClr val="C0C0C0"/>
                    </a:outerShdw>
                  </a:effectLst>
                  <a:latin typeface="Times New Roman" pitchFamily="18" charset="0"/>
                </a:rPr>
                <a:t>Cristallisation Fractionnée</a:t>
              </a:r>
            </a:p>
          </p:txBody>
        </p:sp>
      </p:grpSp>
      <p:grpSp>
        <p:nvGrpSpPr>
          <p:cNvPr id="327821" name="Group 141"/>
          <p:cNvGrpSpPr>
            <a:grpSpLocks/>
          </p:cNvGrpSpPr>
          <p:nvPr/>
        </p:nvGrpSpPr>
        <p:grpSpPr bwMode="auto">
          <a:xfrm>
            <a:off x="3257550" y="3917950"/>
            <a:ext cx="2457450" cy="2020888"/>
            <a:chOff x="1976" y="2478"/>
            <a:chExt cx="1548" cy="1273"/>
          </a:xfrm>
        </p:grpSpPr>
        <p:sp>
          <p:nvSpPr>
            <p:cNvPr id="1108071" name="Freeform 142" descr="Grands confettis"/>
            <p:cNvSpPr>
              <a:spLocks/>
            </p:cNvSpPr>
            <p:nvPr/>
          </p:nvSpPr>
          <p:spPr bwMode="auto">
            <a:xfrm>
              <a:off x="1976" y="2731"/>
              <a:ext cx="1548" cy="1020"/>
            </a:xfrm>
            <a:custGeom>
              <a:avLst/>
              <a:gdLst>
                <a:gd name="T0" fmla="*/ 0 w 3562"/>
                <a:gd name="T1" fmla="*/ 128 h 2039"/>
                <a:gd name="T2" fmla="*/ 25 w 3562"/>
                <a:gd name="T3" fmla="*/ 95 h 2039"/>
                <a:gd name="T4" fmla="*/ 41 w 3562"/>
                <a:gd name="T5" fmla="*/ 53 h 2039"/>
                <a:gd name="T6" fmla="*/ 52 w 3562"/>
                <a:gd name="T7" fmla="*/ 15 h 2039"/>
                <a:gd name="T8" fmla="*/ 53 w 3562"/>
                <a:gd name="T9" fmla="*/ 10 h 2039"/>
                <a:gd name="T10" fmla="*/ 53 w 3562"/>
                <a:gd name="T11" fmla="*/ 2 h 2039"/>
                <a:gd name="T12" fmla="*/ 62 w 3562"/>
                <a:gd name="T13" fmla="*/ 2 h 2039"/>
                <a:gd name="T14" fmla="*/ 65 w 3562"/>
                <a:gd name="T15" fmla="*/ 4 h 2039"/>
                <a:gd name="T16" fmla="*/ 69 w 3562"/>
                <a:gd name="T17" fmla="*/ 23 h 2039"/>
                <a:gd name="T18" fmla="*/ 74 w 3562"/>
                <a:gd name="T19" fmla="*/ 43 h 2039"/>
                <a:gd name="T20" fmla="*/ 88 w 3562"/>
                <a:gd name="T21" fmla="*/ 76 h 2039"/>
                <a:gd name="T22" fmla="*/ 127 w 3562"/>
                <a:gd name="T23" fmla="*/ 126 h 20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62"/>
                <a:gd name="T37" fmla="*/ 0 h 2039"/>
                <a:gd name="T38" fmla="*/ 3562 w 3562"/>
                <a:gd name="T39" fmla="*/ 2039 h 20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62" h="2039">
                  <a:moveTo>
                    <a:pt x="0" y="2039"/>
                  </a:moveTo>
                  <a:cubicBezTo>
                    <a:pt x="116" y="1953"/>
                    <a:pt x="502" y="1711"/>
                    <a:pt x="695" y="1512"/>
                  </a:cubicBezTo>
                  <a:cubicBezTo>
                    <a:pt x="888" y="1313"/>
                    <a:pt x="1031" y="1056"/>
                    <a:pt x="1157" y="844"/>
                  </a:cubicBezTo>
                  <a:cubicBezTo>
                    <a:pt x="1283" y="632"/>
                    <a:pt x="1395" y="355"/>
                    <a:pt x="1453" y="239"/>
                  </a:cubicBezTo>
                  <a:cubicBezTo>
                    <a:pt x="1507" y="123"/>
                    <a:pt x="1470" y="185"/>
                    <a:pt x="1479" y="149"/>
                  </a:cubicBezTo>
                  <a:cubicBezTo>
                    <a:pt x="1488" y="113"/>
                    <a:pt x="1462" y="42"/>
                    <a:pt x="1505" y="21"/>
                  </a:cubicBezTo>
                  <a:cubicBezTo>
                    <a:pt x="1548" y="0"/>
                    <a:pt x="1683" y="15"/>
                    <a:pt x="1736" y="21"/>
                  </a:cubicBezTo>
                  <a:cubicBezTo>
                    <a:pt x="1789" y="27"/>
                    <a:pt x="1792" y="3"/>
                    <a:pt x="1826" y="59"/>
                  </a:cubicBezTo>
                  <a:cubicBezTo>
                    <a:pt x="1860" y="115"/>
                    <a:pt x="1899" y="252"/>
                    <a:pt x="1942" y="355"/>
                  </a:cubicBezTo>
                  <a:cubicBezTo>
                    <a:pt x="1985" y="458"/>
                    <a:pt x="1997" y="535"/>
                    <a:pt x="2083" y="676"/>
                  </a:cubicBezTo>
                  <a:cubicBezTo>
                    <a:pt x="2166" y="847"/>
                    <a:pt x="2293" y="979"/>
                    <a:pt x="2456" y="1204"/>
                  </a:cubicBezTo>
                  <a:cubicBezTo>
                    <a:pt x="2619" y="1429"/>
                    <a:pt x="3332" y="1845"/>
                    <a:pt x="3562" y="2014"/>
                  </a:cubicBezTo>
                </a:path>
              </a:pathLst>
            </a:custGeom>
            <a:pattFill prst="lgConfetti">
              <a:fgClr>
                <a:srgbClr val="FF3300"/>
              </a:fgClr>
              <a:bgClr>
                <a:srgbClr val="008000"/>
              </a:bgClr>
            </a:pattFill>
            <a:ln w="9525">
              <a:solidFill>
                <a:srgbClr val="000000"/>
              </a:solidFill>
              <a:round/>
              <a:headEnd/>
              <a:tailEnd/>
            </a:ln>
          </p:spPr>
          <p:txBody>
            <a:bodyPr/>
            <a:lstStyle/>
            <a:p>
              <a:endParaRPr lang="fr-FR"/>
            </a:p>
          </p:txBody>
        </p:sp>
        <p:sp>
          <p:nvSpPr>
            <p:cNvPr id="1108072" name="Line 143"/>
            <p:cNvSpPr>
              <a:spLocks noChangeShapeType="1"/>
            </p:cNvSpPr>
            <p:nvPr/>
          </p:nvSpPr>
          <p:spPr bwMode="auto">
            <a:xfrm flipV="1">
              <a:off x="2699" y="2478"/>
              <a:ext cx="0" cy="528"/>
            </a:xfrm>
            <a:prstGeom prst="line">
              <a:avLst/>
            </a:prstGeom>
            <a:noFill/>
            <a:ln w="50800">
              <a:solidFill>
                <a:srgbClr val="FF0000"/>
              </a:solidFill>
              <a:round/>
              <a:headEnd/>
              <a:tailEnd type="stealth" w="lg" len="lg"/>
            </a:ln>
          </p:spPr>
          <p:txBody>
            <a:bodyPr/>
            <a:lstStyle/>
            <a:p>
              <a:endParaRPr lang="fr-FR"/>
            </a:p>
          </p:txBody>
        </p:sp>
      </p:grpSp>
      <p:grpSp>
        <p:nvGrpSpPr>
          <p:cNvPr id="327824" name="Group 144"/>
          <p:cNvGrpSpPr>
            <a:grpSpLocks/>
          </p:cNvGrpSpPr>
          <p:nvPr/>
        </p:nvGrpSpPr>
        <p:grpSpPr bwMode="auto">
          <a:xfrm>
            <a:off x="-188913" y="4022725"/>
            <a:ext cx="8221663" cy="1441450"/>
            <a:chOff x="-119" y="2534"/>
            <a:chExt cx="5179" cy="908"/>
          </a:xfrm>
        </p:grpSpPr>
        <p:grpSp>
          <p:nvGrpSpPr>
            <p:cNvPr id="1108067" name="Group 145"/>
            <p:cNvGrpSpPr>
              <a:grpSpLocks/>
            </p:cNvGrpSpPr>
            <p:nvPr/>
          </p:nvGrpSpPr>
          <p:grpSpPr bwMode="auto">
            <a:xfrm>
              <a:off x="556" y="2534"/>
              <a:ext cx="4504" cy="720"/>
              <a:chOff x="480" y="2544"/>
              <a:chExt cx="4504" cy="720"/>
            </a:xfrm>
          </p:grpSpPr>
          <p:sp>
            <p:nvSpPr>
              <p:cNvPr id="1108069" name="Freeform 146"/>
              <p:cNvSpPr>
                <a:spLocks/>
              </p:cNvSpPr>
              <p:nvPr/>
            </p:nvSpPr>
            <p:spPr bwMode="auto">
              <a:xfrm>
                <a:off x="480" y="2544"/>
                <a:ext cx="1968" cy="720"/>
              </a:xfrm>
              <a:custGeom>
                <a:avLst/>
                <a:gdLst>
                  <a:gd name="T0" fmla="*/ 0 w 1968"/>
                  <a:gd name="T1" fmla="*/ 720 h 720"/>
                  <a:gd name="T2" fmla="*/ 912 w 1968"/>
                  <a:gd name="T3" fmla="*/ 536 h 720"/>
                  <a:gd name="T4" fmla="*/ 1968 w 1968"/>
                  <a:gd name="T5" fmla="*/ 0 h 720"/>
                  <a:gd name="T6" fmla="*/ 0 60000 65536"/>
                  <a:gd name="T7" fmla="*/ 0 60000 65536"/>
                  <a:gd name="T8" fmla="*/ 0 60000 65536"/>
                  <a:gd name="T9" fmla="*/ 0 w 1968"/>
                  <a:gd name="T10" fmla="*/ 0 h 720"/>
                  <a:gd name="T11" fmla="*/ 1968 w 1968"/>
                  <a:gd name="T12" fmla="*/ 720 h 720"/>
                </a:gdLst>
                <a:ahLst/>
                <a:cxnLst>
                  <a:cxn ang="T6">
                    <a:pos x="T0" y="T1"/>
                  </a:cxn>
                  <a:cxn ang="T7">
                    <a:pos x="T2" y="T3"/>
                  </a:cxn>
                  <a:cxn ang="T8">
                    <a:pos x="T4" y="T5"/>
                  </a:cxn>
                </a:cxnLst>
                <a:rect l="T9" t="T10" r="T11" b="T12"/>
                <a:pathLst>
                  <a:path w="1968" h="720">
                    <a:moveTo>
                      <a:pt x="0" y="720"/>
                    </a:moveTo>
                    <a:cubicBezTo>
                      <a:pt x="152" y="689"/>
                      <a:pt x="584" y="656"/>
                      <a:pt x="912" y="536"/>
                    </a:cubicBezTo>
                    <a:cubicBezTo>
                      <a:pt x="1240" y="416"/>
                      <a:pt x="1748" y="112"/>
                      <a:pt x="1968" y="0"/>
                    </a:cubicBezTo>
                  </a:path>
                </a:pathLst>
              </a:custGeom>
              <a:noFill/>
              <a:ln w="69850" cap="flat">
                <a:solidFill>
                  <a:srgbClr val="FF0000"/>
                </a:solidFill>
                <a:prstDash val="dash"/>
                <a:round/>
                <a:headEnd/>
                <a:tailEnd/>
              </a:ln>
            </p:spPr>
            <p:txBody>
              <a:bodyPr/>
              <a:lstStyle/>
              <a:p>
                <a:endParaRPr lang="fr-FR"/>
              </a:p>
            </p:txBody>
          </p:sp>
          <p:sp>
            <p:nvSpPr>
              <p:cNvPr id="1108070" name="Freeform 147"/>
              <p:cNvSpPr>
                <a:spLocks/>
              </p:cNvSpPr>
              <p:nvPr/>
            </p:nvSpPr>
            <p:spPr bwMode="auto">
              <a:xfrm>
                <a:off x="2832" y="2544"/>
                <a:ext cx="2152" cy="720"/>
              </a:xfrm>
              <a:custGeom>
                <a:avLst/>
                <a:gdLst>
                  <a:gd name="T0" fmla="*/ 2152 w 2152"/>
                  <a:gd name="T1" fmla="*/ 720 h 720"/>
                  <a:gd name="T2" fmla="*/ 1464 w 2152"/>
                  <a:gd name="T3" fmla="*/ 624 h 720"/>
                  <a:gd name="T4" fmla="*/ 768 w 2152"/>
                  <a:gd name="T5" fmla="*/ 448 h 720"/>
                  <a:gd name="T6" fmla="*/ 256 w 2152"/>
                  <a:gd name="T7" fmla="*/ 184 h 720"/>
                  <a:gd name="T8" fmla="*/ 0 w 2152"/>
                  <a:gd name="T9" fmla="*/ 0 h 720"/>
                  <a:gd name="T10" fmla="*/ 0 60000 65536"/>
                  <a:gd name="T11" fmla="*/ 0 60000 65536"/>
                  <a:gd name="T12" fmla="*/ 0 60000 65536"/>
                  <a:gd name="T13" fmla="*/ 0 60000 65536"/>
                  <a:gd name="T14" fmla="*/ 0 60000 65536"/>
                  <a:gd name="T15" fmla="*/ 0 w 2152"/>
                  <a:gd name="T16" fmla="*/ 0 h 720"/>
                  <a:gd name="T17" fmla="*/ 2152 w 2152"/>
                  <a:gd name="T18" fmla="*/ 720 h 720"/>
                </a:gdLst>
                <a:ahLst/>
                <a:cxnLst>
                  <a:cxn ang="T10">
                    <a:pos x="T0" y="T1"/>
                  </a:cxn>
                  <a:cxn ang="T11">
                    <a:pos x="T2" y="T3"/>
                  </a:cxn>
                  <a:cxn ang="T12">
                    <a:pos x="T4" y="T5"/>
                  </a:cxn>
                  <a:cxn ang="T13">
                    <a:pos x="T6" y="T7"/>
                  </a:cxn>
                  <a:cxn ang="T14">
                    <a:pos x="T8" y="T9"/>
                  </a:cxn>
                </a:cxnLst>
                <a:rect l="T15" t="T16" r="T17" b="T18"/>
                <a:pathLst>
                  <a:path w="2152" h="720">
                    <a:moveTo>
                      <a:pt x="2152" y="720"/>
                    </a:moveTo>
                    <a:cubicBezTo>
                      <a:pt x="2037" y="704"/>
                      <a:pt x="1695" y="669"/>
                      <a:pt x="1464" y="624"/>
                    </a:cubicBezTo>
                    <a:cubicBezTo>
                      <a:pt x="1233" y="579"/>
                      <a:pt x="969" y="521"/>
                      <a:pt x="768" y="448"/>
                    </a:cubicBezTo>
                    <a:cubicBezTo>
                      <a:pt x="567" y="375"/>
                      <a:pt x="384" y="259"/>
                      <a:pt x="256" y="184"/>
                    </a:cubicBezTo>
                    <a:cubicBezTo>
                      <a:pt x="128" y="109"/>
                      <a:pt x="53" y="38"/>
                      <a:pt x="0" y="0"/>
                    </a:cubicBezTo>
                  </a:path>
                </a:pathLst>
              </a:custGeom>
              <a:noFill/>
              <a:ln w="69850" cap="flat">
                <a:solidFill>
                  <a:srgbClr val="FF0000"/>
                </a:solidFill>
                <a:prstDash val="dash"/>
                <a:round/>
                <a:headEnd type="none" w="med" len="med"/>
                <a:tailEnd type="none" w="med" len="med"/>
              </a:ln>
            </p:spPr>
            <p:txBody>
              <a:bodyPr/>
              <a:lstStyle/>
              <a:p>
                <a:endParaRPr lang="fr-FR"/>
              </a:p>
            </p:txBody>
          </p:sp>
        </p:grpSp>
        <p:sp>
          <p:nvSpPr>
            <p:cNvPr id="1108068" name="Text Box 148"/>
            <p:cNvSpPr txBox="1">
              <a:spLocks noChangeArrowheads="1"/>
            </p:cNvSpPr>
            <p:nvPr/>
          </p:nvSpPr>
          <p:spPr bwMode="auto">
            <a:xfrm>
              <a:off x="-119" y="3038"/>
              <a:ext cx="862" cy="404"/>
            </a:xfrm>
            <a:prstGeom prst="rect">
              <a:avLst/>
            </a:prstGeom>
            <a:noFill/>
            <a:ln w="9525">
              <a:noFill/>
              <a:miter lim="800000"/>
              <a:headEnd/>
              <a:tailEnd/>
            </a:ln>
          </p:spPr>
          <p:txBody>
            <a:bodyPr lIns="91430" tIns="45715" rIns="91430" bIns="45715">
              <a:spAutoFit/>
            </a:bodyPr>
            <a:lstStyle/>
            <a:p>
              <a:pPr algn="ctr" defTabSz="449263">
                <a:spcBef>
                  <a:spcPct val="50000"/>
                </a:spcBef>
              </a:pPr>
              <a:r>
                <a:rPr lang="fr-FR" sz="1800" b="1">
                  <a:solidFill>
                    <a:srgbClr val="FF0000"/>
                  </a:solidFill>
                  <a:latin typeface="Times New Roman" pitchFamily="18" charset="0"/>
                </a:rPr>
                <a:t>Isotherme 1300°C</a:t>
              </a:r>
            </a:p>
          </p:txBody>
        </p:sp>
      </p:grpSp>
      <p:sp>
        <p:nvSpPr>
          <p:cNvPr id="327829" name="Text Box 149"/>
          <p:cNvSpPr txBox="1">
            <a:spLocks noChangeArrowheads="1"/>
          </p:cNvSpPr>
          <p:nvPr/>
        </p:nvSpPr>
        <p:spPr bwMode="auto">
          <a:xfrm>
            <a:off x="3924300" y="5084763"/>
            <a:ext cx="1014413" cy="392112"/>
          </a:xfrm>
          <a:prstGeom prst="rect">
            <a:avLst/>
          </a:prstGeom>
          <a:noFill/>
          <a:ln w="9525">
            <a:noFill/>
            <a:miter lim="800000"/>
            <a:headEnd/>
            <a:tailEnd/>
          </a:ln>
        </p:spPr>
        <p:txBody>
          <a:bodyPr lIns="0" tIns="0" rIns="0" bIns="0"/>
          <a:lstStyle/>
          <a:p>
            <a:pPr algn="ctr" defTabSz="449263" eaLnBrk="0" hangingPunct="0">
              <a:defRPr/>
            </a:pPr>
            <a:r>
              <a:rPr lang="fr-FR" sz="1600" b="1">
                <a:effectLst>
                  <a:outerShdw blurRad="38100" dist="38100" dir="2700000" algn="tl">
                    <a:srgbClr val="C0C0C0"/>
                  </a:outerShdw>
                </a:effectLst>
                <a:latin typeface="Times New Roman" pitchFamily="18" charset="0"/>
              </a:rPr>
              <a:t>Fusion</a:t>
            </a:r>
          </a:p>
          <a:p>
            <a:pPr algn="ctr" defTabSz="449263" eaLnBrk="0" hangingPunct="0">
              <a:defRPr/>
            </a:pPr>
            <a:r>
              <a:rPr lang="fr-FR" sz="1600" b="1">
                <a:effectLst>
                  <a:outerShdw blurRad="38100" dist="38100" dir="2700000" algn="tl">
                    <a:srgbClr val="C0C0C0"/>
                  </a:outerShdw>
                </a:effectLst>
                <a:latin typeface="Times New Roman" pitchFamily="18" charset="0"/>
              </a:rPr>
              <a:t> Partielle</a:t>
            </a:r>
          </a:p>
          <a:p>
            <a:pPr algn="ctr" defTabSz="449263" eaLnBrk="0" hangingPunct="0">
              <a:defRPr/>
            </a:pPr>
            <a:endParaRPr lang="fr-FR" sz="1600" b="1">
              <a:effectLst>
                <a:outerShdw blurRad="38100" dist="38100" dir="2700000" algn="tl">
                  <a:srgbClr val="C0C0C0"/>
                </a:outerShdw>
              </a:effectLst>
              <a:latin typeface="Times New Roman" pitchFamily="18" charset="0"/>
            </a:endParaRPr>
          </a:p>
        </p:txBody>
      </p:sp>
      <p:sp>
        <p:nvSpPr>
          <p:cNvPr id="1108065" name="Text Box 151"/>
          <p:cNvSpPr txBox="1">
            <a:spLocks noChangeArrowheads="1"/>
          </p:cNvSpPr>
          <p:nvPr/>
        </p:nvSpPr>
        <p:spPr bwMode="auto">
          <a:xfrm>
            <a:off x="766763" y="6205538"/>
            <a:ext cx="4478337" cy="315912"/>
          </a:xfrm>
          <a:prstGeom prst="rect">
            <a:avLst/>
          </a:prstGeom>
          <a:noFill/>
          <a:ln w="9525">
            <a:noFill/>
            <a:miter lim="800000"/>
            <a:headEnd/>
            <a:tailEnd/>
          </a:ln>
        </p:spPr>
        <p:txBody>
          <a:bodyPr wrap="none" lIns="82945" tIns="41473" rIns="82945" bIns="41473">
            <a:spAutoFit/>
          </a:bodyPr>
          <a:lstStyle/>
          <a:p>
            <a:pPr defTabSz="828675" hangingPunct="0">
              <a:lnSpc>
                <a:spcPct val="93000"/>
              </a:lnSpc>
              <a:buClr>
                <a:srgbClr val="000000"/>
              </a:buClr>
              <a:buSzPct val="100000"/>
              <a:buFont typeface="Times New Roman" pitchFamily="18" charset="0"/>
              <a:buNone/>
            </a:pPr>
            <a:r>
              <a:rPr lang="fr-FR" sz="1600">
                <a:latin typeface="Arial" charset="0"/>
              </a:rPr>
              <a:t>Décompression adiabatique </a:t>
            </a:r>
            <a:r>
              <a:rPr lang="fr-FR" sz="1600">
                <a:latin typeface="Arial" charset="0"/>
                <a:sym typeface="Wingdings" pitchFamily="2" charset="2"/>
              </a:rPr>
              <a:t> Fusion partielle</a:t>
            </a:r>
            <a:endParaRPr lang="fr-FR" sz="1600">
              <a:latin typeface="Arial" charset="0"/>
            </a:endParaRPr>
          </a:p>
        </p:txBody>
      </p:sp>
      <p:sp>
        <p:nvSpPr>
          <p:cNvPr id="1108066" name="Rectangle 151"/>
          <p:cNvSpPr>
            <a:spLocks noChangeArrowheads="1"/>
          </p:cNvSpPr>
          <p:nvPr/>
        </p:nvSpPr>
        <p:spPr bwMode="auto">
          <a:xfrm>
            <a:off x="900113" y="173038"/>
            <a:ext cx="5249862" cy="519112"/>
          </a:xfrm>
          <a:prstGeom prst="rect">
            <a:avLst/>
          </a:prstGeom>
          <a:noFill/>
          <a:ln w="9525">
            <a:noFill/>
            <a:miter lim="800000"/>
            <a:headEnd/>
            <a:tailEnd/>
          </a:ln>
        </p:spPr>
        <p:txBody>
          <a:bodyPr wrap="none">
            <a:spAutoFit/>
          </a:bodyPr>
          <a:lstStyle/>
          <a:p>
            <a:r>
              <a:rPr lang="fr-FR">
                <a:solidFill>
                  <a:srgbClr val="660066"/>
                </a:solidFill>
              </a:rPr>
              <a:t>II – Les structures sous-marines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327824"/>
                                        </p:tgtEl>
                                        <p:attrNameLst>
                                          <p:attrName>style.visibility</p:attrName>
                                        </p:attrNameLst>
                                      </p:cBhvr>
                                      <p:to>
                                        <p:strVal val="visible"/>
                                      </p:to>
                                    </p:set>
                                    <p:animEffect transition="in" filter="diamond(out)">
                                      <p:cBhvr>
                                        <p:cTn id="7" dur="1000"/>
                                        <p:tgtEl>
                                          <p:spTgt spid="32782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7829"/>
                                        </p:tgtEl>
                                        <p:attrNameLst>
                                          <p:attrName>style.visibility</p:attrName>
                                        </p:attrNameLst>
                                      </p:cBhvr>
                                      <p:to>
                                        <p:strVal val="visible"/>
                                      </p:to>
                                    </p:set>
                                    <p:animEffect transition="in" filter="checkerboard(across)">
                                      <p:cBhvr>
                                        <p:cTn id="12" dur="500"/>
                                        <p:tgtEl>
                                          <p:spTgt spid="3278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7821"/>
                                        </p:tgtEl>
                                        <p:attrNameLst>
                                          <p:attrName>style.visibility</p:attrName>
                                        </p:attrNameLst>
                                      </p:cBhvr>
                                      <p:to>
                                        <p:strVal val="visible"/>
                                      </p:to>
                                    </p:set>
                                    <p:animEffect transition="in" filter="wipe(down)">
                                      <p:cBhvr>
                                        <p:cTn id="17" dur="500"/>
                                        <p:tgtEl>
                                          <p:spTgt spid="32782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27797"/>
                                        </p:tgtEl>
                                        <p:attrNameLst>
                                          <p:attrName>style.visibility</p:attrName>
                                        </p:attrNameLst>
                                      </p:cBhvr>
                                      <p:to>
                                        <p:strVal val="visible"/>
                                      </p:to>
                                    </p:set>
                                    <p:animEffect transition="in" filter="checkerboard(across)">
                                      <p:cBhvr>
                                        <p:cTn id="22" dur="500"/>
                                        <p:tgtEl>
                                          <p:spTgt spid="32779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27805"/>
                                        </p:tgtEl>
                                        <p:attrNameLst>
                                          <p:attrName>style.visibility</p:attrName>
                                        </p:attrNameLst>
                                      </p:cBhvr>
                                      <p:to>
                                        <p:strVal val="visible"/>
                                      </p:to>
                                    </p:set>
                                    <p:animEffect transition="in" filter="wipe(down)">
                                      <p:cBhvr>
                                        <p:cTn id="27" dur="500"/>
                                        <p:tgtEl>
                                          <p:spTgt spid="32780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27784"/>
                                        </p:tgtEl>
                                        <p:attrNameLst>
                                          <p:attrName>style.visibility</p:attrName>
                                        </p:attrNameLst>
                                      </p:cBhvr>
                                      <p:to>
                                        <p:strVal val="visible"/>
                                      </p:to>
                                    </p:set>
                                    <p:animEffect transition="in" filter="wipe(left)">
                                      <p:cBhvr>
                                        <p:cTn id="30" dur="500"/>
                                        <p:tgtEl>
                                          <p:spTgt spid="3277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27802"/>
                                        </p:tgtEl>
                                        <p:attrNameLst>
                                          <p:attrName>style.visibility</p:attrName>
                                        </p:attrNameLst>
                                      </p:cBhvr>
                                      <p:to>
                                        <p:strVal val="visible"/>
                                      </p:to>
                                    </p:set>
                                    <p:animEffect transition="in" filter="wipe(down)">
                                      <p:cBhvr>
                                        <p:cTn id="35" dur="500"/>
                                        <p:tgtEl>
                                          <p:spTgt spid="32780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27788"/>
                                        </p:tgtEl>
                                        <p:attrNameLst>
                                          <p:attrName>style.visibility</p:attrName>
                                        </p:attrNameLst>
                                      </p:cBhvr>
                                      <p:to>
                                        <p:strVal val="visible"/>
                                      </p:to>
                                    </p:set>
                                    <p:animEffect transition="in" filter="wipe(left)">
                                      <p:cBhvr>
                                        <p:cTn id="38" dur="500"/>
                                        <p:tgtEl>
                                          <p:spTgt spid="327788"/>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32" fill="hold" nodeType="clickEffect">
                                  <p:stCondLst>
                                    <p:cond delay="0"/>
                                  </p:stCondLst>
                                  <p:childTnLst>
                                    <p:set>
                                      <p:cBhvr>
                                        <p:cTn id="42" dur="1" fill="hold">
                                          <p:stCondLst>
                                            <p:cond delay="0"/>
                                          </p:stCondLst>
                                        </p:cTn>
                                        <p:tgtEl>
                                          <p:spTgt spid="327793"/>
                                        </p:tgtEl>
                                        <p:attrNameLst>
                                          <p:attrName>style.visibility</p:attrName>
                                        </p:attrNameLst>
                                      </p:cBhvr>
                                      <p:to>
                                        <p:strVal val="visible"/>
                                      </p:to>
                                    </p:set>
                                    <p:animEffect transition="in" filter="diamond(out)">
                                      <p:cBhvr>
                                        <p:cTn id="43" dur="1000"/>
                                        <p:tgtEl>
                                          <p:spTgt spid="327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84" grpId="0"/>
      <p:bldP spid="327788" grpId="0"/>
      <p:bldP spid="3278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BC62BB67-5DC6-406D-9ED7-8B9AEC68EAF5}" type="slidenum">
              <a:rPr lang="fr-FR"/>
              <a:pPr>
                <a:defRPr/>
              </a:pPr>
              <a:t>36</a:t>
            </a:fld>
            <a:endParaRPr lang="fr-FR"/>
          </a:p>
        </p:txBody>
      </p:sp>
      <p:pic>
        <p:nvPicPr>
          <p:cNvPr id="1108994" name="Picture 6" descr="subdu1"/>
          <p:cNvPicPr>
            <a:picLocks noChangeAspect="1" noChangeArrowheads="1"/>
          </p:cNvPicPr>
          <p:nvPr/>
        </p:nvPicPr>
        <p:blipFill>
          <a:blip r:embed="rId2"/>
          <a:srcRect/>
          <a:stretch>
            <a:fillRect/>
          </a:stretch>
        </p:blipFill>
        <p:spPr bwMode="auto">
          <a:xfrm>
            <a:off x="1547813" y="908050"/>
            <a:ext cx="5486400" cy="5038725"/>
          </a:xfrm>
          <a:prstGeom prst="rect">
            <a:avLst/>
          </a:prstGeom>
          <a:noFill/>
          <a:ln w="9525">
            <a:noFill/>
            <a:miter lim="800000"/>
            <a:headEnd/>
            <a:tailEnd/>
          </a:ln>
        </p:spPr>
      </p:pic>
      <p:sp>
        <p:nvSpPr>
          <p:cNvPr id="1108995" name="Text Box 7"/>
          <p:cNvSpPr txBox="1">
            <a:spLocks noChangeArrowheads="1"/>
          </p:cNvSpPr>
          <p:nvPr/>
        </p:nvSpPr>
        <p:spPr bwMode="auto">
          <a:xfrm>
            <a:off x="303213" y="5949950"/>
            <a:ext cx="8026400" cy="946150"/>
          </a:xfrm>
          <a:prstGeom prst="rect">
            <a:avLst/>
          </a:prstGeom>
          <a:noFill/>
          <a:ln w="9525">
            <a:noFill/>
            <a:miter lim="800000"/>
            <a:headEnd/>
            <a:tailEnd/>
          </a:ln>
        </p:spPr>
        <p:txBody>
          <a:bodyPr wrap="none">
            <a:spAutoFit/>
          </a:bodyPr>
          <a:lstStyle/>
          <a:p>
            <a:r>
              <a:rPr lang="fr-FR"/>
              <a:t>Le refroidissement de la lithosphère océanique et </a:t>
            </a:r>
          </a:p>
          <a:p>
            <a:r>
              <a:rPr lang="fr-FR"/>
              <a:t>l’isostasie expliquent le relief des dorsales:</a:t>
            </a:r>
          </a:p>
        </p:txBody>
      </p:sp>
      <p:sp>
        <p:nvSpPr>
          <p:cNvPr id="1108996" name="Rectangle 4"/>
          <p:cNvSpPr>
            <a:spLocks noChangeArrowheads="1"/>
          </p:cNvSpPr>
          <p:nvPr/>
        </p:nvSpPr>
        <p:spPr bwMode="auto">
          <a:xfrm>
            <a:off x="900113" y="173038"/>
            <a:ext cx="5249862" cy="519112"/>
          </a:xfrm>
          <a:prstGeom prst="rect">
            <a:avLst/>
          </a:prstGeom>
          <a:noFill/>
          <a:ln w="9525">
            <a:noFill/>
            <a:miter lim="800000"/>
            <a:headEnd/>
            <a:tailEnd/>
          </a:ln>
        </p:spPr>
        <p:txBody>
          <a:bodyPr wrap="none">
            <a:spAutoFit/>
          </a:bodyPr>
          <a:lstStyle/>
          <a:p>
            <a:r>
              <a:rPr lang="fr-FR">
                <a:solidFill>
                  <a:srgbClr val="660066"/>
                </a:solidFill>
              </a:rPr>
              <a:t>II – Les structures sous-marines</a:t>
            </a:r>
          </a:p>
        </p:txBody>
      </p:sp>
      <p:sp>
        <p:nvSpPr>
          <p:cNvPr id="1108997" name="AutoShape 5"/>
          <p:cNvSpPr>
            <a:spLocks noChangeArrowheads="1"/>
          </p:cNvSpPr>
          <p:nvPr/>
        </p:nvSpPr>
        <p:spPr bwMode="auto">
          <a:xfrm rot="1560201">
            <a:off x="2268538" y="3068638"/>
            <a:ext cx="3455987" cy="360362"/>
          </a:xfrm>
          <a:prstGeom prst="rightArrow">
            <a:avLst>
              <a:gd name="adj1" fmla="val 50000"/>
              <a:gd name="adj2" fmla="val 239758"/>
            </a:avLst>
          </a:prstGeom>
          <a:solidFill>
            <a:schemeClr val="accent1"/>
          </a:solidFill>
          <a:ln w="9525">
            <a:solidFill>
              <a:schemeClr val="tx1"/>
            </a:solidFill>
            <a:miter lim="800000"/>
            <a:headEnd/>
            <a:tailEnd/>
          </a:ln>
        </p:spPr>
        <p:txBody>
          <a:bodyPr wrap="none" anchor="ctr"/>
          <a:lstStyle/>
          <a:p>
            <a:endParaRPr lang="fr-FR"/>
          </a:p>
        </p:txBody>
      </p:sp>
      <p:sp>
        <p:nvSpPr>
          <p:cNvPr id="1108998" name="Rectangle 6"/>
          <p:cNvSpPr>
            <a:spLocks noChangeArrowheads="1"/>
          </p:cNvSpPr>
          <p:nvPr/>
        </p:nvSpPr>
        <p:spPr bwMode="auto">
          <a:xfrm>
            <a:off x="2195513" y="2205038"/>
            <a:ext cx="215900" cy="1295400"/>
          </a:xfrm>
          <a:prstGeom prst="rect">
            <a:avLst/>
          </a:prstGeom>
          <a:solidFill>
            <a:schemeClr val="accent1"/>
          </a:solidFill>
          <a:ln w="9525">
            <a:solidFill>
              <a:schemeClr val="tx1"/>
            </a:solidFill>
            <a:miter lim="800000"/>
            <a:headEnd/>
            <a:tailEnd/>
          </a:ln>
        </p:spPr>
        <p:txBody>
          <a:bodyPr wrap="none" anchor="ctr"/>
          <a:lstStyle/>
          <a:p>
            <a:endParaRPr lang="fr-F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557A6B43-70EE-4B59-8356-FA70AA1EFFA5}" type="slidenum">
              <a:rPr lang="fr-FR"/>
              <a:pPr>
                <a:defRPr/>
              </a:pPr>
              <a:t>37</a:t>
            </a:fld>
            <a:endParaRPr lang="fr-FR"/>
          </a:p>
        </p:txBody>
      </p:sp>
      <p:pic>
        <p:nvPicPr>
          <p:cNvPr id="1110018" name="Picture 5" descr="http://planet-terre.ens-lyon.fr/planetterre/objets/Images/histoire-tectonique-plaques/histoire-tectonique-plaques-fig07.gif"/>
          <p:cNvPicPr>
            <a:picLocks noChangeAspect="1" noChangeArrowheads="1"/>
          </p:cNvPicPr>
          <p:nvPr/>
        </p:nvPicPr>
        <p:blipFill>
          <a:blip r:embed="rId2"/>
          <a:srcRect/>
          <a:stretch>
            <a:fillRect/>
          </a:stretch>
        </p:blipFill>
        <p:spPr bwMode="auto">
          <a:xfrm>
            <a:off x="0" y="908050"/>
            <a:ext cx="4500563" cy="3300413"/>
          </a:xfrm>
          <a:prstGeom prst="rect">
            <a:avLst/>
          </a:prstGeom>
          <a:noFill/>
          <a:ln w="9525">
            <a:noFill/>
            <a:miter lim="800000"/>
            <a:headEnd/>
            <a:tailEnd/>
          </a:ln>
        </p:spPr>
      </p:pic>
      <p:sp>
        <p:nvSpPr>
          <p:cNvPr id="1110019" name="Rectangle 5"/>
          <p:cNvSpPr>
            <a:spLocks noChangeArrowheads="1"/>
          </p:cNvSpPr>
          <p:nvPr/>
        </p:nvSpPr>
        <p:spPr bwMode="auto">
          <a:xfrm>
            <a:off x="900113" y="173038"/>
            <a:ext cx="5249862" cy="519112"/>
          </a:xfrm>
          <a:prstGeom prst="rect">
            <a:avLst/>
          </a:prstGeom>
          <a:noFill/>
          <a:ln w="9525">
            <a:noFill/>
            <a:miter lim="800000"/>
            <a:headEnd/>
            <a:tailEnd/>
          </a:ln>
        </p:spPr>
        <p:txBody>
          <a:bodyPr wrap="none">
            <a:spAutoFit/>
          </a:bodyPr>
          <a:lstStyle/>
          <a:p>
            <a:r>
              <a:rPr lang="fr-FR">
                <a:solidFill>
                  <a:srgbClr val="660066"/>
                </a:solidFill>
              </a:rPr>
              <a:t>II – Les structures sous-marines</a:t>
            </a:r>
          </a:p>
        </p:txBody>
      </p:sp>
      <p:pic>
        <p:nvPicPr>
          <p:cNvPr id="1110020" name="Picture 7" descr="champ magnétique de la Terre"/>
          <p:cNvPicPr>
            <a:picLocks noChangeAspect="1" noChangeArrowheads="1"/>
          </p:cNvPicPr>
          <p:nvPr/>
        </p:nvPicPr>
        <p:blipFill>
          <a:blip r:embed="rId3"/>
          <a:srcRect/>
          <a:stretch>
            <a:fillRect/>
          </a:stretch>
        </p:blipFill>
        <p:spPr bwMode="auto">
          <a:xfrm>
            <a:off x="4956175" y="908050"/>
            <a:ext cx="4187825" cy="2787650"/>
          </a:xfrm>
          <a:prstGeom prst="rect">
            <a:avLst/>
          </a:prstGeom>
          <a:noFill/>
          <a:ln w="9525">
            <a:noFill/>
            <a:miter lim="800000"/>
            <a:headEnd/>
            <a:tailEnd/>
          </a:ln>
        </p:spPr>
      </p:pic>
      <p:pic>
        <p:nvPicPr>
          <p:cNvPr id="1110021" name="Picture 9" descr="En se refroidissant, les coulées de lave enregistrent le champ magnétique de la Terre à une époque. Ces enregistrements donnent lieu à une chronologie dont l'une porte le nom de Bernard Brunhes (Crédit : Pierre-André Bourque et Pauline Dansereau)."/>
          <p:cNvPicPr>
            <a:picLocks noChangeAspect="1" noChangeArrowheads="1"/>
          </p:cNvPicPr>
          <p:nvPr/>
        </p:nvPicPr>
        <p:blipFill>
          <a:blip r:embed="rId4"/>
          <a:srcRect b="55022"/>
          <a:stretch>
            <a:fillRect/>
          </a:stretch>
        </p:blipFill>
        <p:spPr bwMode="auto">
          <a:xfrm>
            <a:off x="4284663" y="3960813"/>
            <a:ext cx="4713287" cy="2897187"/>
          </a:xfrm>
          <a:prstGeom prst="rect">
            <a:avLst/>
          </a:prstGeom>
          <a:noFill/>
          <a:ln w="9525">
            <a:noFill/>
            <a:miter lim="800000"/>
            <a:headEnd/>
            <a:tailEnd/>
          </a:ln>
        </p:spPr>
      </p:pic>
      <p:sp>
        <p:nvSpPr>
          <p:cNvPr id="1110022" name="Text Box 10"/>
          <p:cNvSpPr txBox="1">
            <a:spLocks noChangeArrowheads="1"/>
          </p:cNvSpPr>
          <p:nvPr/>
        </p:nvSpPr>
        <p:spPr bwMode="auto">
          <a:xfrm>
            <a:off x="1547813" y="6338888"/>
            <a:ext cx="2795587" cy="519112"/>
          </a:xfrm>
          <a:prstGeom prst="rect">
            <a:avLst/>
          </a:prstGeom>
          <a:noFill/>
          <a:ln w="9525">
            <a:noFill/>
            <a:miter lim="800000"/>
            <a:headEnd/>
            <a:tailEnd/>
          </a:ln>
        </p:spPr>
        <p:txBody>
          <a:bodyPr wrap="none">
            <a:spAutoFit/>
          </a:bodyPr>
          <a:lstStyle/>
          <a:p>
            <a:r>
              <a:rPr lang="fr-FR"/>
              <a:t>1905: B Bruhnes</a:t>
            </a:r>
          </a:p>
        </p:txBody>
      </p:sp>
      <p:sp>
        <p:nvSpPr>
          <p:cNvPr id="1110023" name="Text Box 11"/>
          <p:cNvSpPr txBox="1">
            <a:spLocks noChangeArrowheads="1"/>
          </p:cNvSpPr>
          <p:nvPr/>
        </p:nvSpPr>
        <p:spPr bwMode="auto">
          <a:xfrm>
            <a:off x="34925" y="4324350"/>
            <a:ext cx="4229100" cy="1373188"/>
          </a:xfrm>
          <a:prstGeom prst="rect">
            <a:avLst/>
          </a:prstGeom>
          <a:noFill/>
          <a:ln w="9525">
            <a:noFill/>
            <a:miter lim="800000"/>
            <a:headEnd/>
            <a:tailEnd/>
          </a:ln>
        </p:spPr>
        <p:txBody>
          <a:bodyPr wrap="none">
            <a:spAutoFit/>
          </a:bodyPr>
          <a:lstStyle/>
          <a:p>
            <a:r>
              <a:rPr lang="fr-FR"/>
              <a:t>Les basaltes enregistrent</a:t>
            </a:r>
          </a:p>
          <a:p>
            <a:r>
              <a:rPr lang="fr-FR"/>
              <a:t>un champ magnétique </a:t>
            </a:r>
          </a:p>
          <a:p>
            <a:r>
              <a:rPr lang="fr-FR"/>
              <a:t>rémanant en refroidissant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8C4C7348-4A73-4CA0-8FF0-8C4DCF3420D9}" type="slidenum">
              <a:rPr lang="fr-FR"/>
              <a:pPr>
                <a:defRPr/>
              </a:pPr>
              <a:t>38</a:t>
            </a:fld>
            <a:endParaRPr lang="fr-FR"/>
          </a:p>
        </p:txBody>
      </p:sp>
      <p:sp>
        <p:nvSpPr>
          <p:cNvPr id="1111042" name="Rectangle 5"/>
          <p:cNvSpPr>
            <a:spLocks noChangeArrowheads="1"/>
          </p:cNvSpPr>
          <p:nvPr/>
        </p:nvSpPr>
        <p:spPr bwMode="auto">
          <a:xfrm>
            <a:off x="323850" y="1044575"/>
            <a:ext cx="8497888" cy="2225675"/>
          </a:xfrm>
          <a:prstGeom prst="rect">
            <a:avLst/>
          </a:prstGeom>
          <a:noFill/>
          <a:ln w="9525">
            <a:noFill/>
            <a:miter lim="800000"/>
            <a:headEnd/>
            <a:tailEnd/>
          </a:ln>
        </p:spPr>
        <p:txBody>
          <a:bodyPr anchor="ctr">
            <a:spAutoFit/>
          </a:bodyPr>
          <a:lstStyle/>
          <a:p>
            <a:r>
              <a:rPr lang="en-US" sz="2000"/>
              <a:t>Le </a:t>
            </a:r>
            <a:r>
              <a:rPr lang="en-US" sz="2000" b="1"/>
              <a:t>magnétomètre</a:t>
            </a:r>
            <a:r>
              <a:rPr lang="en-US" sz="2000"/>
              <a:t> à résonance protonique (effet overhauser nucléaire) utilise un fort champ magnétique pour polariser les protons dans un hydrocarbure, puis détecte la fréquence de résonance du proton due à la résonance magnétique nucléaire (RMN) une fois le champ de polarisation éteint. La fréquence de résonance est </a:t>
            </a:r>
            <a:r>
              <a:rPr lang="en-US" sz="2000" b="1"/>
              <a:t>proportionnelle à l’amplitude d’un champ magnétique ambiant</a:t>
            </a:r>
            <a:r>
              <a:rPr lang="en-US" sz="2000"/>
              <a:t> présent après la suppression du champ de polarisation. </a:t>
            </a:r>
          </a:p>
        </p:txBody>
      </p:sp>
      <p:pic>
        <p:nvPicPr>
          <p:cNvPr id="1111043" name="Picture 6"/>
          <p:cNvPicPr>
            <a:picLocks noChangeAspect="1" noChangeArrowheads="1"/>
          </p:cNvPicPr>
          <p:nvPr/>
        </p:nvPicPr>
        <p:blipFill>
          <a:blip r:embed="rId2"/>
          <a:srcRect/>
          <a:stretch>
            <a:fillRect/>
          </a:stretch>
        </p:blipFill>
        <p:spPr bwMode="auto">
          <a:xfrm>
            <a:off x="2627313" y="3500438"/>
            <a:ext cx="3673475" cy="2592387"/>
          </a:xfrm>
          <a:prstGeom prst="rect">
            <a:avLst/>
          </a:prstGeom>
          <a:noFill/>
          <a:ln w="9525">
            <a:noFill/>
            <a:miter lim="800000"/>
            <a:headEnd/>
            <a:tailEnd/>
          </a:ln>
        </p:spPr>
      </p:pic>
      <p:sp>
        <p:nvSpPr>
          <p:cNvPr id="1111044" name="Rectangle 4"/>
          <p:cNvSpPr>
            <a:spLocks noChangeArrowheads="1"/>
          </p:cNvSpPr>
          <p:nvPr/>
        </p:nvSpPr>
        <p:spPr bwMode="auto">
          <a:xfrm>
            <a:off x="900113" y="115888"/>
            <a:ext cx="5249862" cy="519112"/>
          </a:xfrm>
          <a:prstGeom prst="rect">
            <a:avLst/>
          </a:prstGeom>
          <a:noFill/>
          <a:ln w="9525">
            <a:noFill/>
            <a:miter lim="800000"/>
            <a:headEnd/>
            <a:tailEnd/>
          </a:ln>
        </p:spPr>
        <p:txBody>
          <a:bodyPr wrap="none">
            <a:spAutoFit/>
          </a:bodyPr>
          <a:lstStyle/>
          <a:p>
            <a:r>
              <a:rPr lang="fr-FR">
                <a:solidFill>
                  <a:srgbClr val="660066"/>
                </a:solidFill>
              </a:rPr>
              <a:t>II – Les structures sous-marines</a:t>
            </a:r>
          </a:p>
        </p:txBody>
      </p:sp>
      <p:sp>
        <p:nvSpPr>
          <p:cNvPr id="1111045" name="Text Box 5"/>
          <p:cNvSpPr txBox="1">
            <a:spLocks noChangeArrowheads="1"/>
          </p:cNvSpPr>
          <p:nvPr/>
        </p:nvSpPr>
        <p:spPr bwMode="auto">
          <a:xfrm>
            <a:off x="269875" y="6249988"/>
            <a:ext cx="8262938" cy="457200"/>
          </a:xfrm>
          <a:prstGeom prst="rect">
            <a:avLst/>
          </a:prstGeom>
          <a:noFill/>
          <a:ln w="9525">
            <a:noFill/>
            <a:miter lim="800000"/>
            <a:headEnd/>
            <a:tailEnd/>
          </a:ln>
        </p:spPr>
        <p:txBody>
          <a:bodyPr wrap="none">
            <a:spAutoFit/>
          </a:bodyPr>
          <a:lstStyle/>
          <a:p>
            <a:r>
              <a:rPr lang="fr-FR" sz="2400"/>
              <a:t>Anomalies magnétiques = champ mesuré – champ terrestre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872C9DA0-7F35-4697-B65D-7DA7166B4B98}" type="slidenum">
              <a:rPr lang="fr-FR"/>
              <a:pPr>
                <a:defRPr/>
              </a:pPr>
              <a:t>39</a:t>
            </a:fld>
            <a:endParaRPr lang="fr-FR"/>
          </a:p>
        </p:txBody>
      </p:sp>
      <p:sp>
        <p:nvSpPr>
          <p:cNvPr id="1112066" name="Rectangle 3"/>
          <p:cNvSpPr>
            <a:spLocks noGrp="1"/>
          </p:cNvSpPr>
          <p:nvPr>
            <p:ph type="body" idx="4294967295"/>
          </p:nvPr>
        </p:nvSpPr>
        <p:spPr/>
        <p:txBody>
          <a:bodyPr/>
          <a:lstStyle/>
          <a:p>
            <a:endParaRPr lang="fr-FR" smtClean="0"/>
          </a:p>
        </p:txBody>
      </p:sp>
      <p:pic>
        <p:nvPicPr>
          <p:cNvPr id="1112067" name="Picture 7" descr="http://planet-terre.ens-lyon.fr/planetterre/objets/Images/histoire-tectonique-plaques/histoire-tectonique-plaques-fig08.gif"/>
          <p:cNvPicPr>
            <a:picLocks noChangeAspect="1" noChangeArrowheads="1"/>
          </p:cNvPicPr>
          <p:nvPr/>
        </p:nvPicPr>
        <p:blipFill>
          <a:blip r:embed="rId2"/>
          <a:srcRect/>
          <a:stretch>
            <a:fillRect/>
          </a:stretch>
        </p:blipFill>
        <p:spPr bwMode="auto">
          <a:xfrm>
            <a:off x="792163" y="836613"/>
            <a:ext cx="7019925" cy="5910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B2BA5C44-0909-472B-997B-0DD1D7FCA5C5}" type="slidenum">
              <a:rPr lang="fr-FR"/>
              <a:pPr>
                <a:defRPr/>
              </a:pPr>
              <a:t>4</a:t>
            </a:fld>
            <a:endParaRPr lang="fr-FR"/>
          </a:p>
        </p:txBody>
      </p:sp>
      <p:sp>
        <p:nvSpPr>
          <p:cNvPr id="1058818"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58819"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58820"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058821" name="Picture 6" descr="1ap027"/>
          <p:cNvPicPr>
            <a:picLocks noChangeAspect="1" noChangeArrowheads="1"/>
          </p:cNvPicPr>
          <p:nvPr/>
        </p:nvPicPr>
        <p:blipFill>
          <a:blip r:embed="rId5"/>
          <a:srcRect/>
          <a:stretch>
            <a:fillRect/>
          </a:stretch>
        </p:blipFill>
        <p:spPr bwMode="auto">
          <a:xfrm>
            <a:off x="611188" y="1038225"/>
            <a:ext cx="4838700" cy="5819775"/>
          </a:xfrm>
          <a:prstGeom prst="rect">
            <a:avLst/>
          </a:prstGeom>
          <a:noFill/>
          <a:ln w="9525">
            <a:noFill/>
            <a:miter lim="800000"/>
            <a:headEnd/>
            <a:tailEnd/>
          </a:ln>
        </p:spPr>
      </p:pic>
      <p:pic>
        <p:nvPicPr>
          <p:cNvPr id="1058822" name="Picture 8" descr="Résultat de recherche d'images pour &quot;bathymetrie golfe persique&quot;"/>
          <p:cNvPicPr>
            <a:picLocks noChangeAspect="1" noChangeArrowheads="1"/>
          </p:cNvPicPr>
          <p:nvPr/>
        </p:nvPicPr>
        <p:blipFill>
          <a:blip r:embed="rId6"/>
          <a:srcRect/>
          <a:stretch>
            <a:fillRect/>
          </a:stretch>
        </p:blipFill>
        <p:spPr bwMode="auto">
          <a:xfrm>
            <a:off x="5534025" y="1557338"/>
            <a:ext cx="3609975" cy="3514725"/>
          </a:xfrm>
          <a:prstGeom prst="rect">
            <a:avLst/>
          </a:prstGeom>
          <a:noFill/>
          <a:ln w="9525">
            <a:noFill/>
            <a:miter lim="800000"/>
            <a:headEnd/>
            <a:tailEnd/>
          </a:ln>
        </p:spPr>
      </p:pic>
      <p:sp>
        <p:nvSpPr>
          <p:cNvPr id="1058823" name="Text Box 7"/>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F1E2011E-AA60-4B84-8E22-CE548FC578EA}" type="slidenum">
              <a:rPr lang="fr-FR"/>
              <a:pPr>
                <a:defRPr/>
              </a:pPr>
              <a:t>40</a:t>
            </a:fld>
            <a:endParaRPr lang="fr-FR"/>
          </a:p>
        </p:txBody>
      </p:sp>
      <p:sp>
        <p:nvSpPr>
          <p:cNvPr id="1113090" name="Titre 1"/>
          <p:cNvSpPr>
            <a:spLocks noGrp="1"/>
          </p:cNvSpPr>
          <p:nvPr>
            <p:ph type="title" idx="4294967295"/>
          </p:nvPr>
        </p:nvSpPr>
        <p:spPr/>
        <p:txBody>
          <a:bodyPr/>
          <a:lstStyle/>
          <a:p>
            <a:endParaRPr lang="fr-FR" smtClean="0"/>
          </a:p>
        </p:txBody>
      </p:sp>
      <p:pic>
        <p:nvPicPr>
          <p:cNvPr id="1113091" name="Picture 2"/>
          <p:cNvPicPr>
            <a:picLocks noGrp="1" noChangeAspect="1" noChangeArrowheads="1"/>
          </p:cNvPicPr>
          <p:nvPr>
            <p:ph idx="4294967295"/>
          </p:nvPr>
        </p:nvPicPr>
        <p:blipFill>
          <a:blip r:embed="rId2"/>
          <a:srcRect/>
          <a:stretch>
            <a:fillRect/>
          </a:stretch>
        </p:blipFill>
        <p:spPr>
          <a:xfrm>
            <a:off x="441325" y="260350"/>
            <a:ext cx="8256588" cy="6192838"/>
          </a:xfrm>
        </p:spPr>
      </p:pic>
      <p:sp>
        <p:nvSpPr>
          <p:cNvPr id="4" name="Rectangle 3"/>
          <p:cNvSpPr/>
          <p:nvPr/>
        </p:nvSpPr>
        <p:spPr>
          <a:xfrm>
            <a:off x="539750" y="333375"/>
            <a:ext cx="503238"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CA096D53-6FFB-4659-8B35-C883AB136A41}" type="slidenum">
              <a:rPr lang="fr-FR"/>
              <a:pPr>
                <a:defRPr/>
              </a:pPr>
              <a:t>41</a:t>
            </a:fld>
            <a:endParaRPr lang="fr-FR"/>
          </a:p>
        </p:txBody>
      </p:sp>
      <p:pic>
        <p:nvPicPr>
          <p:cNvPr id="1114114" name="Picture 2"/>
          <p:cNvPicPr>
            <a:picLocks noGrp="1" noChangeAspect="1" noChangeArrowheads="1"/>
          </p:cNvPicPr>
          <p:nvPr>
            <p:ph idx="4294967295"/>
          </p:nvPr>
        </p:nvPicPr>
        <p:blipFill>
          <a:blip r:embed="rId2"/>
          <a:srcRect/>
          <a:stretch>
            <a:fillRect/>
          </a:stretch>
        </p:blipFill>
        <p:spPr>
          <a:xfrm>
            <a:off x="1547813" y="863600"/>
            <a:ext cx="6396037" cy="4797425"/>
          </a:xfrm>
        </p:spPr>
      </p:pic>
      <p:sp>
        <p:nvSpPr>
          <p:cNvPr id="1114115" name="Rectangle 5"/>
          <p:cNvSpPr>
            <a:spLocks noChangeArrowheads="1"/>
          </p:cNvSpPr>
          <p:nvPr/>
        </p:nvSpPr>
        <p:spPr bwMode="auto">
          <a:xfrm>
            <a:off x="900113" y="5657850"/>
            <a:ext cx="4572000" cy="1190625"/>
          </a:xfrm>
          <a:prstGeom prst="rect">
            <a:avLst/>
          </a:prstGeom>
          <a:noFill/>
          <a:ln w="9525">
            <a:noFill/>
            <a:miter lim="800000"/>
            <a:headEnd/>
            <a:tailEnd/>
          </a:ln>
        </p:spPr>
        <p:txBody>
          <a:bodyPr>
            <a:spAutoFit/>
          </a:bodyPr>
          <a:lstStyle/>
          <a:p>
            <a:r>
              <a:rPr lang="fr-FR" sz="1800">
                <a:latin typeface="Calibri" pitchFamily="34" charset="0"/>
              </a:rPr>
              <a:t>Analogies des faunes et des flores fossiles qui imposent des liaisons intercontinentales</a:t>
            </a:r>
          </a:p>
          <a:p>
            <a:endParaRPr lang="fr-FR" sz="1800">
              <a:latin typeface="Calibri" pitchFamily="34" charset="0"/>
            </a:endParaRPr>
          </a:p>
          <a:p>
            <a:r>
              <a:rPr lang="fr-FR" sz="1800">
                <a:latin typeface="Calibri" pitchFamily="34" charset="0"/>
              </a:rPr>
              <a:t>Continuité des structures géologiques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7CCDA684-94DC-484F-A65E-EAFED270545E}" type="slidenum">
              <a:rPr lang="fr-FR"/>
              <a:pPr>
                <a:defRPr/>
              </a:pPr>
              <a:t>42</a:t>
            </a:fld>
            <a:endParaRPr lang="fr-FR"/>
          </a:p>
        </p:txBody>
      </p:sp>
      <p:sp>
        <p:nvSpPr>
          <p:cNvPr id="1115138" name="Titre 1"/>
          <p:cNvSpPr>
            <a:spLocks noGrp="1"/>
          </p:cNvSpPr>
          <p:nvPr>
            <p:ph type="title" idx="4294967295"/>
          </p:nvPr>
        </p:nvSpPr>
        <p:spPr>
          <a:xfrm>
            <a:off x="5054600" y="1341438"/>
            <a:ext cx="4125913" cy="1143000"/>
          </a:xfrm>
        </p:spPr>
        <p:txBody>
          <a:bodyPr/>
          <a:lstStyle/>
          <a:p>
            <a:r>
              <a:rPr lang="fr-FR" sz="1900" smtClean="0"/>
              <a:t> La formulation de la théorie de  la « tectonique des plaques »</a:t>
            </a:r>
          </a:p>
        </p:txBody>
      </p:sp>
      <p:pic>
        <p:nvPicPr>
          <p:cNvPr id="1115139" name="Picture 3"/>
          <p:cNvPicPr>
            <a:picLocks noChangeAspect="1" noChangeArrowheads="1"/>
          </p:cNvPicPr>
          <p:nvPr/>
        </p:nvPicPr>
        <p:blipFill>
          <a:blip r:embed="rId2"/>
          <a:srcRect/>
          <a:stretch>
            <a:fillRect/>
          </a:stretch>
        </p:blipFill>
        <p:spPr bwMode="auto">
          <a:xfrm>
            <a:off x="5292725" y="3573463"/>
            <a:ext cx="1666875" cy="2376487"/>
          </a:xfrm>
          <a:prstGeom prst="rect">
            <a:avLst/>
          </a:prstGeom>
          <a:noFill/>
          <a:ln w="9525">
            <a:noFill/>
            <a:miter lim="800000"/>
            <a:headEnd/>
            <a:tailEnd/>
          </a:ln>
        </p:spPr>
      </p:pic>
      <p:pic>
        <p:nvPicPr>
          <p:cNvPr id="1115140" name="Picture 2" descr="Image: Jason Morgan"/>
          <p:cNvPicPr>
            <a:picLocks noChangeAspect="1" noChangeArrowheads="1"/>
          </p:cNvPicPr>
          <p:nvPr/>
        </p:nvPicPr>
        <p:blipFill>
          <a:blip r:embed="rId3"/>
          <a:srcRect/>
          <a:stretch>
            <a:fillRect/>
          </a:stretch>
        </p:blipFill>
        <p:spPr bwMode="auto">
          <a:xfrm>
            <a:off x="0" y="-17463"/>
            <a:ext cx="5148263" cy="6875463"/>
          </a:xfrm>
          <a:prstGeom prst="rect">
            <a:avLst/>
          </a:prstGeom>
          <a:noFill/>
          <a:ln w="9525">
            <a:noFill/>
            <a:miter lim="800000"/>
            <a:headEnd/>
            <a:tailEnd/>
          </a:ln>
        </p:spPr>
      </p:pic>
      <p:pic>
        <p:nvPicPr>
          <p:cNvPr id="1115141" name="Picture 4" descr="Profile photo for this staff member"/>
          <p:cNvPicPr>
            <a:picLocks noChangeAspect="1" noChangeArrowheads="1"/>
          </p:cNvPicPr>
          <p:nvPr/>
        </p:nvPicPr>
        <p:blipFill>
          <a:blip r:embed="rId4"/>
          <a:srcRect/>
          <a:stretch>
            <a:fillRect/>
          </a:stretch>
        </p:blipFill>
        <p:spPr bwMode="auto">
          <a:xfrm>
            <a:off x="7164388" y="3573463"/>
            <a:ext cx="1800225" cy="2405062"/>
          </a:xfrm>
          <a:prstGeom prst="rect">
            <a:avLst/>
          </a:prstGeom>
          <a:noFill/>
          <a:ln w="9525">
            <a:noFill/>
            <a:miter lim="800000"/>
            <a:headEnd/>
            <a:tailEnd/>
          </a:ln>
        </p:spPr>
      </p:pic>
      <p:sp>
        <p:nvSpPr>
          <p:cNvPr id="1115142" name="ZoneTexte 7"/>
          <p:cNvSpPr txBox="1">
            <a:spLocks noChangeArrowheads="1"/>
          </p:cNvSpPr>
          <p:nvPr/>
        </p:nvSpPr>
        <p:spPr bwMode="auto">
          <a:xfrm>
            <a:off x="5364163" y="6237288"/>
            <a:ext cx="3446462" cy="369887"/>
          </a:xfrm>
          <a:prstGeom prst="rect">
            <a:avLst/>
          </a:prstGeom>
          <a:noFill/>
          <a:ln w="9525">
            <a:noFill/>
            <a:miter lim="800000"/>
            <a:headEnd/>
            <a:tailEnd/>
          </a:ln>
        </p:spPr>
        <p:txBody>
          <a:bodyPr wrap="none">
            <a:spAutoFit/>
          </a:bodyPr>
          <a:lstStyle/>
          <a:p>
            <a:r>
              <a:rPr lang="fr-FR" sz="1800">
                <a:latin typeface="Calibri" pitchFamily="34" charset="0"/>
              </a:rPr>
              <a:t>J.Morgan, X.LePichon, D. McKenzie</a:t>
            </a:r>
          </a:p>
        </p:txBody>
      </p:sp>
      <p:sp>
        <p:nvSpPr>
          <p:cNvPr id="1115143" name="Text Box 7"/>
          <p:cNvSpPr txBox="1">
            <a:spLocks noChangeArrowheads="1"/>
          </p:cNvSpPr>
          <p:nvPr/>
        </p:nvSpPr>
        <p:spPr bwMode="auto">
          <a:xfrm>
            <a:off x="5148263" y="836613"/>
            <a:ext cx="958850" cy="519112"/>
          </a:xfrm>
          <a:prstGeom prst="rect">
            <a:avLst/>
          </a:prstGeom>
          <a:noFill/>
          <a:ln w="9525">
            <a:noFill/>
            <a:miter lim="800000"/>
            <a:headEnd/>
            <a:tailEnd/>
          </a:ln>
        </p:spPr>
        <p:txBody>
          <a:bodyPr wrap="none">
            <a:spAutoFit/>
          </a:bodyPr>
          <a:lstStyle/>
          <a:p>
            <a:r>
              <a:rPr lang="fr-FR"/>
              <a:t>1968</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CC0606F0-850E-4CEF-9EA3-AF9FE6CA34FD}" type="slidenum">
              <a:rPr lang="fr-FR"/>
              <a:pPr>
                <a:defRPr/>
              </a:pPr>
              <a:t>43</a:t>
            </a:fld>
            <a:endParaRPr lang="fr-FR"/>
          </a:p>
        </p:txBody>
      </p:sp>
      <p:sp>
        <p:nvSpPr>
          <p:cNvPr id="1116162" name="Titre 1"/>
          <p:cNvSpPr>
            <a:spLocks noGrp="1"/>
          </p:cNvSpPr>
          <p:nvPr>
            <p:ph type="title" idx="4294967295"/>
          </p:nvPr>
        </p:nvSpPr>
        <p:spPr>
          <a:xfrm>
            <a:off x="468313" y="0"/>
            <a:ext cx="8229600" cy="1143000"/>
          </a:xfrm>
        </p:spPr>
        <p:txBody>
          <a:bodyPr/>
          <a:lstStyle/>
          <a:p>
            <a:r>
              <a:rPr lang="fr-FR" sz="2900" smtClean="0"/>
              <a:t>La cinématique des plaques et les pôles de rotation</a:t>
            </a:r>
          </a:p>
        </p:txBody>
      </p:sp>
      <p:pic>
        <p:nvPicPr>
          <p:cNvPr id="1116163" name="Picture 2"/>
          <p:cNvPicPr>
            <a:picLocks noGrp="1" noChangeAspect="1" noChangeArrowheads="1"/>
          </p:cNvPicPr>
          <p:nvPr>
            <p:ph idx="4294967295"/>
          </p:nvPr>
        </p:nvPicPr>
        <p:blipFill>
          <a:blip r:embed="rId2"/>
          <a:srcRect/>
          <a:stretch>
            <a:fillRect/>
          </a:stretch>
        </p:blipFill>
        <p:spPr>
          <a:xfrm>
            <a:off x="0" y="1179513"/>
            <a:ext cx="9175750" cy="5035550"/>
          </a:xfrm>
        </p:spPr>
      </p:pic>
      <p:pic>
        <p:nvPicPr>
          <p:cNvPr id="450570" name="Picture 10" descr="Résultat de recherche d'images pour &quot;failles transformantes&quot;"/>
          <p:cNvPicPr>
            <a:picLocks noChangeAspect="1" noChangeArrowheads="1"/>
          </p:cNvPicPr>
          <p:nvPr/>
        </p:nvPicPr>
        <p:blipFill>
          <a:blip r:embed="rId3"/>
          <a:srcRect/>
          <a:stretch>
            <a:fillRect/>
          </a:stretch>
        </p:blipFill>
        <p:spPr bwMode="auto">
          <a:xfrm>
            <a:off x="2339975" y="908050"/>
            <a:ext cx="4567238" cy="51863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570"/>
                                        </p:tgtEl>
                                        <p:attrNameLst>
                                          <p:attrName>style.visibility</p:attrName>
                                        </p:attrNameLst>
                                      </p:cBhvr>
                                      <p:to>
                                        <p:strVal val="visible"/>
                                      </p:to>
                                    </p:set>
                                    <p:anim calcmode="lin" valueType="num">
                                      <p:cBhvr additive="base">
                                        <p:cTn id="7" dur="500" fill="hold"/>
                                        <p:tgtEl>
                                          <p:spTgt spid="450570"/>
                                        </p:tgtEl>
                                        <p:attrNameLst>
                                          <p:attrName>ppt_x</p:attrName>
                                        </p:attrNameLst>
                                      </p:cBhvr>
                                      <p:tavLst>
                                        <p:tav tm="0">
                                          <p:val>
                                            <p:strVal val="#ppt_x"/>
                                          </p:val>
                                        </p:tav>
                                        <p:tav tm="100000">
                                          <p:val>
                                            <p:strVal val="#ppt_x"/>
                                          </p:val>
                                        </p:tav>
                                      </p:tavLst>
                                    </p:anim>
                                    <p:anim calcmode="lin" valueType="num">
                                      <p:cBhvr additive="base">
                                        <p:cTn id="8" dur="500" fill="hold"/>
                                        <p:tgtEl>
                                          <p:spTgt spid="4505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C23ACD50-7813-4B38-93B0-7CBE9D3879FB}" type="slidenum">
              <a:rPr lang="fr-FR"/>
              <a:pPr>
                <a:defRPr/>
              </a:pPr>
              <a:t>44</a:t>
            </a:fld>
            <a:endParaRPr lang="fr-FR"/>
          </a:p>
        </p:txBody>
      </p:sp>
      <p:sp>
        <p:nvSpPr>
          <p:cNvPr id="1117186" name="Titre 1"/>
          <p:cNvSpPr>
            <a:spLocks noGrp="1"/>
          </p:cNvSpPr>
          <p:nvPr>
            <p:ph type="title" idx="4294967295"/>
          </p:nvPr>
        </p:nvSpPr>
        <p:spPr/>
        <p:txBody>
          <a:bodyPr/>
          <a:lstStyle/>
          <a:p>
            <a:endParaRPr lang="fr-FR" smtClean="0"/>
          </a:p>
        </p:txBody>
      </p:sp>
      <p:pic>
        <p:nvPicPr>
          <p:cNvPr id="1117187" name="Picture 1"/>
          <p:cNvPicPr>
            <a:picLocks noGrp="1" noChangeAspect="1" noChangeArrowheads="1"/>
          </p:cNvPicPr>
          <p:nvPr>
            <p:ph idx="4294967295"/>
          </p:nvPr>
        </p:nvPicPr>
        <p:blipFill>
          <a:blip r:embed="rId2"/>
          <a:srcRect/>
          <a:stretch>
            <a:fillRect/>
          </a:stretch>
        </p:blipFill>
        <p:spPr>
          <a:xfrm>
            <a:off x="0" y="0"/>
            <a:ext cx="9147175" cy="6859588"/>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83E892E4-9060-4EAB-B7AF-F0762F4BAB68}" type="slidenum">
              <a:rPr lang="fr-FR"/>
              <a:pPr>
                <a:defRPr/>
              </a:pPr>
              <a:t>45</a:t>
            </a:fld>
            <a:endParaRPr lang="fr-FR"/>
          </a:p>
        </p:txBody>
      </p:sp>
      <p:sp>
        <p:nvSpPr>
          <p:cNvPr id="1118210" name="Titre 1"/>
          <p:cNvSpPr>
            <a:spLocks noGrp="1"/>
          </p:cNvSpPr>
          <p:nvPr>
            <p:ph type="title" idx="4294967295"/>
          </p:nvPr>
        </p:nvSpPr>
        <p:spPr/>
        <p:txBody>
          <a:bodyPr/>
          <a:lstStyle/>
          <a:p>
            <a:endParaRPr lang="fr-FR" smtClean="0"/>
          </a:p>
        </p:txBody>
      </p:sp>
      <p:sp>
        <p:nvSpPr>
          <p:cNvPr id="1118211" name="Espace réservé du contenu 2"/>
          <p:cNvSpPr>
            <a:spLocks noGrp="1"/>
          </p:cNvSpPr>
          <p:nvPr>
            <p:ph idx="4294967295"/>
          </p:nvPr>
        </p:nvSpPr>
        <p:spPr/>
        <p:txBody>
          <a:bodyPr/>
          <a:lstStyle/>
          <a:p>
            <a:endParaRPr lang="fr-FR" smtClean="0"/>
          </a:p>
        </p:txBody>
      </p:sp>
      <p:pic>
        <p:nvPicPr>
          <p:cNvPr id="1118212" name="Picture 2"/>
          <p:cNvPicPr>
            <a:picLocks noChangeAspect="1" noChangeArrowheads="1"/>
          </p:cNvPicPr>
          <p:nvPr/>
        </p:nvPicPr>
        <p:blipFill>
          <a:blip r:embed="rId2"/>
          <a:srcRect/>
          <a:stretch>
            <a:fillRect/>
          </a:stretch>
        </p:blipFill>
        <p:spPr bwMode="auto">
          <a:xfrm>
            <a:off x="395288" y="549275"/>
            <a:ext cx="8412162" cy="630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5"/>
          <p:cNvSpPr>
            <a:spLocks noGrp="1"/>
          </p:cNvSpPr>
          <p:nvPr>
            <p:ph type="sldNum" sz="quarter" idx="12"/>
          </p:nvPr>
        </p:nvSpPr>
        <p:spPr/>
        <p:txBody>
          <a:bodyPr/>
          <a:lstStyle/>
          <a:p>
            <a:pPr>
              <a:defRPr/>
            </a:pPr>
            <a:fld id="{BBABD9BC-05A3-4094-8223-2C84D7DEC13B}" type="slidenum">
              <a:rPr lang="fr-FR"/>
              <a:pPr>
                <a:defRPr/>
              </a:pPr>
              <a:t>46</a:t>
            </a:fld>
            <a:endParaRPr lang="fr-FR"/>
          </a:p>
        </p:txBody>
      </p:sp>
      <p:sp>
        <p:nvSpPr>
          <p:cNvPr id="1119234" name="AutoShape 4" descr="Résultat de recherche d'images pour &quot;GPS vigny&quot;"/>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fr-FR"/>
          </a:p>
        </p:txBody>
      </p:sp>
      <p:sp>
        <p:nvSpPr>
          <p:cNvPr id="1119235" name="AutoShape 5" descr="Résultat de recherche d'images pour &quot;GPS vigny&quot;"/>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fr-FR"/>
          </a:p>
        </p:txBody>
      </p:sp>
      <p:pic>
        <p:nvPicPr>
          <p:cNvPr id="1119236" name="Picture 10" descr="Résultat de recherche d'images pour &quot;manuel pubellier terrain&quot;"/>
          <p:cNvPicPr>
            <a:picLocks noChangeAspect="1" noChangeArrowheads="1"/>
          </p:cNvPicPr>
          <p:nvPr/>
        </p:nvPicPr>
        <p:blipFill>
          <a:blip r:embed="rId2"/>
          <a:srcRect l="41014"/>
          <a:stretch>
            <a:fillRect/>
          </a:stretch>
        </p:blipFill>
        <p:spPr bwMode="auto">
          <a:xfrm>
            <a:off x="5940425" y="4437063"/>
            <a:ext cx="2590800" cy="2009775"/>
          </a:xfrm>
          <a:prstGeom prst="rect">
            <a:avLst/>
          </a:prstGeom>
          <a:noFill/>
          <a:ln w="9525">
            <a:noFill/>
            <a:miter lim="800000"/>
            <a:headEnd/>
            <a:tailEnd/>
          </a:ln>
        </p:spPr>
      </p:pic>
      <p:sp>
        <p:nvSpPr>
          <p:cNvPr id="1119237" name="Text Box 12"/>
          <p:cNvSpPr txBox="1">
            <a:spLocks noChangeArrowheads="1"/>
          </p:cNvSpPr>
          <p:nvPr/>
        </p:nvSpPr>
        <p:spPr bwMode="auto">
          <a:xfrm>
            <a:off x="684213" y="5589588"/>
            <a:ext cx="3703637" cy="641350"/>
          </a:xfrm>
          <a:prstGeom prst="rect">
            <a:avLst/>
          </a:prstGeom>
          <a:noFill/>
          <a:ln w="9525">
            <a:noFill/>
            <a:miter lim="800000"/>
            <a:headEnd/>
            <a:tailEnd/>
          </a:ln>
        </p:spPr>
        <p:txBody>
          <a:bodyPr wrap="none">
            <a:spAutoFit/>
          </a:bodyPr>
          <a:lstStyle/>
          <a:p>
            <a:r>
              <a:rPr lang="fr-FR" sz="1800"/>
              <a:t>Imagerie géophysique / sismologie</a:t>
            </a:r>
          </a:p>
          <a:p>
            <a:r>
              <a:rPr lang="fr-FR" sz="1800"/>
              <a:t>      (Terre-Mer)</a:t>
            </a:r>
          </a:p>
        </p:txBody>
      </p:sp>
      <p:sp>
        <p:nvSpPr>
          <p:cNvPr id="1119238" name="Text Box 13"/>
          <p:cNvSpPr txBox="1">
            <a:spLocks noChangeArrowheads="1"/>
          </p:cNvSpPr>
          <p:nvPr/>
        </p:nvSpPr>
        <p:spPr bwMode="auto">
          <a:xfrm>
            <a:off x="6588125" y="4076700"/>
            <a:ext cx="1608138" cy="396875"/>
          </a:xfrm>
          <a:prstGeom prst="rect">
            <a:avLst/>
          </a:prstGeom>
          <a:noFill/>
          <a:ln w="9525">
            <a:noFill/>
            <a:miter lim="800000"/>
            <a:headEnd/>
            <a:tailEnd/>
          </a:ln>
        </p:spPr>
        <p:txBody>
          <a:bodyPr wrap="none">
            <a:spAutoFit/>
          </a:bodyPr>
          <a:lstStyle/>
          <a:p>
            <a:r>
              <a:rPr lang="fr-FR" sz="2000"/>
              <a:t>Terrain géol.</a:t>
            </a:r>
          </a:p>
        </p:txBody>
      </p:sp>
      <p:pic>
        <p:nvPicPr>
          <p:cNvPr id="1119239" name="Picture 18" descr="Image associée"/>
          <p:cNvPicPr>
            <a:picLocks noChangeAspect="1" noChangeArrowheads="1"/>
          </p:cNvPicPr>
          <p:nvPr/>
        </p:nvPicPr>
        <p:blipFill>
          <a:blip r:embed="rId3"/>
          <a:srcRect/>
          <a:stretch>
            <a:fillRect/>
          </a:stretch>
        </p:blipFill>
        <p:spPr bwMode="auto">
          <a:xfrm>
            <a:off x="323850" y="1916113"/>
            <a:ext cx="4572000" cy="3514725"/>
          </a:xfrm>
          <a:prstGeom prst="rect">
            <a:avLst/>
          </a:prstGeom>
          <a:noFill/>
          <a:ln w="9525">
            <a:noFill/>
            <a:miter lim="800000"/>
            <a:headEnd/>
            <a:tailEnd/>
          </a:ln>
        </p:spPr>
      </p:pic>
      <p:pic>
        <p:nvPicPr>
          <p:cNvPr id="1119240" name="Picture 20" descr="Image associée"/>
          <p:cNvPicPr>
            <a:picLocks noChangeAspect="1" noChangeArrowheads="1"/>
          </p:cNvPicPr>
          <p:nvPr/>
        </p:nvPicPr>
        <p:blipFill>
          <a:blip r:embed="rId4"/>
          <a:srcRect/>
          <a:stretch>
            <a:fillRect/>
          </a:stretch>
        </p:blipFill>
        <p:spPr bwMode="auto">
          <a:xfrm>
            <a:off x="5292725" y="1341438"/>
            <a:ext cx="3635375" cy="2727325"/>
          </a:xfrm>
          <a:prstGeom prst="rect">
            <a:avLst/>
          </a:prstGeom>
          <a:noFill/>
          <a:ln w="9525">
            <a:noFill/>
            <a:miter lim="800000"/>
            <a:headEnd/>
            <a:tailEnd/>
          </a:ln>
        </p:spPr>
      </p:pic>
      <p:sp>
        <p:nvSpPr>
          <p:cNvPr id="1119241" name="Rectangle 10"/>
          <p:cNvSpPr>
            <a:spLocks noChangeArrowheads="1"/>
          </p:cNvSpPr>
          <p:nvPr/>
        </p:nvSpPr>
        <p:spPr bwMode="auto">
          <a:xfrm>
            <a:off x="611188" y="173038"/>
            <a:ext cx="8410575" cy="519112"/>
          </a:xfrm>
          <a:prstGeom prst="rect">
            <a:avLst/>
          </a:prstGeom>
          <a:noFill/>
          <a:ln w="9525">
            <a:noFill/>
            <a:miter lim="800000"/>
            <a:headEnd/>
            <a:tailEnd/>
          </a:ln>
        </p:spPr>
        <p:txBody>
          <a:bodyPr wrap="none">
            <a:spAutoFit/>
          </a:bodyPr>
          <a:lstStyle/>
          <a:p>
            <a:r>
              <a:rPr lang="fr-FR">
                <a:solidFill>
                  <a:srgbClr val="660066"/>
                </a:solidFill>
              </a:rPr>
              <a:t>II – Les structures sous-marines.  Et en profondeur?</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5"/>
          <p:cNvSpPr>
            <a:spLocks noGrp="1"/>
          </p:cNvSpPr>
          <p:nvPr>
            <p:ph type="sldNum" sz="quarter" idx="12"/>
          </p:nvPr>
        </p:nvSpPr>
        <p:spPr/>
        <p:txBody>
          <a:bodyPr/>
          <a:lstStyle/>
          <a:p>
            <a:pPr>
              <a:defRPr/>
            </a:pPr>
            <a:fld id="{49238445-1032-480E-AFFE-B2B9095A13C6}" type="slidenum">
              <a:rPr lang="fr-FR"/>
              <a:pPr>
                <a:defRPr/>
              </a:pPr>
              <a:t>47</a:t>
            </a:fld>
            <a:endParaRPr lang="fr-FR"/>
          </a:p>
        </p:txBody>
      </p:sp>
      <p:pic>
        <p:nvPicPr>
          <p:cNvPr id="1120258" name="Picture 2"/>
          <p:cNvPicPr>
            <a:picLocks noChangeAspect="1" noChangeArrowheads="1"/>
          </p:cNvPicPr>
          <p:nvPr/>
        </p:nvPicPr>
        <p:blipFill>
          <a:blip r:embed="rId2"/>
          <a:srcRect l="39786" t="66081"/>
          <a:stretch>
            <a:fillRect/>
          </a:stretch>
        </p:blipFill>
        <p:spPr bwMode="auto">
          <a:xfrm>
            <a:off x="2209800" y="1143000"/>
            <a:ext cx="4725988" cy="1654175"/>
          </a:xfrm>
          <a:prstGeom prst="rect">
            <a:avLst/>
          </a:prstGeom>
          <a:noFill/>
          <a:ln w="9525">
            <a:noFill/>
            <a:miter lim="800000"/>
            <a:headEnd/>
            <a:tailEnd/>
          </a:ln>
        </p:spPr>
      </p:pic>
      <p:pic>
        <p:nvPicPr>
          <p:cNvPr id="1120259" name="Picture 2"/>
          <p:cNvPicPr>
            <a:picLocks noChangeAspect="1" noChangeArrowheads="1"/>
          </p:cNvPicPr>
          <p:nvPr/>
        </p:nvPicPr>
        <p:blipFill>
          <a:blip r:embed="rId3"/>
          <a:srcRect/>
          <a:stretch>
            <a:fillRect/>
          </a:stretch>
        </p:blipFill>
        <p:spPr bwMode="auto">
          <a:xfrm>
            <a:off x="152400" y="2362200"/>
            <a:ext cx="2819400" cy="2068513"/>
          </a:xfrm>
          <a:prstGeom prst="rect">
            <a:avLst/>
          </a:prstGeom>
          <a:noFill/>
          <a:ln w="9525">
            <a:noFill/>
            <a:miter lim="800000"/>
            <a:headEnd/>
            <a:tailEnd/>
          </a:ln>
        </p:spPr>
      </p:pic>
      <p:pic>
        <p:nvPicPr>
          <p:cNvPr id="1120260" name="Picture 7"/>
          <p:cNvPicPr>
            <a:picLocks noChangeAspect="1" noChangeArrowheads="1"/>
          </p:cNvPicPr>
          <p:nvPr/>
        </p:nvPicPr>
        <p:blipFill>
          <a:blip r:embed="rId4"/>
          <a:srcRect l="24409" t="2280"/>
          <a:stretch>
            <a:fillRect/>
          </a:stretch>
        </p:blipFill>
        <p:spPr bwMode="auto">
          <a:xfrm>
            <a:off x="6816725" y="1219200"/>
            <a:ext cx="2327275" cy="3790950"/>
          </a:xfrm>
          <a:prstGeom prst="rect">
            <a:avLst/>
          </a:prstGeom>
          <a:noFill/>
          <a:ln w="9525">
            <a:noFill/>
            <a:round/>
            <a:headEnd/>
            <a:tailEnd/>
          </a:ln>
        </p:spPr>
      </p:pic>
      <p:pic>
        <p:nvPicPr>
          <p:cNvPr id="1120261" name="Picture 8"/>
          <p:cNvPicPr>
            <a:picLocks noChangeAspect="1" noChangeArrowheads="1"/>
          </p:cNvPicPr>
          <p:nvPr/>
        </p:nvPicPr>
        <p:blipFill>
          <a:blip r:embed="rId5"/>
          <a:srcRect l="33607" t="24992" r="30873" b="13182"/>
          <a:stretch>
            <a:fillRect/>
          </a:stretch>
        </p:blipFill>
        <p:spPr bwMode="auto">
          <a:xfrm>
            <a:off x="762000" y="4419600"/>
            <a:ext cx="1635125" cy="2133600"/>
          </a:xfrm>
          <a:prstGeom prst="rect">
            <a:avLst/>
          </a:prstGeom>
          <a:noFill/>
          <a:ln w="9525">
            <a:noFill/>
            <a:round/>
            <a:headEnd/>
            <a:tailEnd/>
          </a:ln>
        </p:spPr>
      </p:pic>
      <p:pic>
        <p:nvPicPr>
          <p:cNvPr id="1120262" name="Picture 9"/>
          <p:cNvPicPr>
            <a:picLocks noChangeAspect="1" noChangeArrowheads="1"/>
          </p:cNvPicPr>
          <p:nvPr/>
        </p:nvPicPr>
        <p:blipFill>
          <a:blip r:embed="rId6"/>
          <a:srcRect/>
          <a:stretch>
            <a:fillRect/>
          </a:stretch>
        </p:blipFill>
        <p:spPr bwMode="auto">
          <a:xfrm>
            <a:off x="3352800" y="3200400"/>
            <a:ext cx="3124200" cy="2078038"/>
          </a:xfrm>
          <a:prstGeom prst="rect">
            <a:avLst/>
          </a:prstGeom>
          <a:noFill/>
          <a:ln w="9525">
            <a:noFill/>
            <a:miter lim="800000"/>
            <a:headEnd/>
            <a:tailEnd/>
          </a:ln>
        </p:spPr>
      </p:pic>
      <p:sp>
        <p:nvSpPr>
          <p:cNvPr id="1120263" name="Text Box 8"/>
          <p:cNvSpPr txBox="1">
            <a:spLocks noChangeArrowheads="1"/>
          </p:cNvSpPr>
          <p:nvPr/>
        </p:nvSpPr>
        <p:spPr bwMode="auto">
          <a:xfrm>
            <a:off x="260350" y="1077913"/>
            <a:ext cx="3760788" cy="368300"/>
          </a:xfrm>
          <a:prstGeom prst="rect">
            <a:avLst/>
          </a:prstGeom>
          <a:noFill/>
          <a:ln w="9525">
            <a:noFill/>
            <a:miter lim="800000"/>
            <a:headEnd/>
            <a:tailEnd/>
          </a:ln>
        </p:spPr>
        <p:txBody>
          <a:bodyPr wrap="none" lIns="91430" tIns="45715" rIns="91430" bIns="45715">
            <a:spAutoFit/>
          </a:bodyPr>
          <a:lstStyle/>
          <a:p>
            <a:r>
              <a:rPr lang="fr-FR" sz="1800" b="1">
                <a:latin typeface="Arial" charset="0"/>
              </a:rPr>
              <a:t>Qu’est-ce qu’un profil sismique?</a:t>
            </a:r>
          </a:p>
        </p:txBody>
      </p:sp>
      <p:sp>
        <p:nvSpPr>
          <p:cNvPr id="1120264" name="Text Box 9"/>
          <p:cNvSpPr txBox="1">
            <a:spLocks noChangeArrowheads="1"/>
          </p:cNvSpPr>
          <p:nvPr/>
        </p:nvSpPr>
        <p:spPr bwMode="auto">
          <a:xfrm rot="-5400000">
            <a:off x="-92868" y="4969668"/>
            <a:ext cx="1162050" cy="366713"/>
          </a:xfrm>
          <a:prstGeom prst="rect">
            <a:avLst/>
          </a:prstGeom>
          <a:noFill/>
          <a:ln w="9525">
            <a:noFill/>
            <a:miter lim="800000"/>
            <a:headEnd/>
            <a:tailEnd/>
          </a:ln>
        </p:spPr>
        <p:txBody>
          <a:bodyPr wrap="none" lIns="91430" tIns="45715" rIns="91430" bIns="45715">
            <a:spAutoFit/>
          </a:bodyPr>
          <a:lstStyle/>
          <a:p>
            <a:r>
              <a:rPr lang="fr-FR" sz="1800">
                <a:latin typeface="Arial" charset="0"/>
              </a:rPr>
              <a:t>SOURCE</a:t>
            </a:r>
          </a:p>
        </p:txBody>
      </p:sp>
      <p:sp>
        <p:nvSpPr>
          <p:cNvPr id="1120265" name="Text Box 10"/>
          <p:cNvSpPr txBox="1">
            <a:spLocks noChangeArrowheads="1"/>
          </p:cNvSpPr>
          <p:nvPr/>
        </p:nvSpPr>
        <p:spPr bwMode="auto">
          <a:xfrm>
            <a:off x="2971800" y="3657600"/>
            <a:ext cx="342900" cy="579438"/>
          </a:xfrm>
          <a:prstGeom prst="rect">
            <a:avLst/>
          </a:prstGeom>
          <a:noFill/>
          <a:ln w="9525">
            <a:noFill/>
            <a:miter lim="800000"/>
            <a:headEnd/>
            <a:tailEnd/>
          </a:ln>
        </p:spPr>
        <p:txBody>
          <a:bodyPr wrap="none" lIns="91430" tIns="45715" rIns="91430" bIns="45715">
            <a:spAutoFit/>
          </a:bodyPr>
          <a:lstStyle/>
          <a:p>
            <a:r>
              <a:rPr lang="fr-FR" sz="3200">
                <a:latin typeface="Arial" charset="0"/>
              </a:rPr>
              <a:t>*</a:t>
            </a:r>
          </a:p>
        </p:txBody>
      </p:sp>
      <p:sp>
        <p:nvSpPr>
          <p:cNvPr id="1120266" name="Text Box 11"/>
          <p:cNvSpPr txBox="1">
            <a:spLocks noChangeArrowheads="1"/>
          </p:cNvSpPr>
          <p:nvPr/>
        </p:nvSpPr>
        <p:spPr bwMode="auto">
          <a:xfrm>
            <a:off x="6461125" y="3694113"/>
            <a:ext cx="317500" cy="366712"/>
          </a:xfrm>
          <a:prstGeom prst="rect">
            <a:avLst/>
          </a:prstGeom>
          <a:noFill/>
          <a:ln w="9525">
            <a:noFill/>
            <a:miter lim="800000"/>
            <a:headEnd/>
            <a:tailEnd/>
          </a:ln>
        </p:spPr>
        <p:txBody>
          <a:bodyPr wrap="none" lIns="91430" tIns="45715" rIns="91430" bIns="45715">
            <a:spAutoFit/>
          </a:bodyPr>
          <a:lstStyle/>
          <a:p>
            <a:r>
              <a:rPr lang="fr-FR" sz="1800">
                <a:latin typeface="Arial" charset="0"/>
              </a:rPr>
              <a:t>=</a:t>
            </a:r>
          </a:p>
        </p:txBody>
      </p:sp>
      <p:sp>
        <p:nvSpPr>
          <p:cNvPr id="1120267" name="Text Box 12"/>
          <p:cNvSpPr txBox="1">
            <a:spLocks noChangeArrowheads="1"/>
          </p:cNvSpPr>
          <p:nvPr/>
        </p:nvSpPr>
        <p:spPr bwMode="auto">
          <a:xfrm>
            <a:off x="3413125" y="5294313"/>
            <a:ext cx="2647950" cy="641350"/>
          </a:xfrm>
          <a:prstGeom prst="rect">
            <a:avLst/>
          </a:prstGeom>
          <a:noFill/>
          <a:ln w="9525">
            <a:noFill/>
            <a:miter lim="800000"/>
            <a:headEnd/>
            <a:tailEnd/>
          </a:ln>
        </p:spPr>
        <p:txBody>
          <a:bodyPr wrap="none" lIns="91430" tIns="45715" rIns="91430" bIns="45715">
            <a:spAutoFit/>
          </a:bodyPr>
          <a:lstStyle/>
          <a:p>
            <a:r>
              <a:rPr lang="fr-FR" sz="1800">
                <a:latin typeface="Arial" charset="0"/>
              </a:rPr>
              <a:t>Contrastes d’impédance</a:t>
            </a:r>
          </a:p>
          <a:p>
            <a:r>
              <a:rPr lang="fr-FR" sz="1800">
                <a:latin typeface="Arial" charset="0"/>
              </a:rPr>
              <a:t>     (vitesse, densité)</a:t>
            </a:r>
          </a:p>
        </p:txBody>
      </p:sp>
      <p:pic>
        <p:nvPicPr>
          <p:cNvPr id="1120268" name="Picture 13" descr="P1000679"/>
          <p:cNvPicPr>
            <a:picLocks noChangeAspect="1" noChangeArrowheads="1"/>
          </p:cNvPicPr>
          <p:nvPr/>
        </p:nvPicPr>
        <p:blipFill>
          <a:blip r:embed="rId7"/>
          <a:srcRect/>
          <a:stretch>
            <a:fillRect/>
          </a:stretch>
        </p:blipFill>
        <p:spPr bwMode="auto">
          <a:xfrm>
            <a:off x="7269163" y="5451475"/>
            <a:ext cx="1874837" cy="1406525"/>
          </a:xfrm>
          <a:prstGeom prst="rect">
            <a:avLst/>
          </a:prstGeom>
          <a:noFill/>
          <a:ln w="9525">
            <a:noFill/>
            <a:miter lim="800000"/>
            <a:headEnd/>
            <a:tailEnd/>
          </a:ln>
        </p:spPr>
      </p:pic>
      <p:sp>
        <p:nvSpPr>
          <p:cNvPr id="1120269" name="Text Box 14"/>
          <p:cNvSpPr txBox="1">
            <a:spLocks noChangeArrowheads="1"/>
          </p:cNvSpPr>
          <p:nvPr/>
        </p:nvSpPr>
        <p:spPr bwMode="auto">
          <a:xfrm>
            <a:off x="6902450" y="4572000"/>
            <a:ext cx="1835150" cy="915988"/>
          </a:xfrm>
          <a:prstGeom prst="rect">
            <a:avLst/>
          </a:prstGeom>
          <a:noFill/>
          <a:ln w="9525">
            <a:noFill/>
            <a:miter lim="800000"/>
            <a:headEnd/>
            <a:tailEnd/>
          </a:ln>
        </p:spPr>
        <p:txBody>
          <a:bodyPr wrap="none" lIns="91430" tIns="45715" rIns="91430" bIns="45715">
            <a:spAutoFit/>
          </a:bodyPr>
          <a:lstStyle/>
          <a:p>
            <a:r>
              <a:rPr lang="fr-FR" sz="1800">
                <a:latin typeface="Arial" charset="0"/>
              </a:rPr>
              <a:t>Trace sismique </a:t>
            </a:r>
          </a:p>
          <a:p>
            <a:r>
              <a:rPr lang="fr-FR" sz="1800">
                <a:latin typeface="Arial" charset="0"/>
              </a:rPr>
              <a:t>enregistrée à un</a:t>
            </a:r>
          </a:p>
          <a:p>
            <a:r>
              <a:rPr lang="fr-FR" sz="1800">
                <a:latin typeface="Arial" charset="0"/>
              </a:rPr>
              <a:t>récepteur</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46D28077-EA71-4A8B-9AF6-7489AC3E3EF7}" type="slidenum">
              <a:rPr lang="fr-FR"/>
              <a:pPr>
                <a:defRPr/>
              </a:pPr>
              <a:t>48</a:t>
            </a:fld>
            <a:endParaRPr lang="fr-FR"/>
          </a:p>
        </p:txBody>
      </p:sp>
      <p:pic>
        <p:nvPicPr>
          <p:cNvPr id="1121282" name="Picture 5" descr="169047_web"/>
          <p:cNvPicPr>
            <a:picLocks noChangeAspect="1" noChangeArrowheads="1"/>
          </p:cNvPicPr>
          <p:nvPr/>
        </p:nvPicPr>
        <p:blipFill>
          <a:blip r:embed="rId2"/>
          <a:srcRect/>
          <a:stretch>
            <a:fillRect/>
          </a:stretch>
        </p:blipFill>
        <p:spPr bwMode="auto">
          <a:xfrm>
            <a:off x="468313" y="1125538"/>
            <a:ext cx="8351837" cy="4402137"/>
          </a:xfrm>
          <a:prstGeom prst="rect">
            <a:avLst/>
          </a:prstGeom>
          <a:noFill/>
          <a:ln w="9525">
            <a:noFill/>
            <a:miter lim="800000"/>
            <a:headEnd/>
            <a:tailEnd/>
          </a:ln>
        </p:spPr>
      </p:pic>
      <p:sp>
        <p:nvSpPr>
          <p:cNvPr id="1121283" name="Text Box 6"/>
          <p:cNvSpPr txBox="1">
            <a:spLocks noChangeArrowheads="1"/>
          </p:cNvSpPr>
          <p:nvPr/>
        </p:nvSpPr>
        <p:spPr bwMode="auto">
          <a:xfrm>
            <a:off x="3040063" y="5573713"/>
            <a:ext cx="3621087" cy="519112"/>
          </a:xfrm>
          <a:prstGeom prst="rect">
            <a:avLst/>
          </a:prstGeom>
          <a:noFill/>
          <a:ln w="9525">
            <a:noFill/>
            <a:miter lim="800000"/>
            <a:headEnd/>
            <a:tailEnd/>
          </a:ln>
        </p:spPr>
        <p:txBody>
          <a:bodyPr wrap="none">
            <a:spAutoFit/>
          </a:bodyPr>
          <a:lstStyle/>
          <a:p>
            <a:r>
              <a:rPr lang="fr-FR"/>
              <a:t>Galicia 3D experiment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B5B4F00E-7EFF-4BB8-95F5-0529282B167F}" type="slidenum">
              <a:rPr lang="fr-FR"/>
              <a:pPr>
                <a:defRPr/>
              </a:pPr>
              <a:t>49</a:t>
            </a:fld>
            <a:endParaRPr lang="fr-FR"/>
          </a:p>
        </p:txBody>
      </p:sp>
      <p:pic>
        <p:nvPicPr>
          <p:cNvPr id="1122306" name="Picture 2"/>
          <p:cNvPicPr>
            <a:picLocks noChangeAspect="1" noChangeArrowheads="1"/>
          </p:cNvPicPr>
          <p:nvPr/>
        </p:nvPicPr>
        <p:blipFill>
          <a:blip r:embed="rId2"/>
          <a:srcRect/>
          <a:stretch>
            <a:fillRect/>
          </a:stretch>
        </p:blipFill>
        <p:spPr bwMode="auto">
          <a:xfrm>
            <a:off x="827088" y="981075"/>
            <a:ext cx="7077075" cy="5427663"/>
          </a:xfrm>
          <a:prstGeom prst="rect">
            <a:avLst/>
          </a:prstGeom>
          <a:noFill/>
          <a:ln w="9525">
            <a:noFill/>
            <a:miter lim="800000"/>
            <a:headEnd/>
            <a:tailEnd/>
          </a:ln>
        </p:spPr>
      </p:pic>
      <p:sp>
        <p:nvSpPr>
          <p:cNvPr id="1122307" name="Text Box 3"/>
          <p:cNvSpPr txBox="1">
            <a:spLocks noChangeArrowheads="1"/>
          </p:cNvSpPr>
          <p:nvPr/>
        </p:nvSpPr>
        <p:spPr bwMode="auto">
          <a:xfrm>
            <a:off x="0" y="6521450"/>
            <a:ext cx="1900238" cy="336550"/>
          </a:xfrm>
          <a:prstGeom prst="rect">
            <a:avLst/>
          </a:prstGeom>
          <a:noFill/>
          <a:ln w="9525">
            <a:noFill/>
            <a:miter lim="800000"/>
            <a:headEnd/>
            <a:tailEnd/>
          </a:ln>
        </p:spPr>
        <p:txBody>
          <a:bodyPr wrap="none">
            <a:spAutoFit/>
          </a:bodyPr>
          <a:lstStyle/>
          <a:p>
            <a:r>
              <a:rPr lang="fr-FR" sz="1600">
                <a:latin typeface="Arial" charset="0"/>
              </a:rPr>
              <a:t>Biescas et al. 2008</a:t>
            </a:r>
          </a:p>
        </p:txBody>
      </p:sp>
      <p:sp>
        <p:nvSpPr>
          <p:cNvPr id="1122308" name="Text Box 4"/>
          <p:cNvSpPr txBox="1">
            <a:spLocks noChangeArrowheads="1"/>
          </p:cNvSpPr>
          <p:nvPr/>
        </p:nvSpPr>
        <p:spPr bwMode="auto">
          <a:xfrm>
            <a:off x="2051050" y="6400800"/>
            <a:ext cx="4914900" cy="457200"/>
          </a:xfrm>
          <a:prstGeom prst="rect">
            <a:avLst/>
          </a:prstGeom>
          <a:noFill/>
          <a:ln w="9525">
            <a:noFill/>
            <a:miter lim="800000"/>
            <a:headEnd/>
            <a:tailEnd/>
          </a:ln>
        </p:spPr>
        <p:txBody>
          <a:bodyPr wrap="none">
            <a:spAutoFit/>
          </a:bodyPr>
          <a:lstStyle/>
          <a:p>
            <a:r>
              <a:rPr lang="fr-FR" sz="2400"/>
              <a:t>Océanographie sismique (meddies)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5"/>
          <p:cNvSpPr>
            <a:spLocks noGrp="1"/>
          </p:cNvSpPr>
          <p:nvPr>
            <p:ph type="sldNum" sz="quarter" idx="12"/>
          </p:nvPr>
        </p:nvSpPr>
        <p:spPr/>
        <p:txBody>
          <a:bodyPr/>
          <a:lstStyle/>
          <a:p>
            <a:pPr>
              <a:defRPr/>
            </a:pPr>
            <a:fld id="{E9DD4C30-2BC0-4BF1-BBA6-1B0FD95DAD17}" type="slidenum">
              <a:rPr lang="fr-FR"/>
              <a:pPr>
                <a:defRPr/>
              </a:pPr>
              <a:t>5</a:t>
            </a:fld>
            <a:endParaRPr lang="fr-FR"/>
          </a:p>
        </p:txBody>
      </p:sp>
      <p:sp>
        <p:nvSpPr>
          <p:cNvPr id="1060866"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60867"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60868"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060869" name="Picture 5" descr="England's Sir John Murray compiled this bathymetric (depth) chart of the North Atlantic in 1911. Murray's chart went far beyond American naval officer Matthew Maury's first attempt at bathymetric mapping in 1855. In addition, Murray's map gave birth to the idea of the Telegraphic Plateau, a submarine land formation from Canada to the British Isles, across which the first transatlantic cable was laid."/>
          <p:cNvPicPr>
            <a:picLocks noChangeAspect="1" noChangeArrowheads="1"/>
          </p:cNvPicPr>
          <p:nvPr/>
        </p:nvPicPr>
        <p:blipFill>
          <a:blip r:embed="rId5"/>
          <a:srcRect/>
          <a:stretch>
            <a:fillRect/>
          </a:stretch>
        </p:blipFill>
        <p:spPr bwMode="auto">
          <a:xfrm>
            <a:off x="179388" y="908050"/>
            <a:ext cx="5184775" cy="3892550"/>
          </a:xfrm>
          <a:prstGeom prst="rect">
            <a:avLst/>
          </a:prstGeom>
          <a:noFill/>
          <a:ln w="9525">
            <a:noFill/>
            <a:miter lim="800000"/>
            <a:headEnd/>
            <a:tailEnd/>
          </a:ln>
        </p:spPr>
      </p:pic>
      <p:pic>
        <p:nvPicPr>
          <p:cNvPr id="1060870" name="Picture 6"/>
          <p:cNvPicPr>
            <a:picLocks noChangeAspect="1" noChangeArrowheads="1"/>
          </p:cNvPicPr>
          <p:nvPr/>
        </p:nvPicPr>
        <p:blipFill>
          <a:blip r:embed="rId6"/>
          <a:srcRect/>
          <a:stretch>
            <a:fillRect/>
          </a:stretch>
        </p:blipFill>
        <p:spPr bwMode="auto">
          <a:xfrm>
            <a:off x="5795963" y="3357563"/>
            <a:ext cx="3070225" cy="1455737"/>
          </a:xfrm>
          <a:prstGeom prst="rect">
            <a:avLst/>
          </a:prstGeom>
          <a:noFill/>
          <a:ln w="9525">
            <a:noFill/>
            <a:miter lim="800000"/>
            <a:headEnd/>
            <a:tailEnd/>
          </a:ln>
        </p:spPr>
      </p:pic>
      <p:pic>
        <p:nvPicPr>
          <p:cNvPr id="1060871" name="Picture 7"/>
          <p:cNvPicPr>
            <a:picLocks noChangeAspect="1" noChangeArrowheads="1"/>
          </p:cNvPicPr>
          <p:nvPr/>
        </p:nvPicPr>
        <p:blipFill>
          <a:blip r:embed="rId7"/>
          <a:srcRect/>
          <a:stretch>
            <a:fillRect/>
          </a:stretch>
        </p:blipFill>
        <p:spPr bwMode="auto">
          <a:xfrm>
            <a:off x="5867400" y="1268413"/>
            <a:ext cx="3101975" cy="1423987"/>
          </a:xfrm>
          <a:prstGeom prst="rect">
            <a:avLst/>
          </a:prstGeom>
          <a:noFill/>
          <a:ln w="9525">
            <a:noFill/>
            <a:miter lim="800000"/>
            <a:headEnd/>
            <a:tailEnd/>
          </a:ln>
        </p:spPr>
      </p:pic>
      <p:sp>
        <p:nvSpPr>
          <p:cNvPr id="1060872" name="Text Box 8"/>
          <p:cNvSpPr txBox="1">
            <a:spLocks noChangeArrowheads="1"/>
          </p:cNvSpPr>
          <p:nvPr/>
        </p:nvSpPr>
        <p:spPr bwMode="auto">
          <a:xfrm>
            <a:off x="6156325" y="2708275"/>
            <a:ext cx="1581150" cy="396875"/>
          </a:xfrm>
          <a:prstGeom prst="rect">
            <a:avLst/>
          </a:prstGeom>
          <a:noFill/>
          <a:ln w="9525">
            <a:noFill/>
            <a:miter lim="800000"/>
            <a:headEnd/>
            <a:tailEnd/>
          </a:ln>
        </p:spPr>
        <p:txBody>
          <a:bodyPr wrap="none">
            <a:spAutoFit/>
          </a:bodyPr>
          <a:lstStyle/>
          <a:p>
            <a:r>
              <a:rPr lang="fr-FR" sz="2000"/>
              <a:t>Maury, 1858</a:t>
            </a:r>
          </a:p>
        </p:txBody>
      </p:sp>
      <p:sp>
        <p:nvSpPr>
          <p:cNvPr id="1060873" name="Text Box 9"/>
          <p:cNvSpPr txBox="1">
            <a:spLocks noChangeArrowheads="1"/>
          </p:cNvSpPr>
          <p:nvPr/>
        </p:nvSpPr>
        <p:spPr bwMode="auto">
          <a:xfrm>
            <a:off x="6283325" y="4832350"/>
            <a:ext cx="1601788" cy="396875"/>
          </a:xfrm>
          <a:prstGeom prst="rect">
            <a:avLst/>
          </a:prstGeom>
          <a:noFill/>
          <a:ln w="9525">
            <a:noFill/>
            <a:miter lim="800000"/>
            <a:headEnd/>
            <a:tailEnd/>
          </a:ln>
        </p:spPr>
        <p:txBody>
          <a:bodyPr wrap="none">
            <a:spAutoFit/>
          </a:bodyPr>
          <a:lstStyle/>
          <a:p>
            <a:r>
              <a:rPr lang="fr-FR" sz="2000"/>
              <a:t>Schott, 1925</a:t>
            </a:r>
          </a:p>
        </p:txBody>
      </p:sp>
      <p:sp>
        <p:nvSpPr>
          <p:cNvPr id="1060874" name="Text Box 10"/>
          <p:cNvSpPr txBox="1">
            <a:spLocks noChangeArrowheads="1"/>
          </p:cNvSpPr>
          <p:nvPr/>
        </p:nvSpPr>
        <p:spPr bwMode="auto">
          <a:xfrm>
            <a:off x="303213" y="4684713"/>
            <a:ext cx="2762250" cy="519112"/>
          </a:xfrm>
          <a:prstGeom prst="rect">
            <a:avLst/>
          </a:prstGeom>
          <a:noFill/>
          <a:ln w="9525">
            <a:noFill/>
            <a:miter lim="800000"/>
            <a:headEnd/>
            <a:tailEnd/>
          </a:ln>
        </p:spPr>
        <p:txBody>
          <a:bodyPr wrap="none">
            <a:spAutoFit/>
          </a:bodyPr>
          <a:lstStyle/>
          <a:p>
            <a:r>
              <a:rPr lang="fr-FR" sz="2000"/>
              <a:t>Sir John Murray, 1911</a:t>
            </a:r>
            <a:r>
              <a:rPr lang="fr-FR"/>
              <a:t> </a:t>
            </a:r>
          </a:p>
        </p:txBody>
      </p:sp>
      <p:sp>
        <p:nvSpPr>
          <p:cNvPr id="1060875" name="Text Box 11"/>
          <p:cNvSpPr txBox="1">
            <a:spLocks noChangeArrowheads="1"/>
          </p:cNvSpPr>
          <p:nvPr/>
        </p:nvSpPr>
        <p:spPr bwMode="auto">
          <a:xfrm>
            <a:off x="539750" y="5638800"/>
            <a:ext cx="8035925" cy="396875"/>
          </a:xfrm>
          <a:prstGeom prst="rect">
            <a:avLst/>
          </a:prstGeom>
          <a:noFill/>
          <a:ln w="9525">
            <a:noFill/>
            <a:miter lim="800000"/>
            <a:headEnd/>
            <a:tailEnd/>
          </a:ln>
        </p:spPr>
        <p:txBody>
          <a:bodyPr wrap="none">
            <a:spAutoFit/>
          </a:bodyPr>
          <a:lstStyle/>
          <a:p>
            <a:r>
              <a:rPr lang="fr-FR" sz="2000" b="1"/>
              <a:t>Jusqu’au XXeme siècle: mesures ponctuelles et interpolations</a:t>
            </a:r>
          </a:p>
        </p:txBody>
      </p:sp>
      <p:sp>
        <p:nvSpPr>
          <p:cNvPr id="1060876" name="Text Box 12"/>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5"/>
          <p:cNvSpPr>
            <a:spLocks noGrp="1"/>
          </p:cNvSpPr>
          <p:nvPr>
            <p:ph type="sldNum" sz="quarter" idx="12"/>
          </p:nvPr>
        </p:nvSpPr>
        <p:spPr/>
        <p:txBody>
          <a:bodyPr/>
          <a:lstStyle/>
          <a:p>
            <a:pPr>
              <a:defRPr/>
            </a:pPr>
            <a:fld id="{879BD0C8-4235-4103-9C4E-1818BBD57BF8}" type="slidenum">
              <a:rPr lang="fr-FR"/>
              <a:pPr>
                <a:defRPr/>
              </a:pPr>
              <a:t>50</a:t>
            </a:fld>
            <a:endParaRPr lang="fr-FR"/>
          </a:p>
        </p:txBody>
      </p:sp>
      <p:pic>
        <p:nvPicPr>
          <p:cNvPr id="2" name="Image 1" descr="102-103a.jpg"/>
          <p:cNvPicPr>
            <a:picLocks noChangeAspect="1"/>
          </p:cNvPicPr>
          <p:nvPr/>
        </p:nvPicPr>
        <p:blipFill>
          <a:blip r:embed="rId2"/>
          <a:stretch>
            <a:fillRect/>
          </a:stretch>
        </p:blipFill>
        <p:spPr>
          <a:xfrm>
            <a:off x="714375" y="1125538"/>
            <a:ext cx="8429625" cy="5240337"/>
          </a:xfrm>
          <a:prstGeom prst="rect">
            <a:avLst/>
          </a:prstGeom>
          <a:effectLst>
            <a:outerShdw blurRad="63500" sx="102000" sy="102000" algn="ctr" rotWithShape="0">
              <a:prstClr val="black">
                <a:alpha val="40000"/>
              </a:prstClr>
            </a:outerShdw>
          </a:effectLst>
        </p:spPr>
      </p:pic>
      <p:cxnSp>
        <p:nvCxnSpPr>
          <p:cNvPr id="4" name="Connecteur droit avec flèche 3"/>
          <p:cNvCxnSpPr/>
          <p:nvPr/>
        </p:nvCxnSpPr>
        <p:spPr>
          <a:xfrm>
            <a:off x="857250" y="4286250"/>
            <a:ext cx="500063" cy="158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3332" name="ZoneTexte 4"/>
          <p:cNvSpPr txBox="1">
            <a:spLocks noChangeArrowheads="1"/>
          </p:cNvSpPr>
          <p:nvPr/>
        </p:nvSpPr>
        <p:spPr bwMode="auto">
          <a:xfrm>
            <a:off x="785813" y="4437063"/>
            <a:ext cx="1835150" cy="641350"/>
          </a:xfrm>
          <a:prstGeom prst="rect">
            <a:avLst/>
          </a:prstGeom>
          <a:noFill/>
          <a:ln w="9525">
            <a:noFill/>
            <a:miter lim="800000"/>
            <a:headEnd/>
            <a:tailEnd/>
          </a:ln>
        </p:spPr>
        <p:txBody>
          <a:bodyPr wrap="none">
            <a:spAutoFit/>
          </a:bodyPr>
          <a:lstStyle/>
          <a:p>
            <a:r>
              <a:rPr lang="fr-FR" sz="1800" b="1">
                <a:latin typeface="Verdana" pitchFamily="34" charset="0"/>
              </a:rPr>
              <a:t>Discordance </a:t>
            </a:r>
          </a:p>
          <a:p>
            <a:r>
              <a:rPr lang="fr-FR" sz="1800" b="1">
                <a:latin typeface="Verdana" pitchFamily="34" charset="0"/>
              </a:rPr>
              <a:t>Miocène</a:t>
            </a:r>
          </a:p>
        </p:txBody>
      </p:sp>
      <p:sp>
        <p:nvSpPr>
          <p:cNvPr id="1123333" name="ZoneTexte 5"/>
          <p:cNvSpPr txBox="1">
            <a:spLocks noChangeArrowheads="1"/>
          </p:cNvSpPr>
          <p:nvPr/>
        </p:nvSpPr>
        <p:spPr bwMode="auto">
          <a:xfrm>
            <a:off x="2786063" y="6488113"/>
            <a:ext cx="3765550" cy="366712"/>
          </a:xfrm>
          <a:prstGeom prst="rect">
            <a:avLst/>
          </a:prstGeom>
          <a:noFill/>
          <a:ln w="9525">
            <a:noFill/>
            <a:miter lim="800000"/>
            <a:headEnd/>
            <a:tailEnd/>
          </a:ln>
        </p:spPr>
        <p:txBody>
          <a:bodyPr wrap="none">
            <a:spAutoFit/>
          </a:bodyPr>
          <a:lstStyle/>
          <a:p>
            <a:r>
              <a:rPr lang="fr-FR" sz="1800" b="1">
                <a:latin typeface="Verdana" pitchFamily="34" charset="0"/>
              </a:rPr>
              <a:t>Exagération verticale: ~10x</a:t>
            </a:r>
          </a:p>
        </p:txBody>
      </p:sp>
      <p:sp>
        <p:nvSpPr>
          <p:cNvPr id="1123334" name="Text Box 7"/>
          <p:cNvSpPr txBox="1">
            <a:spLocks noChangeArrowheads="1"/>
          </p:cNvSpPr>
          <p:nvPr/>
        </p:nvSpPr>
        <p:spPr bwMode="auto">
          <a:xfrm>
            <a:off x="1116013" y="1484313"/>
            <a:ext cx="4922837" cy="519112"/>
          </a:xfrm>
          <a:prstGeom prst="rect">
            <a:avLst/>
          </a:prstGeom>
          <a:noFill/>
          <a:ln w="9525">
            <a:noFill/>
            <a:miter lim="800000"/>
            <a:headEnd/>
            <a:tailEnd/>
          </a:ln>
        </p:spPr>
        <p:txBody>
          <a:bodyPr wrap="none">
            <a:spAutoFit/>
          </a:bodyPr>
          <a:lstStyle/>
          <a:p>
            <a:r>
              <a:rPr lang="fr-FR"/>
              <a:t>Sismique rapide (~20-125 Hz)</a:t>
            </a:r>
          </a:p>
        </p:txBody>
      </p:sp>
      <p:sp>
        <p:nvSpPr>
          <p:cNvPr id="1123335" name="Text Box 8"/>
          <p:cNvSpPr txBox="1">
            <a:spLocks noChangeArrowheads="1"/>
          </p:cNvSpPr>
          <p:nvPr/>
        </p:nvSpPr>
        <p:spPr bwMode="auto">
          <a:xfrm>
            <a:off x="4125913" y="2971800"/>
            <a:ext cx="2533650" cy="457200"/>
          </a:xfrm>
          <a:prstGeom prst="rect">
            <a:avLst/>
          </a:prstGeom>
          <a:noFill/>
          <a:ln w="9525">
            <a:noFill/>
            <a:miter lim="800000"/>
            <a:headEnd/>
            <a:tailEnd/>
          </a:ln>
        </p:spPr>
        <p:txBody>
          <a:bodyPr wrap="none">
            <a:spAutoFit/>
          </a:bodyPr>
          <a:lstStyle/>
          <a:p>
            <a:r>
              <a:rPr lang="fr-FR" sz="2400"/>
              <a:t>Croute océanique</a:t>
            </a:r>
          </a:p>
        </p:txBody>
      </p:sp>
      <p:sp>
        <p:nvSpPr>
          <p:cNvPr id="1123336" name="Text Box 9"/>
          <p:cNvSpPr txBox="1">
            <a:spLocks noChangeArrowheads="1"/>
          </p:cNvSpPr>
          <p:nvPr/>
        </p:nvSpPr>
        <p:spPr bwMode="auto">
          <a:xfrm>
            <a:off x="4211638" y="5564188"/>
            <a:ext cx="2533650" cy="457200"/>
          </a:xfrm>
          <a:prstGeom prst="rect">
            <a:avLst/>
          </a:prstGeom>
          <a:noFill/>
          <a:ln w="9525">
            <a:noFill/>
            <a:miter lim="800000"/>
            <a:headEnd/>
            <a:tailEnd/>
          </a:ln>
        </p:spPr>
        <p:txBody>
          <a:bodyPr wrap="none">
            <a:spAutoFit/>
          </a:bodyPr>
          <a:lstStyle/>
          <a:p>
            <a:r>
              <a:rPr lang="fr-FR" sz="2400"/>
              <a:t>Croute océanique</a:t>
            </a:r>
          </a:p>
        </p:txBody>
      </p:sp>
      <p:sp>
        <p:nvSpPr>
          <p:cNvPr id="1123337" name="Rectangle 9"/>
          <p:cNvSpPr>
            <a:spLocks noChangeArrowheads="1"/>
          </p:cNvSpPr>
          <p:nvPr/>
        </p:nvSpPr>
        <p:spPr bwMode="auto">
          <a:xfrm>
            <a:off x="900113" y="101600"/>
            <a:ext cx="5249862" cy="519113"/>
          </a:xfrm>
          <a:prstGeom prst="rect">
            <a:avLst/>
          </a:prstGeom>
          <a:noFill/>
          <a:ln w="9525">
            <a:noFill/>
            <a:miter lim="800000"/>
            <a:headEnd/>
            <a:tailEnd/>
          </a:ln>
        </p:spPr>
        <p:txBody>
          <a:bodyPr wrap="none">
            <a:spAutoFit/>
          </a:bodyPr>
          <a:lstStyle/>
          <a:p>
            <a:r>
              <a:rPr lang="fr-FR">
                <a:solidFill>
                  <a:srgbClr val="660066"/>
                </a:solidFill>
              </a:rPr>
              <a:t>II – Les structures sous-marines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12"/>
          </p:nvPr>
        </p:nvSpPr>
        <p:spPr/>
        <p:txBody>
          <a:bodyPr/>
          <a:lstStyle/>
          <a:p>
            <a:pPr>
              <a:defRPr/>
            </a:pPr>
            <a:fld id="{84AE0CBC-37F4-4585-B50F-ECC7CDD162F1}" type="slidenum">
              <a:rPr lang="fr-FR"/>
              <a:pPr>
                <a:defRPr/>
              </a:pPr>
              <a:t>51</a:t>
            </a:fld>
            <a:endParaRPr lang="fr-FR"/>
          </a:p>
        </p:txBody>
      </p:sp>
      <p:pic>
        <p:nvPicPr>
          <p:cNvPr id="2" name="Image 1" descr="102-103a.jpg"/>
          <p:cNvPicPr>
            <a:picLocks noChangeAspect="1"/>
          </p:cNvPicPr>
          <p:nvPr/>
        </p:nvPicPr>
        <p:blipFill>
          <a:blip r:embed="rId2"/>
          <a:stretch>
            <a:fillRect/>
          </a:stretch>
        </p:blipFill>
        <p:spPr>
          <a:xfrm>
            <a:off x="714375" y="1143000"/>
            <a:ext cx="8429625" cy="5240338"/>
          </a:xfrm>
          <a:prstGeom prst="rect">
            <a:avLst/>
          </a:prstGeom>
          <a:effectLst>
            <a:outerShdw blurRad="63500" sx="102000" sy="102000" algn="ctr" rotWithShape="0">
              <a:prstClr val="black">
                <a:alpha val="40000"/>
              </a:prstClr>
            </a:outerShdw>
          </a:effectLst>
        </p:spPr>
      </p:pic>
      <p:pic>
        <p:nvPicPr>
          <p:cNvPr id="7" name="Image 6" descr="bathy.jpg"/>
          <p:cNvPicPr>
            <a:picLocks noChangeAspect="1"/>
          </p:cNvPicPr>
          <p:nvPr/>
        </p:nvPicPr>
        <p:blipFill>
          <a:blip r:embed="rId3"/>
          <a:srcRect r="40909"/>
          <a:stretch>
            <a:fillRect/>
          </a:stretch>
        </p:blipFill>
        <p:spPr>
          <a:xfrm>
            <a:off x="1285875" y="1143000"/>
            <a:ext cx="4643438" cy="5167313"/>
          </a:xfrm>
          <a:prstGeom prst="rect">
            <a:avLst/>
          </a:prstGeom>
          <a:ln w="38100">
            <a:solidFill>
              <a:schemeClr val="tx1"/>
            </a:solidFill>
          </a:ln>
          <a:effectLst>
            <a:outerShdw blurRad="50800" dist="50800" dir="5400000" algn="ctr" rotWithShape="0">
              <a:schemeClr val="bg1"/>
            </a:outerShdw>
          </a:effectLst>
        </p:spPr>
      </p:pic>
      <p:sp>
        <p:nvSpPr>
          <p:cNvPr id="8" name="Ellipse 7"/>
          <p:cNvSpPr/>
          <p:nvPr/>
        </p:nvSpPr>
        <p:spPr>
          <a:xfrm>
            <a:off x="1571625" y="3786188"/>
            <a:ext cx="1500188" cy="785812"/>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a:p>
        </p:txBody>
      </p:sp>
      <p:sp>
        <p:nvSpPr>
          <p:cNvPr id="1124357" name="Text Box 5"/>
          <p:cNvSpPr txBox="1">
            <a:spLocks noChangeArrowheads="1"/>
          </p:cNvSpPr>
          <p:nvPr/>
        </p:nvSpPr>
        <p:spPr bwMode="auto">
          <a:xfrm>
            <a:off x="1187450" y="1084263"/>
            <a:ext cx="4878388" cy="519112"/>
          </a:xfrm>
          <a:prstGeom prst="rect">
            <a:avLst/>
          </a:prstGeom>
          <a:noFill/>
          <a:ln w="9525">
            <a:noFill/>
            <a:miter lim="800000"/>
            <a:headEnd/>
            <a:tailEnd/>
          </a:ln>
        </p:spPr>
        <p:txBody>
          <a:bodyPr wrap="none">
            <a:spAutoFit/>
          </a:bodyPr>
          <a:lstStyle/>
          <a:p>
            <a:r>
              <a:rPr lang="fr-FR"/>
              <a:t>Failles inverses (compression)</a:t>
            </a:r>
          </a:p>
        </p:txBody>
      </p:sp>
      <p:sp>
        <p:nvSpPr>
          <p:cNvPr id="1124358" name="Rectangle 9"/>
          <p:cNvSpPr>
            <a:spLocks noChangeArrowheads="1"/>
          </p:cNvSpPr>
          <p:nvPr/>
        </p:nvSpPr>
        <p:spPr bwMode="auto">
          <a:xfrm>
            <a:off x="900113" y="101600"/>
            <a:ext cx="5249862" cy="519113"/>
          </a:xfrm>
          <a:prstGeom prst="rect">
            <a:avLst/>
          </a:prstGeom>
          <a:noFill/>
          <a:ln w="9525">
            <a:noFill/>
            <a:miter lim="800000"/>
            <a:headEnd/>
            <a:tailEnd/>
          </a:ln>
        </p:spPr>
        <p:txBody>
          <a:bodyPr wrap="none">
            <a:spAutoFit/>
          </a:bodyPr>
          <a:lstStyle/>
          <a:p>
            <a:r>
              <a:rPr lang="fr-FR">
                <a:solidFill>
                  <a:srgbClr val="660066"/>
                </a:solidFill>
              </a:rPr>
              <a:t>II – Les structures sous-marines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EA0DBA86-CCD9-40A9-8850-AB4C14001E54}" type="slidenum">
              <a:rPr lang="fr-FR"/>
              <a:pPr>
                <a:defRPr/>
              </a:pPr>
              <a:t>52</a:t>
            </a:fld>
            <a:endParaRPr lang="fr-FR"/>
          </a:p>
        </p:txBody>
      </p:sp>
      <p:sp>
        <p:nvSpPr>
          <p:cNvPr id="1125378"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125379"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125380"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125381" name="Picture 7"/>
          <p:cNvPicPr>
            <a:picLocks noChangeAspect="1" noChangeArrowheads="1"/>
          </p:cNvPicPr>
          <p:nvPr/>
        </p:nvPicPr>
        <p:blipFill>
          <a:blip r:embed="rId5"/>
          <a:srcRect/>
          <a:stretch>
            <a:fillRect/>
          </a:stretch>
        </p:blipFill>
        <p:spPr bwMode="auto">
          <a:xfrm>
            <a:off x="323850" y="908050"/>
            <a:ext cx="8543925" cy="5011738"/>
          </a:xfrm>
          <a:prstGeom prst="rect">
            <a:avLst/>
          </a:prstGeom>
          <a:noFill/>
          <a:ln w="9525">
            <a:noFill/>
            <a:miter lim="800000"/>
            <a:headEnd/>
            <a:tailEnd/>
          </a:ln>
        </p:spPr>
      </p:pic>
      <p:sp>
        <p:nvSpPr>
          <p:cNvPr id="1125382" name="Text Box 6"/>
          <p:cNvSpPr txBox="1">
            <a:spLocks noChangeArrowheads="1"/>
          </p:cNvSpPr>
          <p:nvPr/>
        </p:nvSpPr>
        <p:spPr bwMode="auto">
          <a:xfrm>
            <a:off x="303213" y="76200"/>
            <a:ext cx="8799512" cy="519113"/>
          </a:xfrm>
          <a:prstGeom prst="rect">
            <a:avLst/>
          </a:prstGeom>
          <a:noFill/>
          <a:ln w="9525">
            <a:noFill/>
            <a:miter lim="800000"/>
            <a:headEnd/>
            <a:tailEnd/>
          </a:ln>
        </p:spPr>
        <p:txBody>
          <a:bodyPr wrap="none">
            <a:spAutoFit/>
          </a:bodyPr>
          <a:lstStyle/>
          <a:p>
            <a:r>
              <a:rPr lang="fr-FR">
                <a:solidFill>
                  <a:srgbClr val="FFCC00"/>
                </a:solidFill>
              </a:rPr>
              <a:t>Qu’y a-t-il immédiatement sous le plancher océanique?</a:t>
            </a:r>
          </a:p>
        </p:txBody>
      </p:sp>
      <p:sp>
        <p:nvSpPr>
          <p:cNvPr id="1125383" name="Text Box 7"/>
          <p:cNvSpPr txBox="1">
            <a:spLocks noChangeArrowheads="1"/>
          </p:cNvSpPr>
          <p:nvPr/>
        </p:nvSpPr>
        <p:spPr bwMode="auto">
          <a:xfrm>
            <a:off x="2987675" y="6092825"/>
            <a:ext cx="3808413" cy="519113"/>
          </a:xfrm>
          <a:prstGeom prst="rect">
            <a:avLst/>
          </a:prstGeom>
          <a:noFill/>
          <a:ln w="9525">
            <a:noFill/>
            <a:miter lim="800000"/>
            <a:headEnd/>
            <a:tailEnd/>
          </a:ln>
        </p:spPr>
        <p:txBody>
          <a:bodyPr wrap="none">
            <a:spAutoFit/>
          </a:bodyPr>
          <a:lstStyle/>
          <a:p>
            <a:r>
              <a:rPr lang="fr-FR">
                <a:solidFill>
                  <a:srgbClr val="FF6600"/>
                </a:solidFill>
              </a:rPr>
              <a:t>Souvent des sédiments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177D7C8B-86F2-43A1-96B5-CD8533A8A4DA}" type="slidenum">
              <a:rPr lang="fr-FR"/>
              <a:pPr>
                <a:defRPr/>
              </a:pPr>
              <a:t>53</a:t>
            </a:fld>
            <a:endParaRPr lang="fr-FR"/>
          </a:p>
        </p:txBody>
      </p:sp>
      <p:pic>
        <p:nvPicPr>
          <p:cNvPr id="1127426" name="Picture 5" descr="350px-Inserciomamifers"/>
          <p:cNvPicPr>
            <a:picLocks noChangeAspect="1" noChangeArrowheads="1"/>
          </p:cNvPicPr>
          <p:nvPr/>
        </p:nvPicPr>
        <p:blipFill>
          <a:blip r:embed="rId2"/>
          <a:srcRect/>
          <a:stretch>
            <a:fillRect/>
          </a:stretch>
        </p:blipFill>
        <p:spPr bwMode="auto">
          <a:xfrm>
            <a:off x="3779838" y="3068638"/>
            <a:ext cx="5111750" cy="3446462"/>
          </a:xfrm>
          <a:prstGeom prst="rect">
            <a:avLst/>
          </a:prstGeom>
          <a:noFill/>
          <a:ln w="9525">
            <a:noFill/>
            <a:miter lim="800000"/>
            <a:headEnd/>
            <a:tailEnd/>
          </a:ln>
        </p:spPr>
      </p:pic>
      <p:sp>
        <p:nvSpPr>
          <p:cNvPr id="1127427" name="Text Box 6"/>
          <p:cNvSpPr txBox="1">
            <a:spLocks noChangeArrowheads="1"/>
          </p:cNvSpPr>
          <p:nvPr/>
        </p:nvSpPr>
        <p:spPr bwMode="auto">
          <a:xfrm>
            <a:off x="303213" y="868363"/>
            <a:ext cx="8486775" cy="3508375"/>
          </a:xfrm>
          <a:prstGeom prst="rect">
            <a:avLst/>
          </a:prstGeom>
          <a:noFill/>
          <a:ln w="9525">
            <a:noFill/>
            <a:miter lim="800000"/>
            <a:headEnd/>
            <a:tailEnd/>
          </a:ln>
        </p:spPr>
        <p:txBody>
          <a:bodyPr wrap="none">
            <a:spAutoFit/>
          </a:bodyPr>
          <a:lstStyle/>
          <a:p>
            <a:r>
              <a:rPr lang="fr-FR"/>
              <a:t>Que peut-on lire dans l’enregistrement sédimentaire:</a:t>
            </a:r>
          </a:p>
          <a:p>
            <a:endParaRPr lang="fr-FR"/>
          </a:p>
          <a:p>
            <a:pPr>
              <a:buFontTx/>
              <a:buChar char="-"/>
            </a:pPr>
            <a:r>
              <a:rPr lang="fr-FR"/>
              <a:t>La distance aux côtes        </a:t>
            </a:r>
          </a:p>
          <a:p>
            <a:pPr>
              <a:buFontTx/>
              <a:buChar char="-"/>
            </a:pPr>
            <a:r>
              <a:rPr lang="fr-FR"/>
              <a:t>Les paleo-courants</a:t>
            </a:r>
          </a:p>
          <a:p>
            <a:r>
              <a:rPr lang="fr-FR"/>
              <a:t>-Le niveau de la Mer</a:t>
            </a:r>
          </a:p>
          <a:p>
            <a:r>
              <a:rPr lang="fr-FR"/>
              <a:t>-Les déformations </a:t>
            </a:r>
          </a:p>
          <a:p>
            <a:r>
              <a:rPr lang="fr-FR"/>
              <a:t>Tectoniques</a:t>
            </a:r>
          </a:p>
          <a:p>
            <a:r>
              <a:rPr lang="fr-FR"/>
              <a:t>- …</a:t>
            </a:r>
          </a:p>
        </p:txBody>
      </p:sp>
      <p:sp>
        <p:nvSpPr>
          <p:cNvPr id="1127428" name="Text Box 7"/>
          <p:cNvSpPr txBox="1">
            <a:spLocks noChangeArrowheads="1"/>
          </p:cNvSpPr>
          <p:nvPr/>
        </p:nvSpPr>
        <p:spPr bwMode="auto">
          <a:xfrm>
            <a:off x="3749675" y="2611438"/>
            <a:ext cx="5430838" cy="457200"/>
          </a:xfrm>
          <a:prstGeom prst="rect">
            <a:avLst/>
          </a:prstGeom>
          <a:noFill/>
          <a:ln w="9525">
            <a:noFill/>
            <a:miter lim="800000"/>
            <a:headEnd/>
            <a:tailEnd/>
          </a:ln>
        </p:spPr>
        <p:txBody>
          <a:bodyPr wrap="none">
            <a:spAutoFit/>
          </a:bodyPr>
          <a:lstStyle/>
          <a:p>
            <a:r>
              <a:rPr lang="fr-FR" sz="2400"/>
              <a:t>Exemple: la crise messinienne (~5 Ma)</a:t>
            </a:r>
          </a:p>
        </p:txBody>
      </p:sp>
      <p:sp>
        <p:nvSpPr>
          <p:cNvPr id="1127429" name="Rectangle 9"/>
          <p:cNvSpPr>
            <a:spLocks noChangeArrowheads="1"/>
          </p:cNvSpPr>
          <p:nvPr/>
        </p:nvSpPr>
        <p:spPr bwMode="auto">
          <a:xfrm>
            <a:off x="900113" y="101600"/>
            <a:ext cx="5249862" cy="519113"/>
          </a:xfrm>
          <a:prstGeom prst="rect">
            <a:avLst/>
          </a:prstGeom>
          <a:noFill/>
          <a:ln w="9525">
            <a:noFill/>
            <a:miter lim="800000"/>
            <a:headEnd/>
            <a:tailEnd/>
          </a:ln>
        </p:spPr>
        <p:txBody>
          <a:bodyPr wrap="none">
            <a:spAutoFit/>
          </a:bodyPr>
          <a:lstStyle/>
          <a:p>
            <a:r>
              <a:rPr lang="fr-FR">
                <a:solidFill>
                  <a:srgbClr val="660066"/>
                </a:solidFill>
              </a:rPr>
              <a:t>II – Les structures sous-marines</a:t>
            </a:r>
          </a:p>
        </p:txBody>
      </p:sp>
      <p:pic>
        <p:nvPicPr>
          <p:cNvPr id="1127430" name="Picture 3"/>
          <p:cNvPicPr>
            <a:picLocks noChangeAspect="1" noChangeArrowheads="1"/>
          </p:cNvPicPr>
          <p:nvPr/>
        </p:nvPicPr>
        <p:blipFill>
          <a:blip r:embed="rId3"/>
          <a:srcRect/>
          <a:stretch>
            <a:fillRect/>
          </a:stretch>
        </p:blipFill>
        <p:spPr bwMode="auto">
          <a:xfrm>
            <a:off x="0" y="4365625"/>
            <a:ext cx="3810000"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9B7A9DA2-84C9-4AE0-8FA7-0CB31FFD951E}" type="slidenum">
              <a:rPr lang="fr-FR"/>
              <a:pPr>
                <a:defRPr/>
              </a:pPr>
              <a:t>54</a:t>
            </a:fld>
            <a:endParaRPr lang="fr-FR"/>
          </a:p>
        </p:txBody>
      </p:sp>
      <p:pic>
        <p:nvPicPr>
          <p:cNvPr id="1128450" name="Picture 5" descr="163"/>
          <p:cNvPicPr>
            <a:picLocks noChangeAspect="1" noChangeArrowheads="1"/>
          </p:cNvPicPr>
          <p:nvPr/>
        </p:nvPicPr>
        <p:blipFill>
          <a:blip r:embed="rId2"/>
          <a:srcRect/>
          <a:stretch>
            <a:fillRect/>
          </a:stretch>
        </p:blipFill>
        <p:spPr bwMode="auto">
          <a:xfrm>
            <a:off x="0" y="2133600"/>
            <a:ext cx="9144000" cy="3063875"/>
          </a:xfrm>
          <a:prstGeom prst="rect">
            <a:avLst/>
          </a:prstGeom>
          <a:noFill/>
          <a:ln w="9525">
            <a:noFill/>
            <a:miter lim="800000"/>
            <a:headEnd/>
            <a:tailEnd/>
          </a:ln>
        </p:spPr>
      </p:pic>
      <p:sp>
        <p:nvSpPr>
          <p:cNvPr id="1128451" name="Text Box 5"/>
          <p:cNvSpPr txBox="1">
            <a:spLocks noChangeArrowheads="1"/>
          </p:cNvSpPr>
          <p:nvPr/>
        </p:nvSpPr>
        <p:spPr bwMode="auto">
          <a:xfrm>
            <a:off x="2339975" y="836613"/>
            <a:ext cx="6315075" cy="946150"/>
          </a:xfrm>
          <a:prstGeom prst="rect">
            <a:avLst/>
          </a:prstGeom>
          <a:noFill/>
          <a:ln w="9525">
            <a:noFill/>
            <a:miter lim="800000"/>
            <a:headEnd/>
            <a:tailEnd/>
          </a:ln>
        </p:spPr>
        <p:txBody>
          <a:bodyPr wrap="none">
            <a:spAutoFit/>
          </a:bodyPr>
          <a:lstStyle/>
          <a:p>
            <a:r>
              <a:rPr lang="fr-FR"/>
              <a:t>Le cas extrême de la crise messinienne</a:t>
            </a:r>
          </a:p>
          <a:p>
            <a:r>
              <a:rPr lang="fr-FR"/>
              <a:t>en mer méditerranée</a:t>
            </a:r>
          </a:p>
        </p:txBody>
      </p:sp>
      <p:sp>
        <p:nvSpPr>
          <p:cNvPr id="1128452" name="Text Box 6"/>
          <p:cNvSpPr txBox="1">
            <a:spLocks noChangeArrowheads="1"/>
          </p:cNvSpPr>
          <p:nvPr/>
        </p:nvSpPr>
        <p:spPr bwMode="auto">
          <a:xfrm>
            <a:off x="519113" y="5373688"/>
            <a:ext cx="4316412" cy="519112"/>
          </a:xfrm>
          <a:prstGeom prst="rect">
            <a:avLst/>
          </a:prstGeom>
          <a:noFill/>
          <a:ln w="9525">
            <a:noFill/>
            <a:miter lim="800000"/>
            <a:headEnd/>
            <a:tailEnd/>
          </a:ln>
        </p:spPr>
        <p:txBody>
          <a:bodyPr wrap="none">
            <a:spAutoFit/>
          </a:bodyPr>
          <a:lstStyle/>
          <a:p>
            <a:r>
              <a:rPr lang="fr-FR"/>
              <a:t>Séries tronquées= érosion</a:t>
            </a:r>
          </a:p>
        </p:txBody>
      </p:sp>
      <p:sp>
        <p:nvSpPr>
          <p:cNvPr id="1128453" name="Text Box 7"/>
          <p:cNvSpPr txBox="1">
            <a:spLocks noChangeArrowheads="1"/>
          </p:cNvSpPr>
          <p:nvPr/>
        </p:nvSpPr>
        <p:spPr bwMode="auto">
          <a:xfrm>
            <a:off x="592138" y="76200"/>
            <a:ext cx="4979987" cy="519113"/>
          </a:xfrm>
          <a:prstGeom prst="rect">
            <a:avLst/>
          </a:prstGeom>
          <a:noFill/>
          <a:ln w="9525">
            <a:noFill/>
            <a:miter lim="800000"/>
            <a:headEnd/>
            <a:tailEnd/>
          </a:ln>
        </p:spPr>
        <p:txBody>
          <a:bodyPr wrap="none">
            <a:spAutoFit/>
          </a:bodyPr>
          <a:lstStyle/>
          <a:p>
            <a:r>
              <a:rPr lang="fr-FR"/>
              <a:t>Variations du niveau de la mer</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C07DCDD2-AB54-4E41-A311-281380B6E4F8}" type="slidenum">
              <a:rPr lang="fr-FR"/>
              <a:pPr>
                <a:defRPr/>
              </a:pPr>
              <a:t>55</a:t>
            </a:fld>
            <a:endParaRPr lang="fr-FR"/>
          </a:p>
        </p:txBody>
      </p:sp>
      <p:sp>
        <p:nvSpPr>
          <p:cNvPr id="1129474" name="Rectangle 3"/>
          <p:cNvSpPr>
            <a:spLocks noGrp="1"/>
          </p:cNvSpPr>
          <p:nvPr>
            <p:ph type="body" idx="4294967295"/>
          </p:nvPr>
        </p:nvSpPr>
        <p:spPr/>
        <p:txBody>
          <a:bodyPr/>
          <a:lstStyle/>
          <a:p>
            <a:endParaRPr lang="fr-FR" smtClean="0"/>
          </a:p>
        </p:txBody>
      </p:sp>
      <p:pic>
        <p:nvPicPr>
          <p:cNvPr id="1129475" name="Picture 4"/>
          <p:cNvPicPr>
            <a:picLocks noChangeAspect="1" noChangeArrowheads="1"/>
          </p:cNvPicPr>
          <p:nvPr/>
        </p:nvPicPr>
        <p:blipFill>
          <a:blip r:embed="rId2"/>
          <a:srcRect t="17923"/>
          <a:stretch>
            <a:fillRect/>
          </a:stretch>
        </p:blipFill>
        <p:spPr bwMode="auto">
          <a:xfrm>
            <a:off x="0" y="981075"/>
            <a:ext cx="9144000" cy="5619750"/>
          </a:xfrm>
          <a:prstGeom prst="rect">
            <a:avLst/>
          </a:prstGeom>
          <a:noFill/>
          <a:ln w="9525">
            <a:noFill/>
            <a:miter lim="800000"/>
            <a:headEnd/>
            <a:tailEnd/>
          </a:ln>
        </p:spPr>
      </p:pic>
      <p:sp>
        <p:nvSpPr>
          <p:cNvPr id="1129476" name="Text Box 5"/>
          <p:cNvSpPr txBox="1">
            <a:spLocks noChangeArrowheads="1"/>
          </p:cNvSpPr>
          <p:nvPr/>
        </p:nvSpPr>
        <p:spPr bwMode="auto">
          <a:xfrm>
            <a:off x="592138" y="76200"/>
            <a:ext cx="4979987" cy="519113"/>
          </a:xfrm>
          <a:prstGeom prst="rect">
            <a:avLst/>
          </a:prstGeom>
          <a:noFill/>
          <a:ln w="9525">
            <a:noFill/>
            <a:miter lim="800000"/>
            <a:headEnd/>
            <a:tailEnd/>
          </a:ln>
        </p:spPr>
        <p:txBody>
          <a:bodyPr wrap="none">
            <a:spAutoFit/>
          </a:bodyPr>
          <a:lstStyle/>
          <a:p>
            <a:r>
              <a:rPr lang="fr-FR"/>
              <a:t>Variations du niveau de la mer</a:t>
            </a:r>
          </a:p>
        </p:txBody>
      </p:sp>
      <p:sp>
        <p:nvSpPr>
          <p:cNvPr id="1129477" name="Text Box 6"/>
          <p:cNvSpPr txBox="1">
            <a:spLocks noChangeArrowheads="1"/>
          </p:cNvSpPr>
          <p:nvPr/>
        </p:nvSpPr>
        <p:spPr bwMode="auto">
          <a:xfrm>
            <a:off x="2339975" y="836613"/>
            <a:ext cx="6315075" cy="1373187"/>
          </a:xfrm>
          <a:prstGeom prst="rect">
            <a:avLst/>
          </a:prstGeom>
          <a:noFill/>
          <a:ln w="9525">
            <a:noFill/>
            <a:miter lim="800000"/>
            <a:headEnd/>
            <a:tailEnd/>
          </a:ln>
        </p:spPr>
        <p:txBody>
          <a:bodyPr wrap="none">
            <a:spAutoFit/>
          </a:bodyPr>
          <a:lstStyle/>
          <a:p>
            <a:r>
              <a:rPr lang="fr-FR"/>
              <a:t>Le cas extrême de la crise messinienne</a:t>
            </a:r>
          </a:p>
          <a:p>
            <a:r>
              <a:rPr lang="fr-FR"/>
              <a:t>en mer méditerranée</a:t>
            </a:r>
          </a:p>
          <a:p>
            <a:r>
              <a:rPr lang="fr-FR"/>
              <a:t>Sel et évaporites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BC4A95BA-CB72-4776-AC87-3214A6AF556E}" type="slidenum">
              <a:rPr lang="fr-FR"/>
              <a:pPr>
                <a:defRPr/>
              </a:pPr>
              <a:t>56</a:t>
            </a:fld>
            <a:endParaRPr lang="fr-FR"/>
          </a:p>
        </p:txBody>
      </p:sp>
      <p:sp>
        <p:nvSpPr>
          <p:cNvPr id="1130498" name="Rectangle 2"/>
          <p:cNvSpPr>
            <a:spLocks noGrp="1"/>
          </p:cNvSpPr>
          <p:nvPr>
            <p:ph type="title" idx="4294967295"/>
          </p:nvPr>
        </p:nvSpPr>
        <p:spPr/>
        <p:txBody>
          <a:bodyPr/>
          <a:lstStyle/>
          <a:p>
            <a:endParaRPr lang="fr-FR" smtClean="0"/>
          </a:p>
        </p:txBody>
      </p:sp>
      <p:sp>
        <p:nvSpPr>
          <p:cNvPr id="1130499" name="Rectangle 3"/>
          <p:cNvSpPr>
            <a:spLocks noGrp="1"/>
          </p:cNvSpPr>
          <p:nvPr>
            <p:ph type="body" idx="4294967295"/>
          </p:nvPr>
        </p:nvSpPr>
        <p:spPr/>
        <p:txBody>
          <a:bodyPr/>
          <a:lstStyle/>
          <a:p>
            <a:endParaRPr lang="fr-FR" smtClean="0"/>
          </a:p>
        </p:txBody>
      </p:sp>
      <p:pic>
        <p:nvPicPr>
          <p:cNvPr id="1130500" name="Picture 4"/>
          <p:cNvPicPr>
            <a:picLocks noChangeAspect="1" noChangeArrowheads="1"/>
          </p:cNvPicPr>
          <p:nvPr/>
        </p:nvPicPr>
        <p:blipFill>
          <a:blip r:embed="rId2"/>
          <a:srcRect/>
          <a:stretch>
            <a:fillRect/>
          </a:stretch>
        </p:blipFill>
        <p:spPr bwMode="auto">
          <a:xfrm>
            <a:off x="971550" y="973138"/>
            <a:ext cx="7548563" cy="5884862"/>
          </a:xfrm>
          <a:prstGeom prst="rect">
            <a:avLst/>
          </a:prstGeom>
          <a:noFill/>
          <a:ln w="9525">
            <a:noFill/>
            <a:miter lim="800000"/>
            <a:headEnd/>
            <a:tailEnd/>
          </a:ln>
        </p:spPr>
      </p:pic>
      <p:sp>
        <p:nvSpPr>
          <p:cNvPr id="1130501" name="Text Box 5"/>
          <p:cNvSpPr txBox="1">
            <a:spLocks noChangeArrowheads="1"/>
          </p:cNvSpPr>
          <p:nvPr/>
        </p:nvSpPr>
        <p:spPr bwMode="auto">
          <a:xfrm>
            <a:off x="1455738" y="115888"/>
            <a:ext cx="3538537" cy="519112"/>
          </a:xfrm>
          <a:prstGeom prst="rect">
            <a:avLst/>
          </a:prstGeom>
          <a:noFill/>
          <a:ln w="9525">
            <a:noFill/>
            <a:miter lim="800000"/>
            <a:headEnd/>
            <a:tailEnd/>
          </a:ln>
        </p:spPr>
        <p:txBody>
          <a:bodyPr wrap="none">
            <a:spAutoFit/>
          </a:bodyPr>
          <a:lstStyle/>
          <a:p>
            <a:r>
              <a:rPr lang="fr-FR">
                <a:solidFill>
                  <a:srgbClr val="FFFF00"/>
                </a:solidFill>
              </a:rPr>
              <a:t>La tectonique salifère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65893DAB-5EC7-4FF8-99FC-D3F378A6C316}" type="slidenum">
              <a:rPr lang="fr-FR"/>
              <a:pPr>
                <a:defRPr/>
              </a:pPr>
              <a:t>57</a:t>
            </a:fld>
            <a:endParaRPr lang="fr-FR"/>
          </a:p>
        </p:txBody>
      </p:sp>
      <p:sp>
        <p:nvSpPr>
          <p:cNvPr id="1131522"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131523"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131524"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131525" name="Picture 5"/>
          <p:cNvPicPr>
            <a:picLocks noChangeAspect="1" noChangeArrowheads="1"/>
          </p:cNvPicPr>
          <p:nvPr/>
        </p:nvPicPr>
        <p:blipFill>
          <a:blip r:embed="rId5"/>
          <a:srcRect/>
          <a:stretch>
            <a:fillRect/>
          </a:stretch>
        </p:blipFill>
        <p:spPr bwMode="auto">
          <a:xfrm>
            <a:off x="611188" y="908050"/>
            <a:ext cx="7339012" cy="5392738"/>
          </a:xfrm>
          <a:prstGeom prst="rect">
            <a:avLst/>
          </a:prstGeom>
          <a:noFill/>
          <a:ln w="9525">
            <a:noFill/>
            <a:miter lim="800000"/>
            <a:headEnd/>
            <a:tailEnd/>
          </a:ln>
        </p:spPr>
      </p:pic>
      <p:sp>
        <p:nvSpPr>
          <p:cNvPr id="1131526" name="Rectangle 6"/>
          <p:cNvSpPr>
            <a:spLocks noChangeArrowheads="1"/>
          </p:cNvSpPr>
          <p:nvPr/>
        </p:nvSpPr>
        <p:spPr bwMode="auto">
          <a:xfrm>
            <a:off x="900113" y="115888"/>
            <a:ext cx="5249862" cy="519112"/>
          </a:xfrm>
          <a:prstGeom prst="rect">
            <a:avLst/>
          </a:prstGeom>
          <a:noFill/>
          <a:ln w="9525">
            <a:noFill/>
            <a:miter lim="800000"/>
            <a:headEnd/>
            <a:tailEnd/>
          </a:ln>
        </p:spPr>
        <p:txBody>
          <a:bodyPr wrap="none">
            <a:spAutoFit/>
          </a:bodyPr>
          <a:lstStyle/>
          <a:p>
            <a:r>
              <a:rPr lang="fr-FR">
                <a:solidFill>
                  <a:srgbClr val="660066"/>
                </a:solidFill>
              </a:rPr>
              <a:t>II – Les structures sous-marines</a:t>
            </a:r>
          </a:p>
        </p:txBody>
      </p:sp>
      <p:sp>
        <p:nvSpPr>
          <p:cNvPr id="1131527" name="Text Box 7"/>
          <p:cNvSpPr txBox="1">
            <a:spLocks noChangeArrowheads="1"/>
          </p:cNvSpPr>
          <p:nvPr/>
        </p:nvSpPr>
        <p:spPr bwMode="auto">
          <a:xfrm>
            <a:off x="1958975" y="6197600"/>
            <a:ext cx="2500313" cy="519113"/>
          </a:xfrm>
          <a:prstGeom prst="rect">
            <a:avLst/>
          </a:prstGeom>
          <a:noFill/>
          <a:ln w="9525">
            <a:noFill/>
            <a:miter lim="800000"/>
            <a:headEnd/>
            <a:tailEnd/>
          </a:ln>
        </p:spPr>
        <p:txBody>
          <a:bodyPr wrap="none">
            <a:spAutoFit/>
          </a:bodyPr>
          <a:lstStyle/>
          <a:p>
            <a:r>
              <a:rPr lang="fr-FR"/>
              <a:t>Canyon du Var</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599197EA-8D1E-4A66-A0D9-A0A279FC09DA}" type="slidenum">
              <a:rPr lang="fr-FR"/>
              <a:pPr>
                <a:defRPr/>
              </a:pPr>
              <a:t>58</a:t>
            </a:fld>
            <a:endParaRPr lang="fr-FR"/>
          </a:p>
        </p:txBody>
      </p:sp>
      <p:pic>
        <p:nvPicPr>
          <p:cNvPr id="1133570" name="Picture 4"/>
          <p:cNvPicPr>
            <a:picLocks noChangeAspect="1" noChangeArrowheads="1"/>
          </p:cNvPicPr>
          <p:nvPr/>
        </p:nvPicPr>
        <p:blipFill>
          <a:blip r:embed="rId2"/>
          <a:srcRect/>
          <a:stretch>
            <a:fillRect/>
          </a:stretch>
        </p:blipFill>
        <p:spPr bwMode="auto">
          <a:xfrm>
            <a:off x="250825" y="981075"/>
            <a:ext cx="8137525" cy="5591175"/>
          </a:xfrm>
          <a:prstGeom prst="rect">
            <a:avLst/>
          </a:prstGeom>
          <a:noFill/>
          <a:ln w="9525">
            <a:noFill/>
            <a:miter lim="800000"/>
            <a:headEnd/>
            <a:tailEnd/>
          </a:ln>
        </p:spPr>
      </p:pic>
      <p:sp>
        <p:nvSpPr>
          <p:cNvPr id="1133571" name="Rectangle 3"/>
          <p:cNvSpPr>
            <a:spLocks noChangeArrowheads="1"/>
          </p:cNvSpPr>
          <p:nvPr/>
        </p:nvSpPr>
        <p:spPr bwMode="auto">
          <a:xfrm>
            <a:off x="900113" y="115888"/>
            <a:ext cx="5249862" cy="519112"/>
          </a:xfrm>
          <a:prstGeom prst="rect">
            <a:avLst/>
          </a:prstGeom>
          <a:noFill/>
          <a:ln w="9525">
            <a:noFill/>
            <a:miter lim="800000"/>
            <a:headEnd/>
            <a:tailEnd/>
          </a:ln>
        </p:spPr>
        <p:txBody>
          <a:bodyPr wrap="none">
            <a:spAutoFit/>
          </a:bodyPr>
          <a:lstStyle/>
          <a:p>
            <a:r>
              <a:rPr lang="fr-FR">
                <a:solidFill>
                  <a:srgbClr val="660066"/>
                </a:solidFill>
              </a:rPr>
              <a:t>II – Les structures sous-marines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A9944D1F-3494-46AF-BB5E-9CDDEADD0183}" type="slidenum">
              <a:rPr lang="fr-FR"/>
              <a:pPr>
                <a:defRPr/>
              </a:pPr>
              <a:t>59</a:t>
            </a:fld>
            <a:endParaRPr lang="fr-FR"/>
          </a:p>
        </p:txBody>
      </p:sp>
      <p:pic>
        <p:nvPicPr>
          <p:cNvPr id="1134594" name="Espace réservé du contenu 3" descr="FIG1_n20_soutenance2.jpg"/>
          <p:cNvPicPr>
            <a:picLocks noChangeAspect="1"/>
          </p:cNvPicPr>
          <p:nvPr/>
        </p:nvPicPr>
        <p:blipFill>
          <a:blip r:embed="rId2"/>
          <a:srcRect l="5482" t="13361" r="41681" b="11864"/>
          <a:stretch>
            <a:fillRect/>
          </a:stretch>
        </p:blipFill>
        <p:spPr bwMode="auto">
          <a:xfrm>
            <a:off x="2774950" y="0"/>
            <a:ext cx="6369050" cy="6858000"/>
          </a:xfrm>
          <a:prstGeom prst="rect">
            <a:avLst/>
          </a:prstGeom>
          <a:noFill/>
          <a:ln w="9525">
            <a:noFill/>
            <a:miter lim="800000"/>
            <a:headEnd/>
            <a:tailEnd/>
          </a:ln>
        </p:spPr>
      </p:pic>
      <p:sp>
        <p:nvSpPr>
          <p:cNvPr id="1134595" name="Text Box 5"/>
          <p:cNvSpPr txBox="1">
            <a:spLocks noChangeArrowheads="1"/>
          </p:cNvSpPr>
          <p:nvPr/>
        </p:nvSpPr>
        <p:spPr bwMode="auto">
          <a:xfrm>
            <a:off x="2195513" y="2924175"/>
            <a:ext cx="1943100" cy="396875"/>
          </a:xfrm>
          <a:prstGeom prst="rect">
            <a:avLst/>
          </a:prstGeom>
          <a:noFill/>
          <a:ln w="9525">
            <a:noFill/>
            <a:miter lim="800000"/>
            <a:headEnd/>
            <a:tailEnd/>
          </a:ln>
        </p:spPr>
        <p:txBody>
          <a:bodyPr wrap="none">
            <a:spAutoFit/>
          </a:bodyPr>
          <a:lstStyle/>
          <a:p>
            <a:r>
              <a:rPr lang="fr-FR" sz="2000"/>
              <a:t>Rodriguez et al.</a:t>
            </a:r>
          </a:p>
        </p:txBody>
      </p:sp>
      <p:sp>
        <p:nvSpPr>
          <p:cNvPr id="1134596" name="Text Box 6"/>
          <p:cNvSpPr txBox="1">
            <a:spLocks noChangeArrowheads="1"/>
          </p:cNvSpPr>
          <p:nvPr/>
        </p:nvSpPr>
        <p:spPr bwMode="auto">
          <a:xfrm>
            <a:off x="395288" y="3789363"/>
            <a:ext cx="3384550" cy="1373187"/>
          </a:xfrm>
          <a:prstGeom prst="rect">
            <a:avLst/>
          </a:prstGeom>
          <a:noFill/>
          <a:ln w="9525">
            <a:noFill/>
            <a:miter lim="800000"/>
            <a:headEnd/>
            <a:tailEnd/>
          </a:ln>
        </p:spPr>
        <p:txBody>
          <a:bodyPr>
            <a:spAutoFit/>
          </a:bodyPr>
          <a:lstStyle/>
          <a:p>
            <a:pPr>
              <a:spcBef>
                <a:spcPct val="50000"/>
              </a:spcBef>
            </a:pPr>
            <a:r>
              <a:rPr lang="fr-FR"/>
              <a:t>Chenaux turbiditiques dans l’océan indien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26968972-C888-40B1-A7C0-99C9DA496615}" type="slidenum">
              <a:rPr lang="fr-FR"/>
              <a:pPr>
                <a:defRPr/>
              </a:pPr>
              <a:t>6</a:t>
            </a:fld>
            <a:endParaRPr lang="fr-FR"/>
          </a:p>
        </p:txBody>
      </p:sp>
      <p:pic>
        <p:nvPicPr>
          <p:cNvPr id="1062914" name="Picture 4"/>
          <p:cNvPicPr>
            <a:picLocks noChangeAspect="1" noChangeArrowheads="1"/>
          </p:cNvPicPr>
          <p:nvPr/>
        </p:nvPicPr>
        <p:blipFill>
          <a:blip r:embed="rId2"/>
          <a:srcRect/>
          <a:stretch>
            <a:fillRect/>
          </a:stretch>
        </p:blipFill>
        <p:spPr bwMode="auto">
          <a:xfrm>
            <a:off x="323850" y="1125538"/>
            <a:ext cx="7704138" cy="5464175"/>
          </a:xfrm>
          <a:prstGeom prst="rect">
            <a:avLst/>
          </a:prstGeom>
          <a:noFill/>
          <a:ln w="9525">
            <a:noFill/>
            <a:miter lim="800000"/>
            <a:headEnd/>
            <a:tailEnd/>
          </a:ln>
        </p:spPr>
      </p:pic>
      <p:sp>
        <p:nvSpPr>
          <p:cNvPr id="1062915" name="Text Box 3"/>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41179181-1DFE-4E3B-A17B-30E8BF0481C4}" type="slidenum">
              <a:rPr lang="fr-FR"/>
              <a:pPr>
                <a:defRPr/>
              </a:pPr>
              <a:t>60</a:t>
            </a:fld>
            <a:endParaRPr lang="fr-FR"/>
          </a:p>
        </p:txBody>
      </p:sp>
      <p:pic>
        <p:nvPicPr>
          <p:cNvPr id="2" name="Image 1" descr="bathy.jpg"/>
          <p:cNvPicPr>
            <a:picLocks noChangeAspect="1"/>
          </p:cNvPicPr>
          <p:nvPr/>
        </p:nvPicPr>
        <p:blipFill>
          <a:blip r:embed="rId2"/>
          <a:srcRect r="41353"/>
          <a:stretch>
            <a:fillRect/>
          </a:stretch>
        </p:blipFill>
        <p:spPr bwMode="auto">
          <a:xfrm>
            <a:off x="65088" y="836613"/>
            <a:ext cx="5370512" cy="6021387"/>
          </a:xfrm>
          <a:prstGeom prst="rect">
            <a:avLst/>
          </a:prstGeom>
          <a:noFill/>
          <a:ln w="38100">
            <a:solidFill>
              <a:schemeClr val="tx1"/>
            </a:solidFill>
            <a:miter lim="800000"/>
            <a:headEnd/>
            <a:tailEnd/>
          </a:ln>
          <a:effectLst>
            <a:outerShdw dist="50800" dir="5400000" algn="ctr" rotWithShape="0">
              <a:schemeClr val="bg1"/>
            </a:outerShdw>
          </a:effectLst>
        </p:spPr>
      </p:pic>
      <p:pic>
        <p:nvPicPr>
          <p:cNvPr id="1135619" name="Picture 4"/>
          <p:cNvPicPr>
            <a:picLocks noChangeAspect="1" noChangeArrowheads="1"/>
          </p:cNvPicPr>
          <p:nvPr/>
        </p:nvPicPr>
        <p:blipFill>
          <a:blip r:embed="rId3"/>
          <a:srcRect b="24901"/>
          <a:stretch>
            <a:fillRect/>
          </a:stretch>
        </p:blipFill>
        <p:spPr bwMode="auto">
          <a:xfrm>
            <a:off x="5483225" y="908050"/>
            <a:ext cx="3660775" cy="3973513"/>
          </a:xfrm>
          <a:prstGeom prst="rect">
            <a:avLst/>
          </a:prstGeom>
          <a:noFill/>
          <a:ln w="9525">
            <a:noFill/>
            <a:miter lim="800000"/>
            <a:headEnd/>
            <a:tailEnd/>
          </a:ln>
        </p:spPr>
      </p:pic>
      <p:sp>
        <p:nvSpPr>
          <p:cNvPr id="1135620" name="Rectangle 6"/>
          <p:cNvSpPr>
            <a:spLocks noChangeArrowheads="1"/>
          </p:cNvSpPr>
          <p:nvPr/>
        </p:nvSpPr>
        <p:spPr bwMode="auto">
          <a:xfrm>
            <a:off x="7812088" y="2132013"/>
            <a:ext cx="73025" cy="73025"/>
          </a:xfrm>
          <a:prstGeom prst="rect">
            <a:avLst/>
          </a:prstGeom>
          <a:noFill/>
          <a:ln w="25400">
            <a:solidFill>
              <a:srgbClr val="FF0000"/>
            </a:solidFill>
            <a:miter lim="800000"/>
            <a:headEnd/>
            <a:tailEnd/>
          </a:ln>
        </p:spPr>
        <p:txBody>
          <a:bodyPr wrap="none" anchor="ctr"/>
          <a:lstStyle/>
          <a:p>
            <a:endParaRPr lang="fr-FR"/>
          </a:p>
        </p:txBody>
      </p:sp>
      <p:sp>
        <p:nvSpPr>
          <p:cNvPr id="1135621" name="Text Box 5"/>
          <p:cNvSpPr txBox="1">
            <a:spLocks noChangeArrowheads="1"/>
          </p:cNvSpPr>
          <p:nvPr/>
        </p:nvSpPr>
        <p:spPr bwMode="auto">
          <a:xfrm>
            <a:off x="5775325" y="4900613"/>
            <a:ext cx="3427413" cy="946150"/>
          </a:xfrm>
          <a:prstGeom prst="rect">
            <a:avLst/>
          </a:prstGeom>
          <a:noFill/>
          <a:ln w="9525">
            <a:noFill/>
            <a:miter lim="800000"/>
            <a:headEnd/>
            <a:tailEnd/>
          </a:ln>
        </p:spPr>
        <p:txBody>
          <a:bodyPr wrap="none">
            <a:spAutoFit/>
          </a:bodyPr>
          <a:lstStyle/>
          <a:p>
            <a:r>
              <a:rPr lang="fr-FR"/>
              <a:t>Chenaux à 2000 km </a:t>
            </a:r>
          </a:p>
          <a:p>
            <a:r>
              <a:rPr lang="fr-FR"/>
              <a:t>au sud du Bengale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12"/>
          </p:nvPr>
        </p:nvSpPr>
        <p:spPr/>
        <p:txBody>
          <a:bodyPr/>
          <a:lstStyle/>
          <a:p>
            <a:pPr>
              <a:defRPr/>
            </a:pPr>
            <a:fld id="{3470178D-B90E-48B9-8981-6D05CCD41582}" type="slidenum">
              <a:rPr lang="fr-FR"/>
              <a:pPr>
                <a:defRPr/>
              </a:pPr>
              <a:t>61</a:t>
            </a:fld>
            <a:endParaRPr lang="fr-FR"/>
          </a:p>
        </p:txBody>
      </p:sp>
      <p:pic>
        <p:nvPicPr>
          <p:cNvPr id="1136642" name="Image 1" descr="Figure3.jpg"/>
          <p:cNvPicPr>
            <a:picLocks noChangeAspect="1"/>
          </p:cNvPicPr>
          <p:nvPr/>
        </p:nvPicPr>
        <p:blipFill>
          <a:blip r:embed="rId2"/>
          <a:srcRect t="25916"/>
          <a:stretch>
            <a:fillRect/>
          </a:stretch>
        </p:blipFill>
        <p:spPr bwMode="auto">
          <a:xfrm>
            <a:off x="250825" y="2492375"/>
            <a:ext cx="8643938" cy="4365625"/>
          </a:xfrm>
          <a:prstGeom prst="rect">
            <a:avLst/>
          </a:prstGeom>
          <a:noFill/>
          <a:ln w="9525">
            <a:noFill/>
            <a:miter lim="800000"/>
            <a:headEnd/>
            <a:tailEnd/>
          </a:ln>
        </p:spPr>
      </p:pic>
      <p:sp>
        <p:nvSpPr>
          <p:cNvPr id="1136643" name="Text Box 5"/>
          <p:cNvSpPr txBox="1">
            <a:spLocks noChangeArrowheads="1"/>
          </p:cNvSpPr>
          <p:nvPr/>
        </p:nvSpPr>
        <p:spPr bwMode="auto">
          <a:xfrm>
            <a:off x="592138" y="868363"/>
            <a:ext cx="8051800" cy="519112"/>
          </a:xfrm>
          <a:prstGeom prst="rect">
            <a:avLst/>
          </a:prstGeom>
          <a:noFill/>
          <a:ln w="9525">
            <a:noFill/>
            <a:miter lim="800000"/>
            <a:headEnd/>
            <a:tailEnd/>
          </a:ln>
        </p:spPr>
        <p:txBody>
          <a:bodyPr wrap="none">
            <a:spAutoFit/>
          </a:bodyPr>
          <a:lstStyle/>
          <a:p>
            <a:r>
              <a:rPr lang="fr-FR"/>
              <a:t>Sismique « multitrace » basse fréquence (4-40Hz)</a:t>
            </a:r>
          </a:p>
        </p:txBody>
      </p:sp>
      <p:sp>
        <p:nvSpPr>
          <p:cNvPr id="1136644" name="AutoShape 6"/>
          <p:cNvSpPr>
            <a:spLocks noChangeArrowheads="1"/>
          </p:cNvSpPr>
          <p:nvPr/>
        </p:nvSpPr>
        <p:spPr bwMode="auto">
          <a:xfrm rot="-5400000">
            <a:off x="790575" y="4689475"/>
            <a:ext cx="1368425" cy="574675"/>
          </a:xfrm>
          <a:prstGeom prst="leftRightArrow">
            <a:avLst>
              <a:gd name="adj1" fmla="val 50000"/>
              <a:gd name="adj2" fmla="val 47624"/>
            </a:avLst>
          </a:prstGeom>
          <a:solidFill>
            <a:schemeClr val="accent1"/>
          </a:solidFill>
          <a:ln w="9525">
            <a:solidFill>
              <a:schemeClr val="tx1"/>
            </a:solidFill>
            <a:miter lim="800000"/>
            <a:headEnd/>
            <a:tailEnd/>
          </a:ln>
        </p:spPr>
        <p:txBody>
          <a:bodyPr wrap="none" anchor="ctr"/>
          <a:lstStyle/>
          <a:p>
            <a:endParaRPr lang="fr-FR"/>
          </a:p>
        </p:txBody>
      </p:sp>
      <p:sp>
        <p:nvSpPr>
          <p:cNvPr id="1136645" name="Text Box 7"/>
          <p:cNvSpPr txBox="1">
            <a:spLocks noChangeArrowheads="1"/>
          </p:cNvSpPr>
          <p:nvPr/>
        </p:nvSpPr>
        <p:spPr bwMode="auto">
          <a:xfrm>
            <a:off x="1619250" y="4710113"/>
            <a:ext cx="965200" cy="519112"/>
          </a:xfrm>
          <a:prstGeom prst="rect">
            <a:avLst/>
          </a:prstGeom>
          <a:noFill/>
          <a:ln w="9525">
            <a:noFill/>
            <a:miter lim="800000"/>
            <a:headEnd/>
            <a:tailEnd/>
          </a:ln>
        </p:spPr>
        <p:txBody>
          <a:bodyPr wrap="none">
            <a:spAutoFit/>
          </a:bodyPr>
          <a:lstStyle/>
          <a:p>
            <a:r>
              <a:rPr lang="fr-FR"/>
              <a:t>7 km</a:t>
            </a:r>
          </a:p>
        </p:txBody>
      </p:sp>
      <p:sp>
        <p:nvSpPr>
          <p:cNvPr id="1136646" name="AutoShape 8"/>
          <p:cNvSpPr>
            <a:spLocks noChangeArrowheads="1"/>
          </p:cNvSpPr>
          <p:nvPr/>
        </p:nvSpPr>
        <p:spPr bwMode="auto">
          <a:xfrm rot="-5400000">
            <a:off x="7200107" y="3393281"/>
            <a:ext cx="1223962" cy="574675"/>
          </a:xfrm>
          <a:prstGeom prst="leftRightArrow">
            <a:avLst>
              <a:gd name="adj1" fmla="val 50000"/>
              <a:gd name="adj2" fmla="val 42597"/>
            </a:avLst>
          </a:prstGeom>
          <a:solidFill>
            <a:schemeClr val="accent1"/>
          </a:solidFill>
          <a:ln w="9525">
            <a:solidFill>
              <a:schemeClr val="tx1"/>
            </a:solidFill>
            <a:miter lim="800000"/>
            <a:headEnd/>
            <a:tailEnd/>
          </a:ln>
        </p:spPr>
        <p:txBody>
          <a:bodyPr wrap="none" anchor="ctr"/>
          <a:lstStyle/>
          <a:p>
            <a:endParaRPr lang="fr-FR"/>
          </a:p>
        </p:txBody>
      </p:sp>
      <p:sp>
        <p:nvSpPr>
          <p:cNvPr id="1136647" name="Text Box 9"/>
          <p:cNvSpPr txBox="1">
            <a:spLocks noChangeArrowheads="1"/>
          </p:cNvSpPr>
          <p:nvPr/>
        </p:nvSpPr>
        <p:spPr bwMode="auto">
          <a:xfrm>
            <a:off x="7885113" y="3341688"/>
            <a:ext cx="1266825" cy="519112"/>
          </a:xfrm>
          <a:prstGeom prst="rect">
            <a:avLst/>
          </a:prstGeom>
          <a:noFill/>
          <a:ln w="9525">
            <a:noFill/>
            <a:miter lim="800000"/>
            <a:headEnd/>
            <a:tailEnd/>
          </a:ln>
        </p:spPr>
        <p:txBody>
          <a:bodyPr wrap="none">
            <a:spAutoFit/>
          </a:bodyPr>
          <a:lstStyle/>
          <a:p>
            <a:r>
              <a:rPr lang="fr-FR"/>
              <a:t>1.5 km</a:t>
            </a:r>
          </a:p>
        </p:txBody>
      </p:sp>
      <p:sp>
        <p:nvSpPr>
          <p:cNvPr id="1136648" name="Text Box 10"/>
          <p:cNvSpPr txBox="1">
            <a:spLocks noChangeArrowheads="1"/>
          </p:cNvSpPr>
          <p:nvPr/>
        </p:nvSpPr>
        <p:spPr bwMode="auto">
          <a:xfrm>
            <a:off x="447675" y="1568450"/>
            <a:ext cx="5810250" cy="822325"/>
          </a:xfrm>
          <a:prstGeom prst="rect">
            <a:avLst/>
          </a:prstGeom>
          <a:noFill/>
          <a:ln w="9525">
            <a:noFill/>
            <a:miter lim="800000"/>
            <a:headEnd/>
            <a:tailEnd/>
          </a:ln>
        </p:spPr>
        <p:txBody>
          <a:bodyPr wrap="none">
            <a:spAutoFit/>
          </a:bodyPr>
          <a:lstStyle/>
          <a:p>
            <a:r>
              <a:rPr lang="fr-FR" sz="2400"/>
              <a:t>Mauvaise résolution dans les sédiments</a:t>
            </a:r>
          </a:p>
          <a:p>
            <a:r>
              <a:rPr lang="fr-FR" sz="2400"/>
              <a:t>Imagerie possible sous le socle basaltique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12"/>
          </p:nvPr>
        </p:nvSpPr>
        <p:spPr/>
        <p:txBody>
          <a:bodyPr/>
          <a:lstStyle/>
          <a:p>
            <a:pPr>
              <a:defRPr/>
            </a:pPr>
            <a:fld id="{3EB0045E-2C0C-4572-AA53-53FEFBD935CD}" type="slidenum">
              <a:rPr lang="fr-FR"/>
              <a:pPr>
                <a:defRPr/>
              </a:pPr>
              <a:t>62</a:t>
            </a:fld>
            <a:endParaRPr lang="fr-FR"/>
          </a:p>
        </p:txBody>
      </p:sp>
      <p:sp>
        <p:nvSpPr>
          <p:cNvPr id="1137666" name="Rectangle 3"/>
          <p:cNvSpPr>
            <a:spLocks noGrp="1"/>
          </p:cNvSpPr>
          <p:nvPr>
            <p:ph type="body" idx="4294967295"/>
          </p:nvPr>
        </p:nvSpPr>
        <p:spPr>
          <a:xfrm>
            <a:off x="611188" y="1268413"/>
            <a:ext cx="7886700" cy="5040312"/>
          </a:xfrm>
        </p:spPr>
        <p:txBody>
          <a:bodyPr/>
          <a:lstStyle/>
          <a:p>
            <a:pPr>
              <a:lnSpc>
                <a:spcPct val="80000"/>
              </a:lnSpc>
            </a:pPr>
            <a:r>
              <a:rPr lang="fr-FR" sz="2500" smtClean="0"/>
              <a:t>La croûte océanique se forme à partir de la fusion partielle du manteau au niveau des dorsales</a:t>
            </a:r>
          </a:p>
          <a:p>
            <a:pPr>
              <a:lnSpc>
                <a:spcPct val="80000"/>
              </a:lnSpc>
            </a:pPr>
            <a:r>
              <a:rPr lang="fr-FR" sz="2500" smtClean="0"/>
              <a:t>Son épaisseur est en moyenne de 7 km</a:t>
            </a:r>
          </a:p>
          <a:p>
            <a:pPr>
              <a:lnSpc>
                <a:spcPct val="80000"/>
              </a:lnSpc>
            </a:pPr>
            <a:endParaRPr lang="fr-FR" smtClean="0"/>
          </a:p>
          <a:p>
            <a:pPr>
              <a:lnSpc>
                <a:spcPct val="80000"/>
              </a:lnSpc>
            </a:pPr>
            <a:endParaRPr lang="fr-FR" smtClean="0"/>
          </a:p>
          <a:p>
            <a:pPr>
              <a:lnSpc>
                <a:spcPct val="80000"/>
              </a:lnSpc>
            </a:pPr>
            <a:endParaRPr lang="fr-FR" smtClean="0"/>
          </a:p>
          <a:p>
            <a:pPr>
              <a:lnSpc>
                <a:spcPct val="80000"/>
              </a:lnSpc>
            </a:pPr>
            <a:endParaRPr lang="fr-FR" smtClean="0"/>
          </a:p>
          <a:p>
            <a:pPr>
              <a:lnSpc>
                <a:spcPct val="80000"/>
              </a:lnSpc>
            </a:pPr>
            <a:endParaRPr lang="fr-FR" smtClean="0"/>
          </a:p>
          <a:p>
            <a:pPr>
              <a:lnSpc>
                <a:spcPct val="80000"/>
              </a:lnSpc>
            </a:pPr>
            <a:endParaRPr lang="fr-FR" smtClean="0"/>
          </a:p>
          <a:p>
            <a:pPr>
              <a:lnSpc>
                <a:spcPct val="80000"/>
              </a:lnSpc>
              <a:buFont typeface="Arial" charset="0"/>
              <a:buNone/>
            </a:pPr>
            <a:endParaRPr lang="fr-FR" smtClean="0"/>
          </a:p>
          <a:p>
            <a:pPr>
              <a:lnSpc>
                <a:spcPct val="80000"/>
              </a:lnSpc>
              <a:buFont typeface="Arial" charset="0"/>
              <a:buNone/>
            </a:pPr>
            <a:endParaRPr lang="fr-FR" smtClean="0"/>
          </a:p>
          <a:p>
            <a:pPr>
              <a:lnSpc>
                <a:spcPct val="80000"/>
              </a:lnSpc>
              <a:buFont typeface="Arial" charset="0"/>
              <a:buNone/>
            </a:pPr>
            <a:r>
              <a:rPr lang="fr-FR" smtClean="0"/>
              <a:t>Question:</a:t>
            </a:r>
          </a:p>
          <a:p>
            <a:pPr>
              <a:lnSpc>
                <a:spcPct val="80000"/>
              </a:lnSpc>
            </a:pPr>
            <a:r>
              <a:rPr lang="fr-FR" smtClean="0"/>
              <a:t>Ne trouve-t-on que de la croûte océanique dans les fonds marins?</a:t>
            </a:r>
          </a:p>
          <a:p>
            <a:pPr>
              <a:lnSpc>
                <a:spcPct val="80000"/>
              </a:lnSpc>
            </a:pPr>
            <a:endParaRPr lang="fr-FR" smtClean="0"/>
          </a:p>
          <a:p>
            <a:pPr>
              <a:lnSpc>
                <a:spcPct val="80000"/>
              </a:lnSpc>
            </a:pPr>
            <a:endParaRPr lang="fr-FR" smtClean="0"/>
          </a:p>
          <a:p>
            <a:pPr>
              <a:lnSpc>
                <a:spcPct val="80000"/>
              </a:lnSpc>
              <a:buFont typeface="Arial" charset="0"/>
              <a:buNone/>
            </a:pPr>
            <a:endParaRPr lang="fr-FR" smtClean="0"/>
          </a:p>
          <a:p>
            <a:pPr>
              <a:lnSpc>
                <a:spcPct val="80000"/>
              </a:lnSpc>
            </a:pPr>
            <a:endParaRPr lang="fr-FR" smtClean="0"/>
          </a:p>
        </p:txBody>
      </p:sp>
      <p:pic>
        <p:nvPicPr>
          <p:cNvPr id="1137667" name="Picture 4" descr="Afficher l'image d'origine"/>
          <p:cNvPicPr>
            <a:picLocks noChangeAspect="1" noChangeArrowheads="1"/>
          </p:cNvPicPr>
          <p:nvPr/>
        </p:nvPicPr>
        <p:blipFill>
          <a:blip r:embed="rId2"/>
          <a:srcRect t="46304" r="42711" b="24043"/>
          <a:stretch>
            <a:fillRect/>
          </a:stretch>
        </p:blipFill>
        <p:spPr bwMode="auto">
          <a:xfrm>
            <a:off x="2411413" y="2565400"/>
            <a:ext cx="2951162" cy="2379663"/>
          </a:xfrm>
          <a:prstGeom prst="rect">
            <a:avLst/>
          </a:prstGeom>
          <a:noFill/>
          <a:ln w="9525">
            <a:noFill/>
            <a:miter lim="800000"/>
            <a:headEnd/>
            <a:tailEnd/>
          </a:ln>
        </p:spPr>
      </p:pic>
      <p:sp>
        <p:nvSpPr>
          <p:cNvPr id="1137668" name="Text Box 5"/>
          <p:cNvSpPr txBox="1">
            <a:spLocks noChangeArrowheads="1"/>
          </p:cNvSpPr>
          <p:nvPr/>
        </p:nvSpPr>
        <p:spPr bwMode="auto">
          <a:xfrm>
            <a:off x="5003800" y="2636838"/>
            <a:ext cx="679450" cy="366712"/>
          </a:xfrm>
          <a:prstGeom prst="rect">
            <a:avLst/>
          </a:prstGeom>
          <a:noFill/>
          <a:ln w="9525">
            <a:noFill/>
            <a:miter lim="800000"/>
            <a:headEnd/>
            <a:tailEnd/>
          </a:ln>
        </p:spPr>
        <p:txBody>
          <a:bodyPr wrap="none">
            <a:spAutoFit/>
          </a:bodyPr>
          <a:lstStyle/>
          <a:p>
            <a:r>
              <a:rPr lang="fr-FR" sz="1800"/>
              <a:t>km/s</a:t>
            </a:r>
          </a:p>
        </p:txBody>
      </p:sp>
      <p:sp>
        <p:nvSpPr>
          <p:cNvPr id="1137669" name="Text Box 6"/>
          <p:cNvSpPr txBox="1">
            <a:spLocks noChangeArrowheads="1"/>
          </p:cNvSpPr>
          <p:nvPr/>
        </p:nvSpPr>
        <p:spPr bwMode="auto">
          <a:xfrm>
            <a:off x="5364163" y="2997200"/>
            <a:ext cx="3856037" cy="946150"/>
          </a:xfrm>
          <a:prstGeom prst="rect">
            <a:avLst/>
          </a:prstGeom>
          <a:noFill/>
          <a:ln w="9525">
            <a:noFill/>
            <a:miter lim="800000"/>
            <a:headEnd/>
            <a:tailEnd/>
          </a:ln>
        </p:spPr>
        <p:txBody>
          <a:bodyPr wrap="none">
            <a:spAutoFit/>
          </a:bodyPr>
          <a:lstStyle/>
          <a:p>
            <a:r>
              <a:rPr lang="fr-FR"/>
              <a:t>Vitesse des ondes</a:t>
            </a:r>
          </a:p>
          <a:p>
            <a:r>
              <a:rPr lang="fr-FR"/>
              <a:t>V=f(nature des roches)</a:t>
            </a:r>
          </a:p>
        </p:txBody>
      </p:sp>
      <p:sp>
        <p:nvSpPr>
          <p:cNvPr id="1137670" name="Text Box 7"/>
          <p:cNvSpPr txBox="1">
            <a:spLocks noChangeArrowheads="1"/>
          </p:cNvSpPr>
          <p:nvPr/>
        </p:nvSpPr>
        <p:spPr bwMode="auto">
          <a:xfrm>
            <a:off x="4356100" y="4005263"/>
            <a:ext cx="2016125" cy="396875"/>
          </a:xfrm>
          <a:prstGeom prst="rect">
            <a:avLst/>
          </a:prstGeom>
          <a:noFill/>
          <a:ln w="9525">
            <a:noFill/>
            <a:miter lim="800000"/>
            <a:headEnd/>
            <a:tailEnd/>
          </a:ln>
        </p:spPr>
        <p:txBody>
          <a:bodyPr wrap="none">
            <a:spAutoFit/>
          </a:bodyPr>
          <a:lstStyle/>
          <a:p>
            <a:r>
              <a:rPr lang="fr-FR" sz="2000"/>
              <a:t>7 km/s: gabbros</a:t>
            </a:r>
          </a:p>
        </p:txBody>
      </p:sp>
      <p:sp>
        <p:nvSpPr>
          <p:cNvPr id="1137671" name="Text Box 8"/>
          <p:cNvSpPr txBox="1">
            <a:spLocks noChangeArrowheads="1"/>
          </p:cNvSpPr>
          <p:nvPr/>
        </p:nvSpPr>
        <p:spPr bwMode="auto">
          <a:xfrm>
            <a:off x="3995738" y="2924175"/>
            <a:ext cx="1093787" cy="396875"/>
          </a:xfrm>
          <a:prstGeom prst="rect">
            <a:avLst/>
          </a:prstGeom>
          <a:noFill/>
          <a:ln w="9525">
            <a:noFill/>
            <a:miter lim="800000"/>
            <a:headEnd/>
            <a:tailEnd/>
          </a:ln>
        </p:spPr>
        <p:txBody>
          <a:bodyPr wrap="none">
            <a:spAutoFit/>
          </a:bodyPr>
          <a:lstStyle/>
          <a:p>
            <a:r>
              <a:rPr lang="fr-FR" sz="2000"/>
              <a:t>basaltes</a:t>
            </a:r>
          </a:p>
        </p:txBody>
      </p:sp>
      <p:sp>
        <p:nvSpPr>
          <p:cNvPr id="1137672" name="Text Box 9"/>
          <p:cNvSpPr txBox="1">
            <a:spLocks noChangeArrowheads="1"/>
          </p:cNvSpPr>
          <p:nvPr/>
        </p:nvSpPr>
        <p:spPr bwMode="auto">
          <a:xfrm>
            <a:off x="4695825" y="4498975"/>
            <a:ext cx="3552825" cy="396875"/>
          </a:xfrm>
          <a:prstGeom prst="rect">
            <a:avLst/>
          </a:prstGeom>
          <a:noFill/>
          <a:ln w="9525">
            <a:noFill/>
            <a:miter lim="800000"/>
            <a:headEnd/>
            <a:tailEnd/>
          </a:ln>
        </p:spPr>
        <p:txBody>
          <a:bodyPr wrap="none">
            <a:spAutoFit/>
          </a:bodyPr>
          <a:lstStyle/>
          <a:p>
            <a:r>
              <a:rPr lang="fr-FR" sz="2000"/>
              <a:t>8 km/s: peridotites (manteau)</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5"/>
          <p:cNvSpPr>
            <a:spLocks noGrp="1"/>
          </p:cNvSpPr>
          <p:nvPr>
            <p:ph type="sldNum" sz="quarter" idx="12"/>
          </p:nvPr>
        </p:nvSpPr>
        <p:spPr/>
        <p:txBody>
          <a:bodyPr/>
          <a:lstStyle/>
          <a:p>
            <a:pPr>
              <a:defRPr/>
            </a:pPr>
            <a:fld id="{E34BC74F-FDDF-4BA7-BE3F-C7839B73AB46}" type="slidenum">
              <a:rPr lang="fr-FR"/>
              <a:pPr>
                <a:defRPr/>
              </a:pPr>
              <a:t>63</a:t>
            </a:fld>
            <a:endParaRPr lang="fr-FR"/>
          </a:p>
        </p:txBody>
      </p:sp>
      <p:pic>
        <p:nvPicPr>
          <p:cNvPr id="1138690" name="Picture 10" descr="seabed_img_01"/>
          <p:cNvPicPr>
            <a:picLocks noChangeAspect="1" noChangeArrowheads="1"/>
          </p:cNvPicPr>
          <p:nvPr/>
        </p:nvPicPr>
        <p:blipFill>
          <a:blip r:embed="rId2"/>
          <a:srcRect/>
          <a:stretch>
            <a:fillRect/>
          </a:stretch>
        </p:blipFill>
        <p:spPr bwMode="auto">
          <a:xfrm>
            <a:off x="323850" y="1400175"/>
            <a:ext cx="4271963" cy="3808413"/>
          </a:xfrm>
          <a:prstGeom prst="rect">
            <a:avLst/>
          </a:prstGeom>
          <a:noFill/>
          <a:ln w="9525">
            <a:noFill/>
            <a:miter lim="800000"/>
            <a:headEnd/>
            <a:tailEnd/>
          </a:ln>
        </p:spPr>
      </p:pic>
      <p:sp>
        <p:nvSpPr>
          <p:cNvPr id="1138691" name="Line 6"/>
          <p:cNvSpPr>
            <a:spLocks noChangeShapeType="1"/>
          </p:cNvSpPr>
          <p:nvPr/>
        </p:nvSpPr>
        <p:spPr bwMode="auto">
          <a:xfrm flipH="1">
            <a:off x="2916238" y="1412875"/>
            <a:ext cx="2160587" cy="1079500"/>
          </a:xfrm>
          <a:prstGeom prst="line">
            <a:avLst/>
          </a:prstGeom>
          <a:noFill/>
          <a:ln w="9525">
            <a:solidFill>
              <a:schemeClr val="tx1"/>
            </a:solidFill>
            <a:round/>
            <a:headEnd/>
            <a:tailEnd type="triangle" w="med" len="med"/>
          </a:ln>
        </p:spPr>
        <p:txBody>
          <a:bodyPr/>
          <a:lstStyle/>
          <a:p>
            <a:endParaRPr lang="fr-FR"/>
          </a:p>
        </p:txBody>
      </p:sp>
      <p:sp>
        <p:nvSpPr>
          <p:cNvPr id="1138692" name="Text Box 7"/>
          <p:cNvSpPr txBox="1">
            <a:spLocks noChangeArrowheads="1"/>
          </p:cNvSpPr>
          <p:nvPr/>
        </p:nvSpPr>
        <p:spPr bwMode="auto">
          <a:xfrm>
            <a:off x="5265738" y="836613"/>
            <a:ext cx="3914775" cy="915987"/>
          </a:xfrm>
          <a:prstGeom prst="rect">
            <a:avLst/>
          </a:prstGeom>
          <a:noFill/>
          <a:ln w="9525">
            <a:noFill/>
            <a:miter lim="800000"/>
            <a:headEnd/>
            <a:tailEnd/>
          </a:ln>
        </p:spPr>
        <p:txBody>
          <a:bodyPr>
            <a:spAutoFit/>
          </a:bodyPr>
          <a:lstStyle/>
          <a:p>
            <a:r>
              <a:rPr lang="fr-FR" sz="1800">
                <a:latin typeface="Arial" charset="0"/>
              </a:rPr>
              <a:t>Rais sismiques réfléchis: </a:t>
            </a:r>
          </a:p>
          <a:p>
            <a:r>
              <a:rPr lang="fr-FR" sz="1800">
                <a:latin typeface="Arial" charset="0"/>
              </a:rPr>
              <a:t>Temps de trajets peu sensibles</a:t>
            </a:r>
          </a:p>
          <a:p>
            <a:r>
              <a:rPr lang="fr-FR" sz="1800">
                <a:latin typeface="Arial" charset="0"/>
              </a:rPr>
              <a:t>aux vitesses des couches profondes</a:t>
            </a:r>
          </a:p>
        </p:txBody>
      </p:sp>
      <p:sp>
        <p:nvSpPr>
          <p:cNvPr id="1138693" name="Line 8"/>
          <p:cNvSpPr>
            <a:spLocks noChangeShapeType="1"/>
          </p:cNvSpPr>
          <p:nvPr/>
        </p:nvSpPr>
        <p:spPr bwMode="auto">
          <a:xfrm flipH="1" flipV="1">
            <a:off x="1835150" y="5013325"/>
            <a:ext cx="1584325" cy="720725"/>
          </a:xfrm>
          <a:prstGeom prst="line">
            <a:avLst/>
          </a:prstGeom>
          <a:noFill/>
          <a:ln w="9525">
            <a:solidFill>
              <a:schemeClr val="tx1"/>
            </a:solidFill>
            <a:round/>
            <a:headEnd/>
            <a:tailEnd type="triangle" w="med" len="med"/>
          </a:ln>
        </p:spPr>
        <p:txBody>
          <a:bodyPr/>
          <a:lstStyle/>
          <a:p>
            <a:endParaRPr lang="fr-FR"/>
          </a:p>
        </p:txBody>
      </p:sp>
      <p:sp>
        <p:nvSpPr>
          <p:cNvPr id="1138694" name="Text Box 9"/>
          <p:cNvSpPr txBox="1">
            <a:spLocks noChangeArrowheads="1"/>
          </p:cNvSpPr>
          <p:nvPr/>
        </p:nvSpPr>
        <p:spPr bwMode="auto">
          <a:xfrm>
            <a:off x="3203575" y="5805488"/>
            <a:ext cx="5746750" cy="915987"/>
          </a:xfrm>
          <a:prstGeom prst="rect">
            <a:avLst/>
          </a:prstGeom>
          <a:noFill/>
          <a:ln w="9525">
            <a:noFill/>
            <a:miter lim="800000"/>
            <a:headEnd/>
            <a:tailEnd/>
          </a:ln>
        </p:spPr>
        <p:txBody>
          <a:bodyPr wrap="none">
            <a:spAutoFit/>
          </a:bodyPr>
          <a:lstStyle/>
          <a:p>
            <a:r>
              <a:rPr lang="fr-FR" sz="1800">
                <a:latin typeface="Arial" charset="0"/>
              </a:rPr>
              <a:t>Rais réfractés: Temps de trajets beaucoup </a:t>
            </a:r>
          </a:p>
          <a:p>
            <a:r>
              <a:rPr lang="fr-FR" sz="1800">
                <a:latin typeface="Arial" charset="0"/>
              </a:rPr>
              <a:t>plus sensibles aux vitesses dans les couches</a:t>
            </a:r>
          </a:p>
          <a:p>
            <a:r>
              <a:rPr lang="fr-FR" sz="1800">
                <a:latin typeface="Arial" charset="0"/>
              </a:rPr>
              <a:t>MAIS: nécessite une grande distance source récepteur</a:t>
            </a:r>
          </a:p>
        </p:txBody>
      </p:sp>
      <p:pic>
        <p:nvPicPr>
          <p:cNvPr id="1138695" name="Image 6" descr="Front-d'ondes_NEW_GB-3.jpg"/>
          <p:cNvPicPr>
            <a:picLocks noChangeAspect="1"/>
          </p:cNvPicPr>
          <p:nvPr/>
        </p:nvPicPr>
        <p:blipFill>
          <a:blip r:embed="rId3"/>
          <a:srcRect t="49062"/>
          <a:stretch>
            <a:fillRect/>
          </a:stretch>
        </p:blipFill>
        <p:spPr bwMode="auto">
          <a:xfrm>
            <a:off x="4716463" y="2276475"/>
            <a:ext cx="4824412" cy="2392363"/>
          </a:xfrm>
          <a:prstGeom prst="rect">
            <a:avLst/>
          </a:prstGeom>
          <a:noFill/>
          <a:ln w="9525">
            <a:noFill/>
            <a:miter lim="800000"/>
            <a:headEnd/>
            <a:tailEnd/>
          </a:ln>
        </p:spPr>
      </p:pic>
      <p:sp>
        <p:nvSpPr>
          <p:cNvPr id="1138696" name="Line 11"/>
          <p:cNvSpPr>
            <a:spLocks noChangeShapeType="1"/>
          </p:cNvSpPr>
          <p:nvPr/>
        </p:nvSpPr>
        <p:spPr bwMode="auto">
          <a:xfrm>
            <a:off x="6924675" y="1793875"/>
            <a:ext cx="130175" cy="720725"/>
          </a:xfrm>
          <a:prstGeom prst="line">
            <a:avLst/>
          </a:prstGeom>
          <a:noFill/>
          <a:ln w="9525">
            <a:solidFill>
              <a:schemeClr val="tx1"/>
            </a:solidFill>
            <a:round/>
            <a:headEnd/>
            <a:tailEnd type="triangle" w="med" len="med"/>
          </a:ln>
        </p:spPr>
        <p:txBody>
          <a:bodyPr/>
          <a:lstStyle/>
          <a:p>
            <a:endParaRPr lang="fr-FR"/>
          </a:p>
        </p:txBody>
      </p:sp>
      <p:sp>
        <p:nvSpPr>
          <p:cNvPr id="1138697" name="Line 12"/>
          <p:cNvSpPr>
            <a:spLocks noChangeShapeType="1"/>
          </p:cNvSpPr>
          <p:nvPr/>
        </p:nvSpPr>
        <p:spPr bwMode="auto">
          <a:xfrm flipV="1">
            <a:off x="7956550" y="4581525"/>
            <a:ext cx="863600" cy="1439863"/>
          </a:xfrm>
          <a:prstGeom prst="line">
            <a:avLst/>
          </a:prstGeom>
          <a:noFill/>
          <a:ln w="9525">
            <a:solidFill>
              <a:schemeClr val="tx1"/>
            </a:solidFill>
            <a:round/>
            <a:headEnd/>
            <a:tailEnd type="triangle" w="med" len="med"/>
          </a:ln>
        </p:spPr>
        <p:txBody>
          <a:bodyPr/>
          <a:lstStyle/>
          <a:p>
            <a:endParaRPr lang="fr-F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F0F363CC-CF21-45FF-8D55-98E4D08C4799}" type="slidenum">
              <a:rPr lang="fr-FR"/>
              <a:pPr>
                <a:defRPr/>
              </a:pPr>
              <a:t>64</a:t>
            </a:fld>
            <a:endParaRPr lang="fr-FR"/>
          </a:p>
        </p:txBody>
      </p:sp>
      <p:pic>
        <p:nvPicPr>
          <p:cNvPr id="1139714" name="Picture 4"/>
          <p:cNvPicPr>
            <a:picLocks noChangeAspect="1" noChangeArrowheads="1"/>
          </p:cNvPicPr>
          <p:nvPr/>
        </p:nvPicPr>
        <p:blipFill>
          <a:blip r:embed="rId2"/>
          <a:srcRect/>
          <a:stretch>
            <a:fillRect/>
          </a:stretch>
        </p:blipFill>
        <p:spPr bwMode="auto">
          <a:xfrm>
            <a:off x="395288" y="981075"/>
            <a:ext cx="7740650" cy="5400675"/>
          </a:xfrm>
          <a:prstGeom prst="rect">
            <a:avLst/>
          </a:prstGeom>
          <a:noFill/>
          <a:ln w="9525">
            <a:noFill/>
            <a:round/>
            <a:headEnd/>
            <a:tailEnd/>
          </a:ln>
        </p:spPr>
      </p:pic>
      <p:sp>
        <p:nvSpPr>
          <p:cNvPr id="1139715" name="Text Box 3"/>
          <p:cNvSpPr txBox="1">
            <a:spLocks noChangeArrowheads="1"/>
          </p:cNvSpPr>
          <p:nvPr/>
        </p:nvSpPr>
        <p:spPr bwMode="auto">
          <a:xfrm>
            <a:off x="-77788" y="76200"/>
            <a:ext cx="9329738" cy="519113"/>
          </a:xfrm>
          <a:prstGeom prst="rect">
            <a:avLst/>
          </a:prstGeom>
          <a:noFill/>
          <a:ln w="9525">
            <a:noFill/>
            <a:miter lim="800000"/>
            <a:headEnd/>
            <a:tailEnd/>
          </a:ln>
        </p:spPr>
        <p:txBody>
          <a:bodyPr wrap="none">
            <a:spAutoFit/>
          </a:bodyPr>
          <a:lstStyle/>
          <a:p>
            <a:r>
              <a:rPr lang="fr-FR"/>
              <a:t>Sismomètre de fond de mer (Ocean Bottom Seismometer)</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F9F878DB-72DA-4FC4-9783-E03E1F991C9B}" type="slidenum">
              <a:rPr lang="fr-FR"/>
              <a:pPr>
                <a:defRPr/>
              </a:pPr>
              <a:t>65</a:t>
            </a:fld>
            <a:endParaRPr lang="fr-FR"/>
          </a:p>
        </p:txBody>
      </p:sp>
      <p:pic>
        <p:nvPicPr>
          <p:cNvPr id="1140738" name="Picture 8"/>
          <p:cNvPicPr>
            <a:picLocks noChangeAspect="1" noChangeArrowheads="1"/>
          </p:cNvPicPr>
          <p:nvPr/>
        </p:nvPicPr>
        <p:blipFill>
          <a:blip r:embed="rId2"/>
          <a:srcRect/>
          <a:stretch>
            <a:fillRect/>
          </a:stretch>
        </p:blipFill>
        <p:spPr bwMode="auto">
          <a:xfrm>
            <a:off x="179388" y="1052513"/>
            <a:ext cx="3124200" cy="2154237"/>
          </a:xfrm>
          <a:prstGeom prst="rect">
            <a:avLst/>
          </a:prstGeom>
          <a:noFill/>
          <a:ln w="9525">
            <a:noFill/>
            <a:miter lim="800000"/>
            <a:headEnd/>
            <a:tailEnd/>
          </a:ln>
        </p:spPr>
      </p:pic>
      <p:pic>
        <p:nvPicPr>
          <p:cNvPr id="1140739" name="Picture 10"/>
          <p:cNvPicPr>
            <a:picLocks noChangeAspect="1" noChangeArrowheads="1"/>
          </p:cNvPicPr>
          <p:nvPr/>
        </p:nvPicPr>
        <p:blipFill>
          <a:blip r:embed="rId3"/>
          <a:srcRect b="45802"/>
          <a:stretch>
            <a:fillRect/>
          </a:stretch>
        </p:blipFill>
        <p:spPr bwMode="auto">
          <a:xfrm>
            <a:off x="1331913" y="3324225"/>
            <a:ext cx="6911975" cy="3533775"/>
          </a:xfrm>
          <a:prstGeom prst="rect">
            <a:avLst/>
          </a:prstGeom>
          <a:noFill/>
          <a:ln w="9525">
            <a:noFill/>
            <a:miter lim="800000"/>
            <a:headEnd/>
            <a:tailEnd/>
          </a:ln>
        </p:spPr>
      </p:pic>
      <p:sp>
        <p:nvSpPr>
          <p:cNvPr id="1140740" name="Rectangle 4"/>
          <p:cNvSpPr>
            <a:spLocks noChangeArrowheads="1"/>
          </p:cNvSpPr>
          <p:nvPr/>
        </p:nvSpPr>
        <p:spPr bwMode="auto">
          <a:xfrm>
            <a:off x="900113" y="115888"/>
            <a:ext cx="5249862" cy="519112"/>
          </a:xfrm>
          <a:prstGeom prst="rect">
            <a:avLst/>
          </a:prstGeom>
          <a:noFill/>
          <a:ln w="9525">
            <a:noFill/>
            <a:miter lim="800000"/>
            <a:headEnd/>
            <a:tailEnd/>
          </a:ln>
        </p:spPr>
        <p:txBody>
          <a:bodyPr wrap="none">
            <a:spAutoFit/>
          </a:bodyPr>
          <a:lstStyle/>
          <a:p>
            <a:r>
              <a:rPr lang="fr-FR">
                <a:solidFill>
                  <a:srgbClr val="660066"/>
                </a:solidFill>
              </a:rPr>
              <a:t>II – Les structures sous-marines</a:t>
            </a:r>
          </a:p>
        </p:txBody>
      </p:sp>
      <p:sp>
        <p:nvSpPr>
          <p:cNvPr id="1140741" name="Text Box 7"/>
          <p:cNvSpPr txBox="1">
            <a:spLocks noChangeArrowheads="1"/>
          </p:cNvSpPr>
          <p:nvPr/>
        </p:nvSpPr>
        <p:spPr bwMode="auto">
          <a:xfrm>
            <a:off x="3759200" y="941388"/>
            <a:ext cx="5345113" cy="1373187"/>
          </a:xfrm>
          <a:prstGeom prst="rect">
            <a:avLst/>
          </a:prstGeom>
          <a:noFill/>
          <a:ln w="9525">
            <a:noFill/>
            <a:miter lim="800000"/>
            <a:headEnd/>
            <a:tailEnd/>
          </a:ln>
        </p:spPr>
        <p:txBody>
          <a:bodyPr wrap="none">
            <a:spAutoFit/>
          </a:bodyPr>
          <a:lstStyle/>
          <a:p>
            <a:r>
              <a:rPr lang="fr-FR"/>
              <a:t>Les « marges passives »</a:t>
            </a:r>
          </a:p>
          <a:p>
            <a:endParaRPr lang="fr-FR"/>
          </a:p>
          <a:p>
            <a:r>
              <a:rPr lang="fr-FR"/>
              <a:t>Héritage des processus de rifting</a:t>
            </a:r>
          </a:p>
        </p:txBody>
      </p:sp>
      <p:sp>
        <p:nvSpPr>
          <p:cNvPr id="1140742" name="Text Box 8"/>
          <p:cNvSpPr txBox="1">
            <a:spLocks noChangeArrowheads="1"/>
          </p:cNvSpPr>
          <p:nvPr/>
        </p:nvSpPr>
        <p:spPr bwMode="auto">
          <a:xfrm>
            <a:off x="5435600" y="4797425"/>
            <a:ext cx="3429000" cy="946150"/>
          </a:xfrm>
          <a:prstGeom prst="rect">
            <a:avLst/>
          </a:prstGeom>
          <a:noFill/>
          <a:ln w="9525">
            <a:noFill/>
            <a:miter lim="800000"/>
            <a:headEnd/>
            <a:tailEnd/>
          </a:ln>
        </p:spPr>
        <p:txBody>
          <a:bodyPr wrap="none">
            <a:spAutoFit/>
          </a:bodyPr>
          <a:lstStyle/>
          <a:p>
            <a:r>
              <a:rPr lang="fr-FR"/>
              <a:t>Modèle de vitesse</a:t>
            </a:r>
          </a:p>
          <a:p>
            <a:r>
              <a:rPr lang="fr-FR"/>
              <a:t>(sismique réfraction)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56166D20-6E42-4F63-8C0E-20B2C3A4A40A}" type="slidenum">
              <a:rPr lang="fr-FR"/>
              <a:pPr>
                <a:defRPr/>
              </a:pPr>
              <a:t>66</a:t>
            </a:fld>
            <a:endParaRPr lang="fr-FR"/>
          </a:p>
        </p:txBody>
      </p:sp>
      <p:pic>
        <p:nvPicPr>
          <p:cNvPr id="1141762" name="Picture 4"/>
          <p:cNvPicPr>
            <a:picLocks noChangeAspect="1" noChangeArrowheads="1"/>
          </p:cNvPicPr>
          <p:nvPr/>
        </p:nvPicPr>
        <p:blipFill>
          <a:blip r:embed="rId2"/>
          <a:srcRect l="11246" r="6738"/>
          <a:stretch>
            <a:fillRect/>
          </a:stretch>
        </p:blipFill>
        <p:spPr bwMode="auto">
          <a:xfrm>
            <a:off x="2698750" y="836613"/>
            <a:ext cx="4321175" cy="4314825"/>
          </a:xfrm>
          <a:prstGeom prst="rect">
            <a:avLst/>
          </a:prstGeom>
          <a:noFill/>
          <a:ln w="9525">
            <a:noFill/>
            <a:miter lim="800000"/>
            <a:headEnd/>
            <a:tailEnd/>
          </a:ln>
        </p:spPr>
      </p:pic>
      <p:sp>
        <p:nvSpPr>
          <p:cNvPr id="1141763" name="Rectangle 3"/>
          <p:cNvSpPr>
            <a:spLocks noChangeArrowheads="1"/>
          </p:cNvSpPr>
          <p:nvPr/>
        </p:nvSpPr>
        <p:spPr bwMode="auto">
          <a:xfrm>
            <a:off x="900113" y="101600"/>
            <a:ext cx="5249862" cy="519113"/>
          </a:xfrm>
          <a:prstGeom prst="rect">
            <a:avLst/>
          </a:prstGeom>
          <a:noFill/>
          <a:ln w="9525">
            <a:noFill/>
            <a:miter lim="800000"/>
            <a:headEnd/>
            <a:tailEnd/>
          </a:ln>
        </p:spPr>
        <p:txBody>
          <a:bodyPr wrap="none">
            <a:spAutoFit/>
          </a:bodyPr>
          <a:lstStyle/>
          <a:p>
            <a:r>
              <a:rPr lang="fr-FR">
                <a:solidFill>
                  <a:srgbClr val="660066"/>
                </a:solidFill>
              </a:rPr>
              <a:t>II – Les structures sous-marines</a:t>
            </a:r>
          </a:p>
        </p:txBody>
      </p:sp>
      <p:sp>
        <p:nvSpPr>
          <p:cNvPr id="1141764" name="Text Box 4"/>
          <p:cNvSpPr txBox="1">
            <a:spLocks noChangeArrowheads="1"/>
          </p:cNvSpPr>
          <p:nvPr/>
        </p:nvSpPr>
        <p:spPr bwMode="auto">
          <a:xfrm>
            <a:off x="1116013" y="5229225"/>
            <a:ext cx="6737350" cy="1552575"/>
          </a:xfrm>
          <a:prstGeom prst="rect">
            <a:avLst/>
          </a:prstGeom>
          <a:noFill/>
          <a:ln w="9525">
            <a:noFill/>
            <a:miter lim="800000"/>
            <a:headEnd/>
            <a:tailEnd/>
          </a:ln>
        </p:spPr>
        <p:txBody>
          <a:bodyPr wrap="none">
            <a:spAutoFit/>
          </a:bodyPr>
          <a:lstStyle/>
          <a:p>
            <a:r>
              <a:rPr lang="fr-FR" sz="2400"/>
              <a:t>Amincissement de la croûte continentale (rifting)</a:t>
            </a:r>
          </a:p>
          <a:p>
            <a:r>
              <a:rPr lang="fr-FR" sz="2400"/>
              <a:t>	Remontée du manteau:</a:t>
            </a:r>
          </a:p>
          <a:p>
            <a:r>
              <a:rPr lang="fr-FR" sz="2400"/>
              <a:t>		- réchauffement</a:t>
            </a:r>
          </a:p>
          <a:p>
            <a:r>
              <a:rPr lang="fr-FR" sz="2400"/>
              <a:t>		- subsidence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AFFA2600-75B3-43DF-9A45-7C5752A3799B}" type="slidenum">
              <a:rPr lang="fr-FR"/>
              <a:pPr>
                <a:defRPr/>
              </a:pPr>
              <a:t>67</a:t>
            </a:fld>
            <a:endParaRPr lang="fr-FR"/>
          </a:p>
        </p:txBody>
      </p:sp>
      <p:pic>
        <p:nvPicPr>
          <p:cNvPr id="1142786" name="Picture 6" descr="Résultat de recherche d'images pour &quot;underwater continental crust surface&quot;"/>
          <p:cNvPicPr>
            <a:picLocks noChangeAspect="1" noChangeArrowheads="1"/>
          </p:cNvPicPr>
          <p:nvPr/>
        </p:nvPicPr>
        <p:blipFill>
          <a:blip r:embed="rId2"/>
          <a:srcRect/>
          <a:stretch>
            <a:fillRect/>
          </a:stretch>
        </p:blipFill>
        <p:spPr bwMode="auto">
          <a:xfrm>
            <a:off x="179388" y="981075"/>
            <a:ext cx="8820150" cy="3830638"/>
          </a:xfrm>
          <a:prstGeom prst="rect">
            <a:avLst/>
          </a:prstGeom>
          <a:noFill/>
          <a:ln w="9525">
            <a:noFill/>
            <a:miter lim="800000"/>
            <a:headEnd/>
            <a:tailEnd/>
          </a:ln>
        </p:spPr>
      </p:pic>
      <p:sp>
        <p:nvSpPr>
          <p:cNvPr id="1142787" name="Line 7"/>
          <p:cNvSpPr>
            <a:spLocks noChangeShapeType="1"/>
          </p:cNvSpPr>
          <p:nvPr/>
        </p:nvSpPr>
        <p:spPr bwMode="auto">
          <a:xfrm>
            <a:off x="1476375" y="4797425"/>
            <a:ext cx="3024188" cy="0"/>
          </a:xfrm>
          <a:prstGeom prst="line">
            <a:avLst/>
          </a:prstGeom>
          <a:noFill/>
          <a:ln w="9525">
            <a:solidFill>
              <a:schemeClr val="tx1"/>
            </a:solidFill>
            <a:round/>
            <a:headEnd/>
            <a:tailEnd/>
          </a:ln>
        </p:spPr>
        <p:txBody>
          <a:bodyPr/>
          <a:lstStyle/>
          <a:p>
            <a:endParaRPr lang="fr-FR"/>
          </a:p>
        </p:txBody>
      </p:sp>
      <p:sp>
        <p:nvSpPr>
          <p:cNvPr id="1142788" name="Text Box 8"/>
          <p:cNvSpPr txBox="1">
            <a:spLocks noChangeArrowheads="1"/>
          </p:cNvSpPr>
          <p:nvPr/>
        </p:nvSpPr>
        <p:spPr bwMode="auto">
          <a:xfrm>
            <a:off x="1527175" y="4684713"/>
            <a:ext cx="3182938" cy="519112"/>
          </a:xfrm>
          <a:prstGeom prst="rect">
            <a:avLst/>
          </a:prstGeom>
          <a:noFill/>
          <a:ln w="9525">
            <a:noFill/>
            <a:miter lim="800000"/>
            <a:headEnd/>
            <a:tailEnd/>
          </a:ln>
        </p:spPr>
        <p:txBody>
          <a:bodyPr wrap="none">
            <a:spAutoFit/>
          </a:bodyPr>
          <a:lstStyle/>
          <a:p>
            <a:r>
              <a:rPr lang="fr-FR"/>
              <a:t>Continent immergé</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B696806F-E5DA-4889-BC4B-C7DBB94AE711}" type="slidenum">
              <a:rPr lang="fr-FR"/>
              <a:pPr>
                <a:defRPr/>
              </a:pPr>
              <a:t>68</a:t>
            </a:fld>
            <a:endParaRPr lang="fr-FR"/>
          </a:p>
        </p:txBody>
      </p:sp>
      <p:pic>
        <p:nvPicPr>
          <p:cNvPr id="1143810" name="Picture 4" descr="Résultat de recherche d'images pour &quot;Zealandia&quot;"/>
          <p:cNvPicPr>
            <a:picLocks noChangeAspect="1" noChangeArrowheads="1"/>
          </p:cNvPicPr>
          <p:nvPr/>
        </p:nvPicPr>
        <p:blipFill>
          <a:blip r:embed="rId2"/>
          <a:srcRect/>
          <a:stretch>
            <a:fillRect/>
          </a:stretch>
        </p:blipFill>
        <p:spPr bwMode="auto">
          <a:xfrm>
            <a:off x="1403350" y="1052513"/>
            <a:ext cx="6769100" cy="4784725"/>
          </a:xfrm>
          <a:prstGeom prst="rect">
            <a:avLst/>
          </a:prstGeom>
          <a:noFill/>
          <a:ln w="9525">
            <a:noFill/>
            <a:miter lim="800000"/>
            <a:headEnd/>
            <a:tailEnd/>
          </a:ln>
        </p:spPr>
      </p:pic>
      <p:sp>
        <p:nvSpPr>
          <p:cNvPr id="1143811" name="Text Box 5"/>
          <p:cNvSpPr txBox="1">
            <a:spLocks noChangeArrowheads="1"/>
          </p:cNvSpPr>
          <p:nvPr/>
        </p:nvSpPr>
        <p:spPr bwMode="auto">
          <a:xfrm>
            <a:off x="808038" y="5837238"/>
            <a:ext cx="7497762" cy="519112"/>
          </a:xfrm>
          <a:prstGeom prst="rect">
            <a:avLst/>
          </a:prstGeom>
          <a:noFill/>
          <a:ln w="9525">
            <a:noFill/>
            <a:miter lim="800000"/>
            <a:headEnd/>
            <a:tailEnd/>
          </a:ln>
        </p:spPr>
        <p:txBody>
          <a:bodyPr wrap="none">
            <a:spAutoFit/>
          </a:bodyPr>
          <a:lstStyle/>
          <a:p>
            <a:r>
              <a:rPr lang="fr-FR"/>
              <a:t>Zealandia: le continent médiatique qui cache…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56E4C451-A31E-4F6D-BC50-6EB47CC6B993}" type="slidenum">
              <a:rPr lang="fr-FR"/>
              <a:pPr>
                <a:defRPr/>
              </a:pPr>
              <a:t>69</a:t>
            </a:fld>
            <a:endParaRPr lang="fr-FR"/>
          </a:p>
        </p:txBody>
      </p:sp>
      <p:sp>
        <p:nvSpPr>
          <p:cNvPr id="1144834" name="Rectangle 2"/>
          <p:cNvSpPr>
            <a:spLocks noGrp="1"/>
          </p:cNvSpPr>
          <p:nvPr>
            <p:ph type="title" idx="4294967295"/>
          </p:nvPr>
        </p:nvSpPr>
        <p:spPr/>
        <p:txBody>
          <a:bodyPr/>
          <a:lstStyle/>
          <a:p>
            <a:endParaRPr lang="fr-FR" smtClean="0"/>
          </a:p>
        </p:txBody>
      </p:sp>
      <p:sp>
        <p:nvSpPr>
          <p:cNvPr id="1144835" name="Rectangle 3"/>
          <p:cNvSpPr>
            <a:spLocks noGrp="1"/>
          </p:cNvSpPr>
          <p:nvPr>
            <p:ph type="body" idx="4294967295"/>
          </p:nvPr>
        </p:nvSpPr>
        <p:spPr/>
        <p:txBody>
          <a:bodyPr/>
          <a:lstStyle/>
          <a:p>
            <a:endParaRPr lang="fr-FR" smtClean="0"/>
          </a:p>
        </p:txBody>
      </p:sp>
      <p:pic>
        <p:nvPicPr>
          <p:cNvPr id="1144836" name="Picture 5" descr="1024px-Earth_seafloor_crust_age_1996_-_2"/>
          <p:cNvPicPr>
            <a:picLocks noChangeAspect="1" noChangeArrowheads="1"/>
          </p:cNvPicPr>
          <p:nvPr/>
        </p:nvPicPr>
        <p:blipFill>
          <a:blip r:embed="rId2"/>
          <a:srcRect/>
          <a:stretch>
            <a:fillRect/>
          </a:stretch>
        </p:blipFill>
        <p:spPr bwMode="auto">
          <a:xfrm>
            <a:off x="257175" y="723900"/>
            <a:ext cx="8629650" cy="5410200"/>
          </a:xfrm>
          <a:prstGeom prst="rect">
            <a:avLst/>
          </a:prstGeom>
          <a:noFill/>
          <a:ln w="9525">
            <a:noFill/>
            <a:miter lim="800000"/>
            <a:headEnd/>
            <a:tailEnd/>
          </a:ln>
        </p:spPr>
      </p:pic>
      <p:sp>
        <p:nvSpPr>
          <p:cNvPr id="1144837" name="Text Box 6"/>
          <p:cNvSpPr txBox="1">
            <a:spLocks noChangeArrowheads="1"/>
          </p:cNvSpPr>
          <p:nvPr/>
        </p:nvSpPr>
        <p:spPr bwMode="auto">
          <a:xfrm>
            <a:off x="2247900" y="6124575"/>
            <a:ext cx="4370388" cy="519113"/>
          </a:xfrm>
          <a:prstGeom prst="rect">
            <a:avLst/>
          </a:prstGeom>
          <a:noFill/>
          <a:ln w="9525">
            <a:noFill/>
            <a:miter lim="800000"/>
            <a:headEnd/>
            <a:tailEnd/>
          </a:ln>
        </p:spPr>
        <p:txBody>
          <a:bodyPr wrap="none">
            <a:spAutoFit/>
          </a:bodyPr>
          <a:lstStyle/>
          <a:p>
            <a:r>
              <a:rPr lang="fr-FR"/>
              <a:t>… de nombreux autres cas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BF97F0E7-DE51-4B43-BAF0-205BA11EEE16}" type="slidenum">
              <a:rPr lang="fr-FR"/>
              <a:pPr>
                <a:defRPr/>
              </a:pPr>
              <a:t>7</a:t>
            </a:fld>
            <a:endParaRPr lang="fr-FR"/>
          </a:p>
        </p:txBody>
      </p:sp>
      <p:pic>
        <p:nvPicPr>
          <p:cNvPr id="1063938" name="Picture 4" descr="https://upload.wikimedia.org/wikipedia/commons/a/ae/Matthew_Fontaine_Maury_Statue_graded.jpg"/>
          <p:cNvPicPr>
            <a:picLocks noChangeAspect="1" noChangeArrowheads="1"/>
          </p:cNvPicPr>
          <p:nvPr/>
        </p:nvPicPr>
        <p:blipFill>
          <a:blip r:embed="rId2"/>
          <a:srcRect/>
          <a:stretch>
            <a:fillRect/>
          </a:stretch>
        </p:blipFill>
        <p:spPr bwMode="auto">
          <a:xfrm>
            <a:off x="179388" y="908050"/>
            <a:ext cx="3141662" cy="4535488"/>
          </a:xfrm>
          <a:prstGeom prst="rect">
            <a:avLst/>
          </a:prstGeom>
          <a:noFill/>
          <a:ln w="9525">
            <a:noFill/>
            <a:miter lim="800000"/>
            <a:headEnd/>
            <a:tailEnd/>
          </a:ln>
        </p:spPr>
      </p:pic>
      <p:pic>
        <p:nvPicPr>
          <p:cNvPr id="1063939" name="Picture 6" descr="physicalgeograph01maur_0293"/>
          <p:cNvPicPr>
            <a:picLocks noChangeAspect="1" noChangeArrowheads="1"/>
          </p:cNvPicPr>
          <p:nvPr/>
        </p:nvPicPr>
        <p:blipFill>
          <a:blip r:embed="rId3"/>
          <a:srcRect/>
          <a:stretch>
            <a:fillRect/>
          </a:stretch>
        </p:blipFill>
        <p:spPr bwMode="auto">
          <a:xfrm>
            <a:off x="3708400" y="1268413"/>
            <a:ext cx="5184775" cy="4511675"/>
          </a:xfrm>
          <a:prstGeom prst="rect">
            <a:avLst/>
          </a:prstGeom>
          <a:noFill/>
          <a:ln w="9525">
            <a:noFill/>
            <a:miter lim="800000"/>
            <a:headEnd/>
            <a:tailEnd/>
          </a:ln>
        </p:spPr>
      </p:pic>
      <p:sp>
        <p:nvSpPr>
          <p:cNvPr id="1063940" name="Text Box 7"/>
          <p:cNvSpPr txBox="1">
            <a:spLocks noChangeArrowheads="1"/>
          </p:cNvSpPr>
          <p:nvPr/>
        </p:nvSpPr>
        <p:spPr bwMode="auto">
          <a:xfrm>
            <a:off x="158750" y="5507038"/>
            <a:ext cx="2901950" cy="701675"/>
          </a:xfrm>
          <a:prstGeom prst="rect">
            <a:avLst/>
          </a:prstGeom>
          <a:noFill/>
          <a:ln w="9525">
            <a:noFill/>
            <a:miter lim="800000"/>
            <a:headEnd/>
            <a:tailEnd/>
          </a:ln>
        </p:spPr>
        <p:txBody>
          <a:bodyPr wrap="none">
            <a:spAutoFit/>
          </a:bodyPr>
          <a:lstStyle/>
          <a:p>
            <a:r>
              <a:rPr lang="fr-FR" sz="2000"/>
              <a:t>M.F. Maury (1806-1873)</a:t>
            </a:r>
          </a:p>
          <a:p>
            <a:r>
              <a:rPr lang="fr-FR" sz="2000"/>
              <a:t>« éclaireur des mers »</a:t>
            </a:r>
          </a:p>
        </p:txBody>
      </p:sp>
      <p:sp>
        <p:nvSpPr>
          <p:cNvPr id="1063941" name="Text Box 5"/>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1C626760-1C10-41DD-A400-20CF76ED86F2}" type="slidenum">
              <a:rPr lang="fr-FR"/>
              <a:pPr>
                <a:defRPr/>
              </a:pPr>
              <a:t>70</a:t>
            </a:fld>
            <a:endParaRPr lang="fr-FR"/>
          </a:p>
        </p:txBody>
      </p:sp>
      <p:pic>
        <p:nvPicPr>
          <p:cNvPr id="1145858" name="Picture 4" descr="ext-possible"/>
          <p:cNvPicPr>
            <a:picLocks noChangeAspect="1" noChangeArrowheads="1"/>
          </p:cNvPicPr>
          <p:nvPr/>
        </p:nvPicPr>
        <p:blipFill>
          <a:blip r:embed="rId2"/>
          <a:srcRect/>
          <a:stretch>
            <a:fillRect/>
          </a:stretch>
        </p:blipFill>
        <p:spPr bwMode="auto">
          <a:xfrm>
            <a:off x="684213" y="1700213"/>
            <a:ext cx="6481762" cy="4332287"/>
          </a:xfrm>
          <a:prstGeom prst="rect">
            <a:avLst/>
          </a:prstGeom>
          <a:noFill/>
          <a:ln w="9525">
            <a:noFill/>
            <a:miter lim="800000"/>
            <a:headEnd/>
            <a:tailEnd/>
          </a:ln>
        </p:spPr>
      </p:pic>
      <p:sp>
        <p:nvSpPr>
          <p:cNvPr id="1145859" name="Text Box 5"/>
          <p:cNvSpPr txBox="1">
            <a:spLocks noChangeArrowheads="1"/>
          </p:cNvSpPr>
          <p:nvPr/>
        </p:nvSpPr>
        <p:spPr bwMode="auto">
          <a:xfrm>
            <a:off x="592138" y="6021388"/>
            <a:ext cx="4394200" cy="519112"/>
          </a:xfrm>
          <a:prstGeom prst="rect">
            <a:avLst/>
          </a:prstGeom>
          <a:noFill/>
          <a:ln w="9525">
            <a:noFill/>
            <a:miter lim="800000"/>
            <a:headEnd/>
            <a:tailEnd/>
          </a:ln>
        </p:spPr>
        <p:txBody>
          <a:bodyPr wrap="none">
            <a:spAutoFit/>
          </a:bodyPr>
          <a:lstStyle/>
          <a:p>
            <a:r>
              <a:rPr lang="fr-FR">
                <a:hlinkClick r:id="rId3"/>
              </a:rPr>
              <a:t>www.extraplac.fr</a:t>
            </a:r>
            <a:r>
              <a:rPr lang="fr-FR"/>
              <a:t> / Ifremer</a:t>
            </a:r>
          </a:p>
        </p:txBody>
      </p:sp>
      <p:sp>
        <p:nvSpPr>
          <p:cNvPr id="1145860" name="Text Box 6"/>
          <p:cNvSpPr txBox="1">
            <a:spLocks noChangeArrowheads="1"/>
          </p:cNvSpPr>
          <p:nvPr/>
        </p:nvSpPr>
        <p:spPr bwMode="auto">
          <a:xfrm>
            <a:off x="519113" y="1084263"/>
            <a:ext cx="8575675" cy="519112"/>
          </a:xfrm>
          <a:prstGeom prst="rect">
            <a:avLst/>
          </a:prstGeom>
          <a:noFill/>
          <a:ln w="9525">
            <a:noFill/>
            <a:miter lim="800000"/>
            <a:headEnd/>
            <a:tailEnd/>
          </a:ln>
        </p:spPr>
        <p:txBody>
          <a:bodyPr wrap="none">
            <a:spAutoFit/>
          </a:bodyPr>
          <a:lstStyle/>
          <a:p>
            <a:r>
              <a:rPr lang="fr-FR"/>
              <a:t>Lien avec les Zones d’Exclusivité Economique (Z.E.E.)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5"/>
          <p:cNvSpPr>
            <a:spLocks noGrp="1"/>
          </p:cNvSpPr>
          <p:nvPr>
            <p:ph type="sldNum" sz="quarter" idx="12"/>
          </p:nvPr>
        </p:nvSpPr>
        <p:spPr/>
        <p:txBody>
          <a:bodyPr/>
          <a:lstStyle/>
          <a:p>
            <a:pPr>
              <a:defRPr/>
            </a:pPr>
            <a:fld id="{06B00B7D-80D5-444D-BC0B-4F6F9CB0A84D}" type="slidenum">
              <a:rPr lang="fr-FR"/>
              <a:pPr>
                <a:defRPr/>
              </a:pPr>
              <a:t>71</a:t>
            </a:fld>
            <a:endParaRPr lang="fr-FR"/>
          </a:p>
        </p:txBody>
      </p:sp>
      <p:sp>
        <p:nvSpPr>
          <p:cNvPr id="1146882" name="Rectangle 2"/>
          <p:cNvSpPr>
            <a:spLocks noGrp="1" noChangeArrowheads="1"/>
          </p:cNvSpPr>
          <p:nvPr>
            <p:ph type="ctrTitle" idx="4294967295"/>
          </p:nvPr>
        </p:nvSpPr>
        <p:spPr>
          <a:xfrm>
            <a:off x="-828675" y="908050"/>
            <a:ext cx="7772400" cy="822325"/>
          </a:xfrm>
        </p:spPr>
        <p:txBody>
          <a:bodyPr anchor="b"/>
          <a:lstStyle/>
          <a:p>
            <a:pPr algn="ctr" eaLnBrk="1" hangingPunct="1"/>
            <a:r>
              <a:rPr lang="fr-FR" sz="4500" b="1" smtClean="0"/>
              <a:t>Plan de l’exposé</a:t>
            </a:r>
          </a:p>
        </p:txBody>
      </p:sp>
      <p:sp>
        <p:nvSpPr>
          <p:cNvPr id="1146883" name="Rectangle 3"/>
          <p:cNvSpPr>
            <a:spLocks noGrp="1" noChangeArrowheads="1"/>
          </p:cNvSpPr>
          <p:nvPr>
            <p:ph type="subTitle" idx="4294967295"/>
          </p:nvPr>
        </p:nvSpPr>
        <p:spPr>
          <a:xfrm>
            <a:off x="0" y="1844675"/>
            <a:ext cx="5834063" cy="4464050"/>
          </a:xfrm>
        </p:spPr>
        <p:txBody>
          <a:bodyPr/>
          <a:lstStyle/>
          <a:p>
            <a:pPr marL="0" indent="0" eaLnBrk="1" hangingPunct="1">
              <a:lnSpc>
                <a:spcPct val="80000"/>
              </a:lnSpc>
              <a:buFont typeface="Arial" charset="0"/>
              <a:buNone/>
            </a:pPr>
            <a:endParaRPr lang="fr-FR" sz="1800" smtClean="0"/>
          </a:p>
          <a:p>
            <a:pPr marL="0" indent="0" eaLnBrk="1" hangingPunct="1">
              <a:lnSpc>
                <a:spcPct val="80000"/>
              </a:lnSpc>
              <a:buFont typeface="Arial" charset="0"/>
              <a:buNone/>
            </a:pPr>
            <a:r>
              <a:rPr lang="fr-FR" sz="2000" smtClean="0"/>
              <a:t>I- </a:t>
            </a:r>
            <a:r>
              <a:rPr lang="fr-FR" sz="2000" b="1" smtClean="0"/>
              <a:t>Mesurer la profondeur des fonds marins</a:t>
            </a:r>
          </a:p>
          <a:p>
            <a:pPr marL="742950" lvl="1" indent="-285750" eaLnBrk="1" hangingPunct="1">
              <a:lnSpc>
                <a:spcPct val="80000"/>
              </a:lnSpc>
              <a:buFontTx/>
              <a:buNone/>
            </a:pPr>
            <a:r>
              <a:rPr lang="fr-FR" smtClean="0"/>
              <a:t>	Du fil à plomb à l’altimétrie satellitaire</a:t>
            </a:r>
          </a:p>
          <a:p>
            <a:pPr marL="0" indent="0" eaLnBrk="1" hangingPunct="1">
              <a:lnSpc>
                <a:spcPct val="80000"/>
              </a:lnSpc>
              <a:buFont typeface="Arial" charset="0"/>
              <a:buNone/>
            </a:pPr>
            <a:endParaRPr lang="fr-FR" sz="3200" smtClean="0"/>
          </a:p>
          <a:p>
            <a:pPr marL="0" indent="0" eaLnBrk="1" hangingPunct="1">
              <a:lnSpc>
                <a:spcPct val="80000"/>
              </a:lnSpc>
              <a:buFont typeface="Arial" charset="0"/>
              <a:buNone/>
            </a:pPr>
            <a:r>
              <a:rPr lang="fr-FR" sz="2000" smtClean="0"/>
              <a:t>II- </a:t>
            </a:r>
            <a:r>
              <a:rPr lang="fr-FR" sz="2000" b="1" smtClean="0"/>
              <a:t>Les principales structures des fonds marins</a:t>
            </a:r>
          </a:p>
          <a:p>
            <a:pPr marL="0" indent="0" eaLnBrk="1" hangingPunct="1">
              <a:lnSpc>
                <a:spcPct val="80000"/>
              </a:lnSpc>
              <a:buFont typeface="Arial" charset="0"/>
              <a:buNone/>
            </a:pPr>
            <a:r>
              <a:rPr lang="fr-FR" sz="2000" smtClean="0"/>
              <a:t>	</a:t>
            </a:r>
            <a:r>
              <a:rPr lang="fr-FR" sz="1800" smtClean="0"/>
              <a:t>Les dorsales et la tectonique des plaques</a:t>
            </a:r>
            <a:endParaRPr lang="fr-FR" sz="2000" smtClean="0"/>
          </a:p>
          <a:p>
            <a:pPr marL="0" indent="0" eaLnBrk="1" hangingPunct="1">
              <a:lnSpc>
                <a:spcPct val="80000"/>
              </a:lnSpc>
              <a:buFont typeface="Arial" charset="0"/>
              <a:buNone/>
            </a:pPr>
            <a:r>
              <a:rPr lang="fr-FR" sz="2000" smtClean="0"/>
              <a:t>	</a:t>
            </a:r>
            <a:r>
              <a:rPr lang="fr-FR" sz="1800" smtClean="0"/>
              <a:t>Structures et enregistrements sédimentaires</a:t>
            </a:r>
          </a:p>
          <a:p>
            <a:pPr marL="0" indent="0" eaLnBrk="1" hangingPunct="1">
              <a:lnSpc>
                <a:spcPct val="80000"/>
              </a:lnSpc>
              <a:buFont typeface="Arial" charset="0"/>
              <a:buNone/>
            </a:pPr>
            <a:r>
              <a:rPr lang="fr-FR" sz="1600" smtClean="0"/>
              <a:t>	</a:t>
            </a:r>
            <a:r>
              <a:rPr lang="fr-FR" sz="1800" smtClean="0"/>
              <a:t>Les continents immergés</a:t>
            </a:r>
          </a:p>
          <a:p>
            <a:pPr marL="0" indent="0" eaLnBrk="1" hangingPunct="1">
              <a:lnSpc>
                <a:spcPct val="80000"/>
              </a:lnSpc>
              <a:buFont typeface="Arial" charset="0"/>
              <a:buNone/>
            </a:pPr>
            <a:endParaRPr lang="fr-FR" sz="2400" smtClean="0"/>
          </a:p>
          <a:p>
            <a:pPr marL="0" indent="0" eaLnBrk="1" hangingPunct="1">
              <a:lnSpc>
                <a:spcPct val="80000"/>
              </a:lnSpc>
              <a:buFont typeface="Arial" charset="0"/>
              <a:buNone/>
            </a:pPr>
            <a:r>
              <a:rPr lang="fr-FR" sz="2000" i="1" smtClean="0"/>
              <a:t>III –  </a:t>
            </a:r>
            <a:r>
              <a:rPr lang="fr-FR" sz="2000" b="1" i="1" smtClean="0"/>
              <a:t>Les paléo-océans</a:t>
            </a:r>
          </a:p>
          <a:p>
            <a:pPr marL="0" indent="0" eaLnBrk="1" hangingPunct="1">
              <a:lnSpc>
                <a:spcPct val="80000"/>
              </a:lnSpc>
              <a:buFont typeface="Arial" charset="0"/>
              <a:buNone/>
            </a:pPr>
            <a:r>
              <a:rPr lang="fr-FR" sz="2000" i="1" smtClean="0"/>
              <a:t>	</a:t>
            </a:r>
            <a:r>
              <a:rPr lang="fr-FR" sz="1800" i="1" smtClean="0"/>
              <a:t>Reconstructions cinématiques </a:t>
            </a:r>
          </a:p>
          <a:p>
            <a:pPr marL="0" indent="0" eaLnBrk="1" hangingPunct="1">
              <a:lnSpc>
                <a:spcPct val="80000"/>
              </a:lnSpc>
              <a:buFont typeface="Arial" charset="0"/>
              <a:buNone/>
            </a:pPr>
            <a:r>
              <a:rPr lang="fr-FR" sz="1800" i="1" smtClean="0"/>
              <a:t>	Imagerie des plaques plongeantes océaniques</a:t>
            </a:r>
          </a:p>
          <a:p>
            <a:pPr marL="0" indent="0" algn="ctr" eaLnBrk="1" hangingPunct="1">
              <a:lnSpc>
                <a:spcPct val="80000"/>
              </a:lnSpc>
              <a:buFont typeface="Arial" charset="0"/>
              <a:buNone/>
            </a:pPr>
            <a:endParaRPr lang="fr-FR" sz="1800" i="1" smtClean="0"/>
          </a:p>
        </p:txBody>
      </p:sp>
      <p:sp>
        <p:nvSpPr>
          <p:cNvPr id="1146884"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146885"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146886"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sp>
        <p:nvSpPr>
          <p:cNvPr id="1146887" name="Text Box 7"/>
          <p:cNvSpPr txBox="1">
            <a:spLocks noChangeArrowheads="1"/>
          </p:cNvSpPr>
          <p:nvPr/>
        </p:nvSpPr>
        <p:spPr bwMode="auto">
          <a:xfrm>
            <a:off x="5651500" y="1412875"/>
            <a:ext cx="3384550" cy="4511675"/>
          </a:xfrm>
          <a:prstGeom prst="rect">
            <a:avLst/>
          </a:prstGeom>
          <a:noFill/>
          <a:ln w="9525">
            <a:noFill/>
            <a:miter lim="800000"/>
            <a:headEnd/>
            <a:tailEnd/>
          </a:ln>
        </p:spPr>
        <p:txBody>
          <a:bodyPr>
            <a:spAutoFit/>
          </a:bodyPr>
          <a:lstStyle/>
          <a:p>
            <a:pPr>
              <a:spcBef>
                <a:spcPct val="50000"/>
              </a:spcBef>
            </a:pPr>
            <a:r>
              <a:rPr lang="fr-FR" sz="2000" b="1" u="sng"/>
              <a:t>Méthodes d’imagerie acoustiques</a:t>
            </a:r>
          </a:p>
          <a:p>
            <a:pPr>
              <a:spcBef>
                <a:spcPct val="50000"/>
              </a:spcBef>
            </a:pPr>
            <a:r>
              <a:rPr lang="fr-FR" sz="2000"/>
              <a:t>Sondeurs mono et multi-faisceaux</a:t>
            </a:r>
          </a:p>
          <a:p>
            <a:pPr>
              <a:spcBef>
                <a:spcPct val="50000"/>
              </a:spcBef>
            </a:pPr>
            <a:endParaRPr lang="fr-FR" sz="2000"/>
          </a:p>
          <a:p>
            <a:pPr>
              <a:spcBef>
                <a:spcPct val="50000"/>
              </a:spcBef>
            </a:pPr>
            <a:r>
              <a:rPr lang="fr-FR" sz="2000"/>
              <a:t>Sismique réflexion</a:t>
            </a:r>
          </a:p>
          <a:p>
            <a:pPr>
              <a:spcBef>
                <a:spcPct val="50000"/>
              </a:spcBef>
            </a:pPr>
            <a:r>
              <a:rPr lang="fr-FR" sz="2000"/>
              <a:t>Sismique réfraction</a:t>
            </a:r>
          </a:p>
          <a:p>
            <a:pPr>
              <a:spcBef>
                <a:spcPct val="50000"/>
              </a:spcBef>
            </a:pPr>
            <a:endParaRPr lang="fr-FR" sz="2000"/>
          </a:p>
          <a:p>
            <a:pPr>
              <a:spcBef>
                <a:spcPct val="50000"/>
              </a:spcBef>
            </a:pPr>
            <a:endParaRPr lang="fr-FR" sz="2000"/>
          </a:p>
          <a:p>
            <a:pPr>
              <a:spcBef>
                <a:spcPct val="50000"/>
              </a:spcBef>
            </a:pPr>
            <a:r>
              <a:rPr lang="fr-FR" sz="2000" b="1"/>
              <a:t>Sismologie (Tomographie)</a:t>
            </a:r>
          </a:p>
        </p:txBody>
      </p:sp>
      <p:sp>
        <p:nvSpPr>
          <p:cNvPr id="1146888" name="AutoShape 8"/>
          <p:cNvSpPr>
            <a:spLocks noChangeArrowheads="1"/>
          </p:cNvSpPr>
          <p:nvPr/>
        </p:nvSpPr>
        <p:spPr bwMode="auto">
          <a:xfrm>
            <a:off x="8712200" y="1341438"/>
            <a:ext cx="323850" cy="4103687"/>
          </a:xfrm>
          <a:prstGeom prst="upArrow">
            <a:avLst>
              <a:gd name="adj1" fmla="val 50000"/>
              <a:gd name="adj2" fmla="val 316789"/>
            </a:avLst>
          </a:prstGeom>
          <a:solidFill>
            <a:schemeClr val="accent1"/>
          </a:solidFill>
          <a:ln w="9525">
            <a:solidFill>
              <a:schemeClr val="tx1"/>
            </a:solidFill>
            <a:miter lim="800000"/>
            <a:headEnd/>
            <a:tailEnd/>
          </a:ln>
        </p:spPr>
        <p:txBody>
          <a:bodyPr wrap="none" anchor="ctr"/>
          <a:lstStyle/>
          <a:p>
            <a:endParaRPr lang="fr-FR"/>
          </a:p>
        </p:txBody>
      </p:sp>
      <p:sp>
        <p:nvSpPr>
          <p:cNvPr id="1146889" name="AutoShape 10"/>
          <p:cNvSpPr>
            <a:spLocks noChangeArrowheads="1"/>
          </p:cNvSpPr>
          <p:nvPr/>
        </p:nvSpPr>
        <p:spPr bwMode="auto">
          <a:xfrm>
            <a:off x="5400675" y="1412875"/>
            <a:ext cx="323850" cy="4176713"/>
          </a:xfrm>
          <a:prstGeom prst="downArrow">
            <a:avLst>
              <a:gd name="adj1" fmla="val 50000"/>
              <a:gd name="adj2" fmla="val 322427"/>
            </a:avLst>
          </a:prstGeom>
          <a:solidFill>
            <a:schemeClr val="accent1"/>
          </a:solidFill>
          <a:ln w="9525">
            <a:solidFill>
              <a:schemeClr val="tx1"/>
            </a:solidFill>
            <a:miter lim="800000"/>
            <a:headEnd/>
            <a:tailEnd/>
          </a:ln>
        </p:spPr>
        <p:txBody>
          <a:bodyPr wrap="none" anchor="ctr"/>
          <a:lstStyle/>
          <a:p>
            <a:endParaRPr lang="fr-FR"/>
          </a:p>
        </p:txBody>
      </p:sp>
      <p:sp>
        <p:nvSpPr>
          <p:cNvPr id="1146890" name="Rectangle 11"/>
          <p:cNvSpPr>
            <a:spLocks noChangeArrowheads="1"/>
          </p:cNvSpPr>
          <p:nvPr/>
        </p:nvSpPr>
        <p:spPr bwMode="auto">
          <a:xfrm>
            <a:off x="5219700" y="1125538"/>
            <a:ext cx="3851275" cy="5040312"/>
          </a:xfrm>
          <a:prstGeom prst="rect">
            <a:avLst/>
          </a:prstGeom>
          <a:noFill/>
          <a:ln w="19050">
            <a:solidFill>
              <a:srgbClr val="0000FF"/>
            </a:solidFill>
            <a:miter lim="800000"/>
            <a:headEnd/>
            <a:tailEnd/>
          </a:ln>
        </p:spPr>
        <p:txBody>
          <a:bodyPr wrap="none" anchor="ctr"/>
          <a:lstStyle/>
          <a:p>
            <a:endParaRPr lang="fr-FR"/>
          </a:p>
        </p:txBody>
      </p:sp>
      <p:sp>
        <p:nvSpPr>
          <p:cNvPr id="1146891" name="Text Box 12"/>
          <p:cNvSpPr txBox="1">
            <a:spLocks noChangeArrowheads="1"/>
          </p:cNvSpPr>
          <p:nvPr/>
        </p:nvSpPr>
        <p:spPr bwMode="auto">
          <a:xfrm rot="-5400000">
            <a:off x="4599781" y="3220244"/>
            <a:ext cx="1420813" cy="396875"/>
          </a:xfrm>
          <a:prstGeom prst="rect">
            <a:avLst/>
          </a:prstGeom>
          <a:noFill/>
          <a:ln w="9525">
            <a:noFill/>
            <a:miter lim="800000"/>
            <a:headEnd/>
            <a:tailEnd/>
          </a:ln>
        </p:spPr>
        <p:txBody>
          <a:bodyPr wrap="none">
            <a:spAutoFit/>
          </a:bodyPr>
          <a:lstStyle/>
          <a:p>
            <a:r>
              <a:rPr lang="fr-FR" sz="2000"/>
              <a:t>profondeur</a:t>
            </a:r>
          </a:p>
        </p:txBody>
      </p:sp>
      <p:sp>
        <p:nvSpPr>
          <p:cNvPr id="1146892" name="Text Box 13"/>
          <p:cNvSpPr txBox="1">
            <a:spLocks noChangeArrowheads="1"/>
          </p:cNvSpPr>
          <p:nvPr/>
        </p:nvSpPr>
        <p:spPr bwMode="auto">
          <a:xfrm rot="-5400000">
            <a:off x="7938294" y="3158331"/>
            <a:ext cx="1296988" cy="396875"/>
          </a:xfrm>
          <a:prstGeom prst="rect">
            <a:avLst/>
          </a:prstGeom>
          <a:noFill/>
          <a:ln w="9525">
            <a:noFill/>
            <a:miter lim="800000"/>
            <a:headEnd/>
            <a:tailEnd/>
          </a:ln>
        </p:spPr>
        <p:txBody>
          <a:bodyPr wrap="none">
            <a:spAutoFit/>
          </a:bodyPr>
          <a:lstStyle/>
          <a:p>
            <a:r>
              <a:rPr lang="fr-FR" sz="2000"/>
              <a:t>fréquence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4412866C-9FAF-4C9D-83CA-D1CF40BBF9A6}" type="slidenum">
              <a:rPr lang="fr-FR"/>
              <a:pPr>
                <a:defRPr/>
              </a:pPr>
              <a:t>72</a:t>
            </a:fld>
            <a:endParaRPr lang="fr-FR"/>
          </a:p>
        </p:txBody>
      </p:sp>
      <p:sp>
        <p:nvSpPr>
          <p:cNvPr id="1148930" name="Rectangle 2"/>
          <p:cNvSpPr>
            <a:spLocks noGrp="1"/>
          </p:cNvSpPr>
          <p:nvPr>
            <p:ph type="title" idx="4294967295"/>
          </p:nvPr>
        </p:nvSpPr>
        <p:spPr/>
        <p:txBody>
          <a:bodyPr/>
          <a:lstStyle/>
          <a:p>
            <a:endParaRPr lang="fr-FR" smtClean="0"/>
          </a:p>
        </p:txBody>
      </p:sp>
      <p:sp>
        <p:nvSpPr>
          <p:cNvPr id="1148931" name="Rectangle 3"/>
          <p:cNvSpPr>
            <a:spLocks noGrp="1"/>
          </p:cNvSpPr>
          <p:nvPr>
            <p:ph type="body" idx="4294967295"/>
          </p:nvPr>
        </p:nvSpPr>
        <p:spPr/>
        <p:txBody>
          <a:bodyPr/>
          <a:lstStyle/>
          <a:p>
            <a:endParaRPr lang="fr-FR" smtClean="0"/>
          </a:p>
        </p:txBody>
      </p:sp>
      <p:pic>
        <p:nvPicPr>
          <p:cNvPr id="1148932" name="Picture 4" descr="1024px-Earth_seafloor_crust_age_1996_-_2"/>
          <p:cNvPicPr>
            <a:picLocks noChangeAspect="1" noChangeArrowheads="1"/>
          </p:cNvPicPr>
          <p:nvPr/>
        </p:nvPicPr>
        <p:blipFill>
          <a:blip r:embed="rId2"/>
          <a:srcRect/>
          <a:stretch>
            <a:fillRect/>
          </a:stretch>
        </p:blipFill>
        <p:spPr bwMode="auto">
          <a:xfrm>
            <a:off x="257175" y="723900"/>
            <a:ext cx="8629650" cy="5410200"/>
          </a:xfrm>
          <a:prstGeom prst="rect">
            <a:avLst/>
          </a:prstGeom>
          <a:noFill/>
          <a:ln w="9525">
            <a:noFill/>
            <a:miter lim="800000"/>
            <a:headEnd/>
            <a:tailEnd/>
          </a:ln>
        </p:spPr>
      </p:pic>
      <p:sp>
        <p:nvSpPr>
          <p:cNvPr id="1148933" name="Text Box 5"/>
          <p:cNvSpPr txBox="1">
            <a:spLocks noChangeArrowheads="1"/>
          </p:cNvSpPr>
          <p:nvPr/>
        </p:nvSpPr>
        <p:spPr bwMode="auto">
          <a:xfrm>
            <a:off x="179388" y="6218238"/>
            <a:ext cx="8321675" cy="457200"/>
          </a:xfrm>
          <a:prstGeom prst="rect">
            <a:avLst/>
          </a:prstGeom>
          <a:noFill/>
          <a:ln w="9525">
            <a:noFill/>
            <a:miter lim="800000"/>
            <a:headEnd/>
            <a:tailEnd/>
          </a:ln>
        </p:spPr>
        <p:txBody>
          <a:bodyPr wrap="none">
            <a:spAutoFit/>
          </a:bodyPr>
          <a:lstStyle/>
          <a:p>
            <a:r>
              <a:rPr lang="fr-FR" sz="2400"/>
              <a:t>Que sont devenus les planchers océaniques d’âge &gt; 200Ma?</a:t>
            </a:r>
          </a:p>
        </p:txBody>
      </p:sp>
      <p:sp>
        <p:nvSpPr>
          <p:cNvPr id="1148934" name="Rectangle 6"/>
          <p:cNvSpPr>
            <a:spLocks noChangeArrowheads="1"/>
          </p:cNvSpPr>
          <p:nvPr/>
        </p:nvSpPr>
        <p:spPr bwMode="auto">
          <a:xfrm>
            <a:off x="900113" y="101600"/>
            <a:ext cx="3697287" cy="519113"/>
          </a:xfrm>
          <a:prstGeom prst="rect">
            <a:avLst/>
          </a:prstGeom>
          <a:noFill/>
          <a:ln w="9525">
            <a:noFill/>
            <a:miter lim="800000"/>
            <a:headEnd/>
            <a:tailEnd/>
          </a:ln>
        </p:spPr>
        <p:txBody>
          <a:bodyPr wrap="none">
            <a:spAutoFit/>
          </a:bodyPr>
          <a:lstStyle/>
          <a:p>
            <a:r>
              <a:rPr lang="fr-FR">
                <a:solidFill>
                  <a:srgbClr val="660066"/>
                </a:solidFill>
              </a:rPr>
              <a:t>III – Les paleo-océans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5"/>
          <p:cNvSpPr>
            <a:spLocks noGrp="1"/>
          </p:cNvSpPr>
          <p:nvPr>
            <p:ph type="sldNum" sz="quarter" idx="12"/>
          </p:nvPr>
        </p:nvSpPr>
        <p:spPr/>
        <p:txBody>
          <a:bodyPr/>
          <a:lstStyle/>
          <a:p>
            <a:pPr>
              <a:defRPr/>
            </a:pPr>
            <a:fld id="{4AAC0922-DD9D-4540-8B4A-46A1732FC092}" type="slidenum">
              <a:rPr lang="fr-FR"/>
              <a:pPr>
                <a:defRPr/>
              </a:pPr>
              <a:t>73</a:t>
            </a:fld>
            <a:endParaRPr lang="fr-FR"/>
          </a:p>
        </p:txBody>
      </p:sp>
      <p:sp>
        <p:nvSpPr>
          <p:cNvPr id="1149954" name="Rectangle 2"/>
          <p:cNvSpPr>
            <a:spLocks noGrp="1"/>
          </p:cNvSpPr>
          <p:nvPr>
            <p:ph type="title" idx="4294967295"/>
          </p:nvPr>
        </p:nvSpPr>
        <p:spPr/>
        <p:txBody>
          <a:bodyPr/>
          <a:lstStyle/>
          <a:p>
            <a:r>
              <a:rPr lang="fr-FR" sz="2100" smtClean="0"/>
              <a:t>La tomographie</a:t>
            </a:r>
          </a:p>
        </p:txBody>
      </p:sp>
      <p:pic>
        <p:nvPicPr>
          <p:cNvPr id="1149955" name="Picture 3" descr="Sismogramme"/>
          <p:cNvPicPr>
            <a:picLocks noChangeAspect="1" noChangeArrowheads="1"/>
          </p:cNvPicPr>
          <p:nvPr/>
        </p:nvPicPr>
        <p:blipFill>
          <a:blip r:embed="rId2">
            <a:clrChange>
              <a:clrFrom>
                <a:srgbClr val="FFFFFF"/>
              </a:clrFrom>
              <a:clrTo>
                <a:srgbClr val="FFFFFF">
                  <a:alpha val="0"/>
                </a:srgbClr>
              </a:clrTo>
            </a:clrChange>
          </a:blip>
          <a:srcRect r="28429"/>
          <a:stretch>
            <a:fillRect/>
          </a:stretch>
        </p:blipFill>
        <p:spPr bwMode="auto">
          <a:xfrm>
            <a:off x="0" y="6288088"/>
            <a:ext cx="9144000" cy="569912"/>
          </a:xfrm>
          <a:prstGeom prst="rect">
            <a:avLst/>
          </a:prstGeom>
          <a:noFill/>
          <a:ln w="9525">
            <a:noFill/>
            <a:miter lim="800000"/>
            <a:headEnd/>
            <a:tailEnd/>
          </a:ln>
        </p:spPr>
      </p:pic>
      <p:grpSp>
        <p:nvGrpSpPr>
          <p:cNvPr id="456708" name="Group 4"/>
          <p:cNvGrpSpPr>
            <a:grpSpLocks/>
          </p:cNvGrpSpPr>
          <p:nvPr/>
        </p:nvGrpSpPr>
        <p:grpSpPr bwMode="auto">
          <a:xfrm>
            <a:off x="-279400" y="1719263"/>
            <a:ext cx="9020175" cy="3602037"/>
            <a:chOff x="-176" y="1083"/>
            <a:chExt cx="5682" cy="2269"/>
          </a:xfrm>
        </p:grpSpPr>
        <p:pic>
          <p:nvPicPr>
            <p:cNvPr id="1149959" name="Picture 5" descr="tomo graine"/>
            <p:cNvPicPr>
              <a:picLocks noChangeAspect="1" noChangeArrowheads="1"/>
            </p:cNvPicPr>
            <p:nvPr/>
          </p:nvPicPr>
          <p:blipFill>
            <a:blip r:embed="rId3">
              <a:clrChange>
                <a:clrFrom>
                  <a:srgbClr val="E9513C"/>
                </a:clrFrom>
                <a:clrTo>
                  <a:srgbClr val="E9513C">
                    <a:alpha val="0"/>
                  </a:srgbClr>
                </a:clrTo>
              </a:clrChange>
            </a:blip>
            <a:srcRect/>
            <a:stretch>
              <a:fillRect/>
            </a:stretch>
          </p:blipFill>
          <p:spPr bwMode="auto">
            <a:xfrm>
              <a:off x="3216" y="1083"/>
              <a:ext cx="2290" cy="2269"/>
            </a:xfrm>
            <a:prstGeom prst="rect">
              <a:avLst/>
            </a:prstGeom>
            <a:noFill/>
            <a:ln w="9525">
              <a:noFill/>
              <a:miter lim="800000"/>
              <a:headEnd/>
              <a:tailEnd/>
            </a:ln>
          </p:spPr>
        </p:pic>
        <p:pic>
          <p:nvPicPr>
            <p:cNvPr id="1149960" name="Picture 6" descr="earthcut"/>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176" y="1181"/>
              <a:ext cx="3017" cy="2113"/>
            </a:xfrm>
            <a:prstGeom prst="rect">
              <a:avLst/>
            </a:prstGeom>
            <a:noFill/>
            <a:ln w="9525">
              <a:noFill/>
              <a:miter lim="800000"/>
              <a:headEnd/>
              <a:tailEnd/>
            </a:ln>
          </p:spPr>
        </p:pic>
        <p:sp>
          <p:nvSpPr>
            <p:cNvPr id="1149961" name="Line 7"/>
            <p:cNvSpPr>
              <a:spLocks noChangeShapeType="1"/>
            </p:cNvSpPr>
            <p:nvPr/>
          </p:nvSpPr>
          <p:spPr bwMode="auto">
            <a:xfrm>
              <a:off x="2844" y="1959"/>
              <a:ext cx="0" cy="461"/>
            </a:xfrm>
            <a:prstGeom prst="line">
              <a:avLst/>
            </a:prstGeom>
            <a:noFill/>
            <a:ln w="76200">
              <a:solidFill>
                <a:schemeClr val="tx1"/>
              </a:solidFill>
              <a:round/>
              <a:headEnd/>
              <a:tailEnd/>
            </a:ln>
          </p:spPr>
          <p:txBody>
            <a:bodyPr/>
            <a:lstStyle/>
            <a:p>
              <a:endParaRPr lang="fr-FR"/>
            </a:p>
          </p:txBody>
        </p:sp>
        <p:sp>
          <p:nvSpPr>
            <p:cNvPr id="1149962" name="Line 8"/>
            <p:cNvSpPr>
              <a:spLocks noChangeShapeType="1"/>
            </p:cNvSpPr>
            <p:nvPr/>
          </p:nvSpPr>
          <p:spPr bwMode="auto">
            <a:xfrm rot="-5400000">
              <a:off x="2846" y="1950"/>
              <a:ext cx="0" cy="461"/>
            </a:xfrm>
            <a:prstGeom prst="line">
              <a:avLst/>
            </a:prstGeom>
            <a:noFill/>
            <a:ln w="76200">
              <a:solidFill>
                <a:schemeClr val="tx1"/>
              </a:solidFill>
              <a:round/>
              <a:headEnd/>
              <a:tailEnd/>
            </a:ln>
          </p:spPr>
          <p:txBody>
            <a:bodyPr/>
            <a:lstStyle/>
            <a:p>
              <a:endParaRPr lang="fr-FR"/>
            </a:p>
          </p:txBody>
        </p:sp>
      </p:grpSp>
      <p:sp>
        <p:nvSpPr>
          <p:cNvPr id="1149957" name="Text Box 9"/>
          <p:cNvSpPr txBox="1">
            <a:spLocks noChangeArrowheads="1"/>
          </p:cNvSpPr>
          <p:nvPr/>
        </p:nvSpPr>
        <p:spPr bwMode="auto">
          <a:xfrm>
            <a:off x="447675" y="1285875"/>
            <a:ext cx="7112000" cy="396875"/>
          </a:xfrm>
          <a:prstGeom prst="rect">
            <a:avLst/>
          </a:prstGeom>
          <a:noFill/>
          <a:ln w="9525">
            <a:noFill/>
            <a:miter lim="800000"/>
            <a:headEnd/>
            <a:tailEnd/>
          </a:ln>
        </p:spPr>
        <p:txBody>
          <a:bodyPr wrap="none">
            <a:spAutoFit/>
          </a:bodyPr>
          <a:lstStyle/>
          <a:p>
            <a:r>
              <a:rPr lang="fr-FR" sz="2000" i="1">
                <a:latin typeface="Georgia" pitchFamily="18" charset="0"/>
                <a:sym typeface="Wingdings" pitchFamily="2" charset="2"/>
              </a:rPr>
              <a:t>  </a:t>
            </a:r>
            <a:r>
              <a:rPr lang="fr-FR" sz="2000" i="1">
                <a:latin typeface="Georgia" pitchFamily="18" charset="0"/>
              </a:rPr>
              <a:t>Détermination des hétérogénéités de vitesse dans la Terre</a:t>
            </a:r>
          </a:p>
        </p:txBody>
      </p:sp>
      <p:sp>
        <p:nvSpPr>
          <p:cNvPr id="1149958" name="Rectangle 11"/>
          <p:cNvSpPr>
            <a:spLocks noChangeArrowheads="1"/>
          </p:cNvSpPr>
          <p:nvPr/>
        </p:nvSpPr>
        <p:spPr bwMode="auto">
          <a:xfrm>
            <a:off x="900113" y="101600"/>
            <a:ext cx="3697287" cy="519113"/>
          </a:xfrm>
          <a:prstGeom prst="rect">
            <a:avLst/>
          </a:prstGeom>
          <a:noFill/>
          <a:ln w="9525">
            <a:noFill/>
            <a:miter lim="800000"/>
            <a:headEnd/>
            <a:tailEnd/>
          </a:ln>
        </p:spPr>
        <p:txBody>
          <a:bodyPr wrap="none">
            <a:spAutoFit/>
          </a:bodyPr>
          <a:lstStyle/>
          <a:p>
            <a:r>
              <a:rPr lang="fr-FR">
                <a:solidFill>
                  <a:srgbClr val="660066"/>
                </a:solidFill>
              </a:rPr>
              <a:t>III – Les paleo-océans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456708"/>
                                        </p:tgtEl>
                                      </p:cBhvr>
                                    </p:animEffect>
                                    <p:set>
                                      <p:cBhvr>
                                        <p:cTn id="7" dur="1" fill="hold">
                                          <p:stCondLst>
                                            <p:cond delay="499"/>
                                          </p:stCondLst>
                                        </p:cTn>
                                        <p:tgtEl>
                                          <p:spTgt spid="4567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Espace réservé du numéro de diapositive 5"/>
          <p:cNvSpPr>
            <a:spLocks noGrp="1"/>
          </p:cNvSpPr>
          <p:nvPr>
            <p:ph type="sldNum" sz="quarter" idx="12"/>
          </p:nvPr>
        </p:nvSpPr>
        <p:spPr/>
        <p:txBody>
          <a:bodyPr/>
          <a:lstStyle/>
          <a:p>
            <a:pPr>
              <a:defRPr/>
            </a:pPr>
            <a:fld id="{32F16FE6-D813-4E62-BC42-A51D6AA217D3}" type="slidenum">
              <a:rPr lang="fr-FR"/>
              <a:pPr>
                <a:defRPr/>
              </a:pPr>
              <a:t>74</a:t>
            </a:fld>
            <a:endParaRPr lang="fr-FR"/>
          </a:p>
        </p:txBody>
      </p:sp>
      <p:sp>
        <p:nvSpPr>
          <p:cNvPr id="1150978" name="Rectangle 2"/>
          <p:cNvSpPr>
            <a:spLocks noGrp="1"/>
          </p:cNvSpPr>
          <p:nvPr>
            <p:ph type="title" idx="4294967295"/>
          </p:nvPr>
        </p:nvSpPr>
        <p:spPr/>
        <p:txBody>
          <a:bodyPr/>
          <a:lstStyle/>
          <a:p>
            <a:r>
              <a:rPr lang="fr-FR" sz="2100" smtClean="0"/>
              <a:t>Principe de la tomographie</a:t>
            </a:r>
          </a:p>
        </p:txBody>
      </p:sp>
      <p:pic>
        <p:nvPicPr>
          <p:cNvPr id="1150979" name="Picture 3" descr="Sismogramme"/>
          <p:cNvPicPr>
            <a:picLocks noChangeAspect="1" noChangeArrowheads="1"/>
          </p:cNvPicPr>
          <p:nvPr/>
        </p:nvPicPr>
        <p:blipFill>
          <a:blip r:embed="rId2">
            <a:clrChange>
              <a:clrFrom>
                <a:srgbClr val="FFFFFF"/>
              </a:clrFrom>
              <a:clrTo>
                <a:srgbClr val="FFFFFF">
                  <a:alpha val="0"/>
                </a:srgbClr>
              </a:clrTo>
            </a:clrChange>
          </a:blip>
          <a:srcRect r="28429"/>
          <a:stretch>
            <a:fillRect/>
          </a:stretch>
        </p:blipFill>
        <p:spPr bwMode="auto">
          <a:xfrm>
            <a:off x="0" y="6288088"/>
            <a:ext cx="9144000" cy="569912"/>
          </a:xfrm>
          <a:prstGeom prst="rect">
            <a:avLst/>
          </a:prstGeom>
          <a:noFill/>
          <a:ln w="9525">
            <a:noFill/>
            <a:miter lim="800000"/>
            <a:headEnd/>
            <a:tailEnd/>
          </a:ln>
        </p:spPr>
      </p:pic>
      <p:sp>
        <p:nvSpPr>
          <p:cNvPr id="1150980" name="Text Box 4"/>
          <p:cNvSpPr txBox="1">
            <a:spLocks noChangeArrowheads="1"/>
          </p:cNvSpPr>
          <p:nvPr/>
        </p:nvSpPr>
        <p:spPr bwMode="auto">
          <a:xfrm>
            <a:off x="447675" y="1285875"/>
            <a:ext cx="7112000" cy="396875"/>
          </a:xfrm>
          <a:prstGeom prst="rect">
            <a:avLst/>
          </a:prstGeom>
          <a:noFill/>
          <a:ln w="9525">
            <a:noFill/>
            <a:miter lim="800000"/>
            <a:headEnd/>
            <a:tailEnd/>
          </a:ln>
        </p:spPr>
        <p:txBody>
          <a:bodyPr wrap="none">
            <a:spAutoFit/>
          </a:bodyPr>
          <a:lstStyle/>
          <a:p>
            <a:r>
              <a:rPr lang="fr-FR" sz="2000" i="1">
                <a:latin typeface="Georgia" pitchFamily="18" charset="0"/>
                <a:sym typeface="Wingdings" pitchFamily="2" charset="2"/>
              </a:rPr>
              <a:t>  </a:t>
            </a:r>
            <a:r>
              <a:rPr lang="fr-FR" sz="2000" i="1">
                <a:latin typeface="Georgia" pitchFamily="18" charset="0"/>
              </a:rPr>
              <a:t>Détermination des hétérogénéités de vitesse dans la Terre</a:t>
            </a:r>
          </a:p>
        </p:txBody>
      </p:sp>
      <p:sp>
        <p:nvSpPr>
          <p:cNvPr id="457733" name="Freeform 5"/>
          <p:cNvSpPr>
            <a:spLocks/>
          </p:cNvSpPr>
          <p:nvPr/>
        </p:nvSpPr>
        <p:spPr bwMode="auto">
          <a:xfrm>
            <a:off x="3276600" y="3028950"/>
            <a:ext cx="4094163" cy="3324225"/>
          </a:xfrm>
          <a:custGeom>
            <a:avLst/>
            <a:gdLst>
              <a:gd name="T0" fmla="*/ 0 w 2579"/>
              <a:gd name="T1" fmla="*/ 2147483647 h 2094"/>
              <a:gd name="T2" fmla="*/ 2147483647 w 2579"/>
              <a:gd name="T3" fmla="*/ 0 h 2094"/>
              <a:gd name="T4" fmla="*/ 2147483647 w 2579"/>
              <a:gd name="T5" fmla="*/ 0 h 2094"/>
              <a:gd name="T6" fmla="*/ 0 w 2579"/>
              <a:gd name="T7" fmla="*/ 2147483647 h 2094"/>
              <a:gd name="T8" fmla="*/ 0 60000 65536"/>
              <a:gd name="T9" fmla="*/ 0 60000 65536"/>
              <a:gd name="T10" fmla="*/ 0 60000 65536"/>
              <a:gd name="T11" fmla="*/ 0 60000 65536"/>
              <a:gd name="T12" fmla="*/ 0 w 2579"/>
              <a:gd name="T13" fmla="*/ 0 h 2094"/>
              <a:gd name="T14" fmla="*/ 2579 w 2579"/>
              <a:gd name="T15" fmla="*/ 2094 h 2094"/>
            </a:gdLst>
            <a:ahLst/>
            <a:cxnLst>
              <a:cxn ang="T8">
                <a:pos x="T0" y="T1"/>
              </a:cxn>
              <a:cxn ang="T9">
                <a:pos x="T2" y="T3"/>
              </a:cxn>
              <a:cxn ang="T10">
                <a:pos x="T4" y="T5"/>
              </a:cxn>
              <a:cxn ang="T11">
                <a:pos x="T6" y="T7"/>
              </a:cxn>
            </a:cxnLst>
            <a:rect l="T12" t="T13" r="T14" b="T15"/>
            <a:pathLst>
              <a:path w="2579" h="2094">
                <a:moveTo>
                  <a:pt x="0" y="2094"/>
                </a:moveTo>
                <a:lnTo>
                  <a:pt x="769" y="0"/>
                </a:lnTo>
                <a:lnTo>
                  <a:pt x="2579" y="0"/>
                </a:lnTo>
                <a:lnTo>
                  <a:pt x="0" y="2094"/>
                </a:lnTo>
                <a:close/>
              </a:path>
            </a:pathLst>
          </a:custGeom>
          <a:solidFill>
            <a:srgbClr val="FFCC99"/>
          </a:solidFill>
          <a:ln w="9525">
            <a:solidFill>
              <a:schemeClr val="tx1"/>
            </a:solidFill>
            <a:round/>
            <a:headEnd/>
            <a:tailEnd/>
          </a:ln>
        </p:spPr>
        <p:txBody>
          <a:bodyPr/>
          <a:lstStyle/>
          <a:p>
            <a:endParaRPr lang="fr-FR"/>
          </a:p>
        </p:txBody>
      </p:sp>
      <p:sp>
        <p:nvSpPr>
          <p:cNvPr id="457734" name="Freeform 6"/>
          <p:cNvSpPr>
            <a:spLocks/>
          </p:cNvSpPr>
          <p:nvPr/>
        </p:nvSpPr>
        <p:spPr bwMode="auto">
          <a:xfrm>
            <a:off x="3033713" y="3028950"/>
            <a:ext cx="3987800" cy="2892425"/>
          </a:xfrm>
          <a:custGeom>
            <a:avLst/>
            <a:gdLst>
              <a:gd name="T0" fmla="*/ 2147483647 w 2512"/>
              <a:gd name="T1" fmla="*/ 2147483647 h 1822"/>
              <a:gd name="T2" fmla="*/ 0 w 2512"/>
              <a:gd name="T3" fmla="*/ 0 h 1822"/>
              <a:gd name="T4" fmla="*/ 2147483647 w 2512"/>
              <a:gd name="T5" fmla="*/ 0 h 1822"/>
              <a:gd name="T6" fmla="*/ 2147483647 w 2512"/>
              <a:gd name="T7" fmla="*/ 2147483647 h 1822"/>
              <a:gd name="T8" fmla="*/ 0 60000 65536"/>
              <a:gd name="T9" fmla="*/ 0 60000 65536"/>
              <a:gd name="T10" fmla="*/ 0 60000 65536"/>
              <a:gd name="T11" fmla="*/ 0 60000 65536"/>
              <a:gd name="T12" fmla="*/ 0 w 2512"/>
              <a:gd name="T13" fmla="*/ 0 h 1822"/>
              <a:gd name="T14" fmla="*/ 2512 w 2512"/>
              <a:gd name="T15" fmla="*/ 1822 h 1822"/>
            </a:gdLst>
            <a:ahLst/>
            <a:cxnLst>
              <a:cxn ang="T8">
                <a:pos x="T0" y="T1"/>
              </a:cxn>
              <a:cxn ang="T9">
                <a:pos x="T2" y="T3"/>
              </a:cxn>
              <a:cxn ang="T10">
                <a:pos x="T4" y="T5"/>
              </a:cxn>
              <a:cxn ang="T11">
                <a:pos x="T6" y="T7"/>
              </a:cxn>
            </a:cxnLst>
            <a:rect l="T12" t="T13" r="T14" b="T15"/>
            <a:pathLst>
              <a:path w="2512" h="1822">
                <a:moveTo>
                  <a:pt x="2512" y="1822"/>
                </a:moveTo>
                <a:lnTo>
                  <a:pt x="0" y="0"/>
                </a:lnTo>
                <a:lnTo>
                  <a:pt x="1802" y="0"/>
                </a:lnTo>
                <a:lnTo>
                  <a:pt x="2512" y="1822"/>
                </a:lnTo>
                <a:close/>
              </a:path>
            </a:pathLst>
          </a:custGeom>
          <a:solidFill>
            <a:srgbClr val="FFFF99"/>
          </a:solidFill>
          <a:ln w="9525">
            <a:solidFill>
              <a:schemeClr val="tx1"/>
            </a:solidFill>
            <a:round/>
            <a:headEnd/>
            <a:tailEnd/>
          </a:ln>
        </p:spPr>
        <p:txBody>
          <a:bodyPr/>
          <a:lstStyle/>
          <a:p>
            <a:endParaRPr lang="fr-FR"/>
          </a:p>
        </p:txBody>
      </p:sp>
      <p:grpSp>
        <p:nvGrpSpPr>
          <p:cNvPr id="457735" name="Group 7"/>
          <p:cNvGrpSpPr>
            <a:grpSpLocks/>
          </p:cNvGrpSpPr>
          <p:nvPr/>
        </p:nvGrpSpPr>
        <p:grpSpPr bwMode="auto">
          <a:xfrm>
            <a:off x="2844800" y="3040063"/>
            <a:ext cx="5545138" cy="3313112"/>
            <a:chOff x="1111" y="1706"/>
            <a:chExt cx="3493" cy="2087"/>
          </a:xfrm>
        </p:grpSpPr>
        <p:sp>
          <p:nvSpPr>
            <p:cNvPr id="1151032" name="Line 8"/>
            <p:cNvSpPr>
              <a:spLocks noChangeShapeType="1"/>
            </p:cNvSpPr>
            <p:nvPr/>
          </p:nvSpPr>
          <p:spPr bwMode="auto">
            <a:xfrm flipH="1" flipV="1">
              <a:off x="1111" y="1706"/>
              <a:ext cx="272" cy="2087"/>
            </a:xfrm>
            <a:prstGeom prst="line">
              <a:avLst/>
            </a:prstGeom>
            <a:noFill/>
            <a:ln w="9525">
              <a:solidFill>
                <a:schemeClr val="tx1"/>
              </a:solidFill>
              <a:round/>
              <a:headEnd/>
              <a:tailEnd/>
            </a:ln>
          </p:spPr>
          <p:txBody>
            <a:bodyPr/>
            <a:lstStyle/>
            <a:p>
              <a:endParaRPr lang="fr-FR"/>
            </a:p>
          </p:txBody>
        </p:sp>
        <p:sp>
          <p:nvSpPr>
            <p:cNvPr id="1151033" name="Line 9"/>
            <p:cNvSpPr>
              <a:spLocks noChangeShapeType="1"/>
            </p:cNvSpPr>
            <p:nvPr/>
          </p:nvSpPr>
          <p:spPr bwMode="auto">
            <a:xfrm flipV="1">
              <a:off x="1383" y="1706"/>
              <a:ext cx="227" cy="2087"/>
            </a:xfrm>
            <a:prstGeom prst="line">
              <a:avLst/>
            </a:prstGeom>
            <a:noFill/>
            <a:ln w="9525">
              <a:solidFill>
                <a:schemeClr val="tx1"/>
              </a:solidFill>
              <a:round/>
              <a:headEnd/>
              <a:tailEnd/>
            </a:ln>
          </p:spPr>
          <p:txBody>
            <a:bodyPr/>
            <a:lstStyle/>
            <a:p>
              <a:endParaRPr lang="fr-FR"/>
            </a:p>
          </p:txBody>
        </p:sp>
        <p:sp>
          <p:nvSpPr>
            <p:cNvPr id="1151034" name="Line 10"/>
            <p:cNvSpPr>
              <a:spLocks noChangeShapeType="1"/>
            </p:cNvSpPr>
            <p:nvPr/>
          </p:nvSpPr>
          <p:spPr bwMode="auto">
            <a:xfrm flipV="1">
              <a:off x="1383" y="1706"/>
              <a:ext cx="726" cy="2087"/>
            </a:xfrm>
            <a:prstGeom prst="line">
              <a:avLst/>
            </a:prstGeom>
            <a:noFill/>
            <a:ln w="9525">
              <a:solidFill>
                <a:schemeClr val="tx1"/>
              </a:solidFill>
              <a:round/>
              <a:headEnd/>
              <a:tailEnd/>
            </a:ln>
          </p:spPr>
          <p:txBody>
            <a:bodyPr/>
            <a:lstStyle/>
            <a:p>
              <a:endParaRPr lang="fr-FR"/>
            </a:p>
          </p:txBody>
        </p:sp>
        <p:sp>
          <p:nvSpPr>
            <p:cNvPr id="1151035" name="Line 11"/>
            <p:cNvSpPr>
              <a:spLocks noChangeShapeType="1"/>
            </p:cNvSpPr>
            <p:nvPr/>
          </p:nvSpPr>
          <p:spPr bwMode="auto">
            <a:xfrm flipV="1">
              <a:off x="1383" y="1706"/>
              <a:ext cx="1225" cy="2087"/>
            </a:xfrm>
            <a:prstGeom prst="line">
              <a:avLst/>
            </a:prstGeom>
            <a:noFill/>
            <a:ln w="9525">
              <a:solidFill>
                <a:schemeClr val="tx1"/>
              </a:solidFill>
              <a:round/>
              <a:headEnd/>
              <a:tailEnd/>
            </a:ln>
          </p:spPr>
          <p:txBody>
            <a:bodyPr/>
            <a:lstStyle/>
            <a:p>
              <a:endParaRPr lang="fr-FR"/>
            </a:p>
          </p:txBody>
        </p:sp>
        <p:sp>
          <p:nvSpPr>
            <p:cNvPr id="1151036" name="Line 12"/>
            <p:cNvSpPr>
              <a:spLocks noChangeShapeType="1"/>
            </p:cNvSpPr>
            <p:nvPr/>
          </p:nvSpPr>
          <p:spPr bwMode="auto">
            <a:xfrm flipV="1">
              <a:off x="1383" y="1706"/>
              <a:ext cx="1724" cy="2087"/>
            </a:xfrm>
            <a:prstGeom prst="line">
              <a:avLst/>
            </a:prstGeom>
            <a:noFill/>
            <a:ln w="9525">
              <a:solidFill>
                <a:schemeClr val="tx1"/>
              </a:solidFill>
              <a:round/>
              <a:headEnd/>
              <a:tailEnd/>
            </a:ln>
          </p:spPr>
          <p:txBody>
            <a:bodyPr/>
            <a:lstStyle/>
            <a:p>
              <a:endParaRPr lang="fr-FR"/>
            </a:p>
          </p:txBody>
        </p:sp>
        <p:sp>
          <p:nvSpPr>
            <p:cNvPr id="1151037" name="Line 13"/>
            <p:cNvSpPr>
              <a:spLocks noChangeShapeType="1"/>
            </p:cNvSpPr>
            <p:nvPr/>
          </p:nvSpPr>
          <p:spPr bwMode="auto">
            <a:xfrm flipV="1">
              <a:off x="1383" y="1706"/>
              <a:ext cx="2223" cy="2087"/>
            </a:xfrm>
            <a:prstGeom prst="line">
              <a:avLst/>
            </a:prstGeom>
            <a:noFill/>
            <a:ln w="9525">
              <a:solidFill>
                <a:schemeClr val="tx1"/>
              </a:solidFill>
              <a:round/>
              <a:headEnd/>
              <a:tailEnd/>
            </a:ln>
          </p:spPr>
          <p:txBody>
            <a:bodyPr/>
            <a:lstStyle/>
            <a:p>
              <a:endParaRPr lang="fr-FR"/>
            </a:p>
          </p:txBody>
        </p:sp>
        <p:sp>
          <p:nvSpPr>
            <p:cNvPr id="1151038" name="Line 14"/>
            <p:cNvSpPr>
              <a:spLocks noChangeShapeType="1"/>
            </p:cNvSpPr>
            <p:nvPr/>
          </p:nvSpPr>
          <p:spPr bwMode="auto">
            <a:xfrm flipV="1">
              <a:off x="1383" y="1706"/>
              <a:ext cx="2722" cy="2087"/>
            </a:xfrm>
            <a:prstGeom prst="line">
              <a:avLst/>
            </a:prstGeom>
            <a:noFill/>
            <a:ln w="9525">
              <a:solidFill>
                <a:schemeClr val="tx1"/>
              </a:solidFill>
              <a:round/>
              <a:headEnd/>
              <a:tailEnd/>
            </a:ln>
          </p:spPr>
          <p:txBody>
            <a:bodyPr/>
            <a:lstStyle/>
            <a:p>
              <a:endParaRPr lang="fr-FR"/>
            </a:p>
          </p:txBody>
        </p:sp>
        <p:sp>
          <p:nvSpPr>
            <p:cNvPr id="1151039" name="Line 15"/>
            <p:cNvSpPr>
              <a:spLocks noChangeShapeType="1"/>
            </p:cNvSpPr>
            <p:nvPr/>
          </p:nvSpPr>
          <p:spPr bwMode="auto">
            <a:xfrm flipV="1">
              <a:off x="1383" y="1706"/>
              <a:ext cx="3221" cy="2087"/>
            </a:xfrm>
            <a:prstGeom prst="line">
              <a:avLst/>
            </a:prstGeom>
            <a:noFill/>
            <a:ln w="9525">
              <a:solidFill>
                <a:schemeClr val="tx1"/>
              </a:solidFill>
              <a:round/>
              <a:headEnd/>
              <a:tailEnd/>
            </a:ln>
          </p:spPr>
          <p:txBody>
            <a:bodyPr/>
            <a:lstStyle/>
            <a:p>
              <a:endParaRPr lang="fr-FR"/>
            </a:p>
          </p:txBody>
        </p:sp>
      </p:grpSp>
      <p:sp>
        <p:nvSpPr>
          <p:cNvPr id="1150984" name="Line 16"/>
          <p:cNvSpPr>
            <a:spLocks noChangeShapeType="1"/>
          </p:cNvSpPr>
          <p:nvPr/>
        </p:nvSpPr>
        <p:spPr bwMode="auto">
          <a:xfrm>
            <a:off x="2484438" y="3040063"/>
            <a:ext cx="6265862" cy="1587"/>
          </a:xfrm>
          <a:prstGeom prst="line">
            <a:avLst/>
          </a:prstGeom>
          <a:noFill/>
          <a:ln w="9525">
            <a:solidFill>
              <a:schemeClr val="tx1"/>
            </a:solidFill>
            <a:round/>
            <a:headEnd/>
            <a:tailEnd/>
          </a:ln>
        </p:spPr>
        <p:txBody>
          <a:bodyPr/>
          <a:lstStyle/>
          <a:p>
            <a:endParaRPr lang="fr-FR"/>
          </a:p>
        </p:txBody>
      </p:sp>
      <p:grpSp>
        <p:nvGrpSpPr>
          <p:cNvPr id="1150985" name="Group 17"/>
          <p:cNvGrpSpPr>
            <a:grpSpLocks/>
          </p:cNvGrpSpPr>
          <p:nvPr/>
        </p:nvGrpSpPr>
        <p:grpSpPr bwMode="auto">
          <a:xfrm>
            <a:off x="2700338" y="2824163"/>
            <a:ext cx="5834062" cy="215900"/>
            <a:chOff x="1020" y="1570"/>
            <a:chExt cx="3675" cy="136"/>
          </a:xfrm>
        </p:grpSpPr>
        <p:sp>
          <p:nvSpPr>
            <p:cNvPr id="1151024" name="AutoShape 18"/>
            <p:cNvSpPr>
              <a:spLocks noChangeArrowheads="1"/>
            </p:cNvSpPr>
            <p:nvPr/>
          </p:nvSpPr>
          <p:spPr bwMode="auto">
            <a:xfrm>
              <a:off x="1020" y="1570"/>
              <a:ext cx="182" cy="136"/>
            </a:xfrm>
            <a:prstGeom prst="flowChartMerge">
              <a:avLst/>
            </a:prstGeom>
            <a:solidFill>
              <a:schemeClr val="accent1"/>
            </a:solidFill>
            <a:ln w="9525">
              <a:solidFill>
                <a:schemeClr val="tx1"/>
              </a:solidFill>
              <a:miter lim="800000"/>
              <a:headEnd/>
              <a:tailEnd/>
            </a:ln>
          </p:spPr>
          <p:txBody>
            <a:bodyPr wrap="none" anchor="ctr"/>
            <a:lstStyle/>
            <a:p>
              <a:endParaRPr lang="fr-FR"/>
            </a:p>
          </p:txBody>
        </p:sp>
        <p:sp>
          <p:nvSpPr>
            <p:cNvPr id="1151025" name="AutoShape 19"/>
            <p:cNvSpPr>
              <a:spLocks noChangeArrowheads="1"/>
            </p:cNvSpPr>
            <p:nvPr/>
          </p:nvSpPr>
          <p:spPr bwMode="auto">
            <a:xfrm>
              <a:off x="1519" y="1570"/>
              <a:ext cx="182" cy="136"/>
            </a:xfrm>
            <a:prstGeom prst="flowChartMerge">
              <a:avLst/>
            </a:prstGeom>
            <a:solidFill>
              <a:schemeClr val="accent1"/>
            </a:solidFill>
            <a:ln w="9525">
              <a:solidFill>
                <a:schemeClr val="tx1"/>
              </a:solidFill>
              <a:miter lim="800000"/>
              <a:headEnd/>
              <a:tailEnd/>
            </a:ln>
          </p:spPr>
          <p:txBody>
            <a:bodyPr wrap="none" anchor="ctr"/>
            <a:lstStyle/>
            <a:p>
              <a:endParaRPr lang="fr-FR"/>
            </a:p>
          </p:txBody>
        </p:sp>
        <p:sp>
          <p:nvSpPr>
            <p:cNvPr id="1151026" name="AutoShape 20"/>
            <p:cNvSpPr>
              <a:spLocks noChangeArrowheads="1"/>
            </p:cNvSpPr>
            <p:nvPr/>
          </p:nvSpPr>
          <p:spPr bwMode="auto">
            <a:xfrm>
              <a:off x="2018" y="1570"/>
              <a:ext cx="182" cy="136"/>
            </a:xfrm>
            <a:prstGeom prst="flowChartMerge">
              <a:avLst/>
            </a:prstGeom>
            <a:solidFill>
              <a:schemeClr val="accent1"/>
            </a:solidFill>
            <a:ln w="9525">
              <a:solidFill>
                <a:schemeClr val="tx1"/>
              </a:solidFill>
              <a:miter lim="800000"/>
              <a:headEnd/>
              <a:tailEnd/>
            </a:ln>
          </p:spPr>
          <p:txBody>
            <a:bodyPr wrap="none" anchor="ctr"/>
            <a:lstStyle/>
            <a:p>
              <a:endParaRPr lang="fr-FR"/>
            </a:p>
          </p:txBody>
        </p:sp>
        <p:sp>
          <p:nvSpPr>
            <p:cNvPr id="1151027" name="AutoShape 21"/>
            <p:cNvSpPr>
              <a:spLocks noChangeArrowheads="1"/>
            </p:cNvSpPr>
            <p:nvPr/>
          </p:nvSpPr>
          <p:spPr bwMode="auto">
            <a:xfrm>
              <a:off x="2517" y="1570"/>
              <a:ext cx="182" cy="136"/>
            </a:xfrm>
            <a:prstGeom prst="flowChartMerge">
              <a:avLst/>
            </a:prstGeom>
            <a:solidFill>
              <a:schemeClr val="accent1"/>
            </a:solidFill>
            <a:ln w="9525">
              <a:solidFill>
                <a:schemeClr val="tx1"/>
              </a:solidFill>
              <a:miter lim="800000"/>
              <a:headEnd/>
              <a:tailEnd/>
            </a:ln>
          </p:spPr>
          <p:txBody>
            <a:bodyPr wrap="none" anchor="ctr"/>
            <a:lstStyle/>
            <a:p>
              <a:endParaRPr lang="fr-FR"/>
            </a:p>
          </p:txBody>
        </p:sp>
        <p:sp>
          <p:nvSpPr>
            <p:cNvPr id="1151028" name="AutoShape 22"/>
            <p:cNvSpPr>
              <a:spLocks noChangeArrowheads="1"/>
            </p:cNvSpPr>
            <p:nvPr/>
          </p:nvSpPr>
          <p:spPr bwMode="auto">
            <a:xfrm>
              <a:off x="3016" y="1570"/>
              <a:ext cx="182" cy="136"/>
            </a:xfrm>
            <a:prstGeom prst="flowChartMerge">
              <a:avLst/>
            </a:prstGeom>
            <a:solidFill>
              <a:schemeClr val="accent1"/>
            </a:solidFill>
            <a:ln w="9525">
              <a:solidFill>
                <a:schemeClr val="tx1"/>
              </a:solidFill>
              <a:miter lim="800000"/>
              <a:headEnd/>
              <a:tailEnd/>
            </a:ln>
          </p:spPr>
          <p:txBody>
            <a:bodyPr wrap="none" anchor="ctr"/>
            <a:lstStyle/>
            <a:p>
              <a:endParaRPr lang="fr-FR"/>
            </a:p>
          </p:txBody>
        </p:sp>
        <p:sp>
          <p:nvSpPr>
            <p:cNvPr id="1151029" name="AutoShape 23"/>
            <p:cNvSpPr>
              <a:spLocks noChangeArrowheads="1"/>
            </p:cNvSpPr>
            <p:nvPr/>
          </p:nvSpPr>
          <p:spPr bwMode="auto">
            <a:xfrm>
              <a:off x="3515" y="1570"/>
              <a:ext cx="182" cy="136"/>
            </a:xfrm>
            <a:prstGeom prst="flowChartMerge">
              <a:avLst/>
            </a:prstGeom>
            <a:solidFill>
              <a:schemeClr val="accent1"/>
            </a:solidFill>
            <a:ln w="9525">
              <a:solidFill>
                <a:schemeClr val="tx1"/>
              </a:solidFill>
              <a:miter lim="800000"/>
              <a:headEnd/>
              <a:tailEnd/>
            </a:ln>
          </p:spPr>
          <p:txBody>
            <a:bodyPr wrap="none" anchor="ctr"/>
            <a:lstStyle/>
            <a:p>
              <a:endParaRPr lang="fr-FR"/>
            </a:p>
          </p:txBody>
        </p:sp>
        <p:sp>
          <p:nvSpPr>
            <p:cNvPr id="1151030" name="AutoShape 24"/>
            <p:cNvSpPr>
              <a:spLocks noChangeArrowheads="1"/>
            </p:cNvSpPr>
            <p:nvPr/>
          </p:nvSpPr>
          <p:spPr bwMode="auto">
            <a:xfrm>
              <a:off x="4014" y="1570"/>
              <a:ext cx="182" cy="136"/>
            </a:xfrm>
            <a:prstGeom prst="flowChartMerge">
              <a:avLst/>
            </a:prstGeom>
            <a:solidFill>
              <a:schemeClr val="accent1"/>
            </a:solidFill>
            <a:ln w="9525">
              <a:solidFill>
                <a:schemeClr val="tx1"/>
              </a:solidFill>
              <a:miter lim="800000"/>
              <a:headEnd/>
              <a:tailEnd/>
            </a:ln>
          </p:spPr>
          <p:txBody>
            <a:bodyPr wrap="none" anchor="ctr"/>
            <a:lstStyle/>
            <a:p>
              <a:endParaRPr lang="fr-FR"/>
            </a:p>
          </p:txBody>
        </p:sp>
        <p:sp>
          <p:nvSpPr>
            <p:cNvPr id="1151031" name="AutoShape 25"/>
            <p:cNvSpPr>
              <a:spLocks noChangeArrowheads="1"/>
            </p:cNvSpPr>
            <p:nvPr/>
          </p:nvSpPr>
          <p:spPr bwMode="auto">
            <a:xfrm>
              <a:off x="4513" y="1570"/>
              <a:ext cx="182" cy="136"/>
            </a:xfrm>
            <a:prstGeom prst="flowChartMerge">
              <a:avLst/>
            </a:prstGeom>
            <a:solidFill>
              <a:schemeClr val="accent1"/>
            </a:solidFill>
            <a:ln w="9525">
              <a:solidFill>
                <a:schemeClr val="tx1"/>
              </a:solidFill>
              <a:miter lim="800000"/>
              <a:headEnd/>
              <a:tailEnd/>
            </a:ln>
          </p:spPr>
          <p:txBody>
            <a:bodyPr wrap="none" anchor="ctr"/>
            <a:lstStyle/>
            <a:p>
              <a:endParaRPr lang="fr-FR"/>
            </a:p>
          </p:txBody>
        </p:sp>
      </p:grpSp>
      <p:grpSp>
        <p:nvGrpSpPr>
          <p:cNvPr id="457754" name="Group 26"/>
          <p:cNvGrpSpPr>
            <a:grpSpLocks/>
          </p:cNvGrpSpPr>
          <p:nvPr/>
        </p:nvGrpSpPr>
        <p:grpSpPr bwMode="auto">
          <a:xfrm>
            <a:off x="2844800" y="3040063"/>
            <a:ext cx="5545138" cy="2881312"/>
            <a:chOff x="1837" y="2251"/>
            <a:chExt cx="3493" cy="1815"/>
          </a:xfrm>
        </p:grpSpPr>
        <p:sp>
          <p:nvSpPr>
            <p:cNvPr id="1151016" name="Line 27"/>
            <p:cNvSpPr>
              <a:spLocks noChangeShapeType="1"/>
            </p:cNvSpPr>
            <p:nvPr/>
          </p:nvSpPr>
          <p:spPr bwMode="auto">
            <a:xfrm flipV="1">
              <a:off x="4468" y="2251"/>
              <a:ext cx="862" cy="1815"/>
            </a:xfrm>
            <a:prstGeom prst="line">
              <a:avLst/>
            </a:prstGeom>
            <a:noFill/>
            <a:ln w="9525">
              <a:solidFill>
                <a:schemeClr val="tx1"/>
              </a:solidFill>
              <a:round/>
              <a:headEnd/>
              <a:tailEnd/>
            </a:ln>
          </p:spPr>
          <p:txBody>
            <a:bodyPr/>
            <a:lstStyle/>
            <a:p>
              <a:endParaRPr lang="fr-FR"/>
            </a:p>
          </p:txBody>
        </p:sp>
        <p:sp>
          <p:nvSpPr>
            <p:cNvPr id="1151017" name="Line 28"/>
            <p:cNvSpPr>
              <a:spLocks noChangeShapeType="1"/>
            </p:cNvSpPr>
            <p:nvPr/>
          </p:nvSpPr>
          <p:spPr bwMode="auto">
            <a:xfrm flipV="1">
              <a:off x="4468" y="2251"/>
              <a:ext cx="363" cy="1815"/>
            </a:xfrm>
            <a:prstGeom prst="line">
              <a:avLst/>
            </a:prstGeom>
            <a:noFill/>
            <a:ln w="9525">
              <a:solidFill>
                <a:schemeClr val="tx1"/>
              </a:solidFill>
              <a:round/>
              <a:headEnd/>
              <a:tailEnd/>
            </a:ln>
          </p:spPr>
          <p:txBody>
            <a:bodyPr/>
            <a:lstStyle/>
            <a:p>
              <a:endParaRPr lang="fr-FR"/>
            </a:p>
          </p:txBody>
        </p:sp>
        <p:sp>
          <p:nvSpPr>
            <p:cNvPr id="1151018" name="Line 29"/>
            <p:cNvSpPr>
              <a:spLocks noChangeShapeType="1"/>
            </p:cNvSpPr>
            <p:nvPr/>
          </p:nvSpPr>
          <p:spPr bwMode="auto">
            <a:xfrm flipH="1" flipV="1">
              <a:off x="4332" y="2251"/>
              <a:ext cx="136" cy="1815"/>
            </a:xfrm>
            <a:prstGeom prst="line">
              <a:avLst/>
            </a:prstGeom>
            <a:noFill/>
            <a:ln w="9525">
              <a:solidFill>
                <a:schemeClr val="tx1"/>
              </a:solidFill>
              <a:round/>
              <a:headEnd/>
              <a:tailEnd/>
            </a:ln>
          </p:spPr>
          <p:txBody>
            <a:bodyPr/>
            <a:lstStyle/>
            <a:p>
              <a:endParaRPr lang="fr-FR"/>
            </a:p>
          </p:txBody>
        </p:sp>
        <p:sp>
          <p:nvSpPr>
            <p:cNvPr id="1151019" name="Line 30"/>
            <p:cNvSpPr>
              <a:spLocks noChangeShapeType="1"/>
            </p:cNvSpPr>
            <p:nvPr/>
          </p:nvSpPr>
          <p:spPr bwMode="auto">
            <a:xfrm flipH="1" flipV="1">
              <a:off x="3833" y="2251"/>
              <a:ext cx="635" cy="1815"/>
            </a:xfrm>
            <a:prstGeom prst="line">
              <a:avLst/>
            </a:prstGeom>
            <a:noFill/>
            <a:ln w="9525">
              <a:solidFill>
                <a:schemeClr val="tx1"/>
              </a:solidFill>
              <a:round/>
              <a:headEnd/>
              <a:tailEnd/>
            </a:ln>
          </p:spPr>
          <p:txBody>
            <a:bodyPr/>
            <a:lstStyle/>
            <a:p>
              <a:endParaRPr lang="fr-FR"/>
            </a:p>
          </p:txBody>
        </p:sp>
        <p:sp>
          <p:nvSpPr>
            <p:cNvPr id="1151020" name="Line 31"/>
            <p:cNvSpPr>
              <a:spLocks noChangeShapeType="1"/>
            </p:cNvSpPr>
            <p:nvPr/>
          </p:nvSpPr>
          <p:spPr bwMode="auto">
            <a:xfrm flipH="1" flipV="1">
              <a:off x="3334" y="2251"/>
              <a:ext cx="1134" cy="1815"/>
            </a:xfrm>
            <a:prstGeom prst="line">
              <a:avLst/>
            </a:prstGeom>
            <a:noFill/>
            <a:ln w="9525">
              <a:solidFill>
                <a:schemeClr val="tx1"/>
              </a:solidFill>
              <a:round/>
              <a:headEnd/>
              <a:tailEnd/>
            </a:ln>
          </p:spPr>
          <p:txBody>
            <a:bodyPr/>
            <a:lstStyle/>
            <a:p>
              <a:endParaRPr lang="fr-FR"/>
            </a:p>
          </p:txBody>
        </p:sp>
        <p:sp>
          <p:nvSpPr>
            <p:cNvPr id="1151021" name="Line 32"/>
            <p:cNvSpPr>
              <a:spLocks noChangeShapeType="1"/>
            </p:cNvSpPr>
            <p:nvPr/>
          </p:nvSpPr>
          <p:spPr bwMode="auto">
            <a:xfrm flipH="1" flipV="1">
              <a:off x="2835" y="2251"/>
              <a:ext cx="1633" cy="1815"/>
            </a:xfrm>
            <a:prstGeom prst="line">
              <a:avLst/>
            </a:prstGeom>
            <a:noFill/>
            <a:ln w="9525">
              <a:solidFill>
                <a:schemeClr val="tx1"/>
              </a:solidFill>
              <a:round/>
              <a:headEnd/>
              <a:tailEnd/>
            </a:ln>
          </p:spPr>
          <p:txBody>
            <a:bodyPr/>
            <a:lstStyle/>
            <a:p>
              <a:endParaRPr lang="fr-FR"/>
            </a:p>
          </p:txBody>
        </p:sp>
        <p:sp>
          <p:nvSpPr>
            <p:cNvPr id="1151022" name="Line 33"/>
            <p:cNvSpPr>
              <a:spLocks noChangeShapeType="1"/>
            </p:cNvSpPr>
            <p:nvPr/>
          </p:nvSpPr>
          <p:spPr bwMode="auto">
            <a:xfrm flipH="1" flipV="1">
              <a:off x="2336" y="2251"/>
              <a:ext cx="2132" cy="1815"/>
            </a:xfrm>
            <a:prstGeom prst="line">
              <a:avLst/>
            </a:prstGeom>
            <a:noFill/>
            <a:ln w="9525">
              <a:solidFill>
                <a:schemeClr val="tx1"/>
              </a:solidFill>
              <a:round/>
              <a:headEnd/>
              <a:tailEnd/>
            </a:ln>
          </p:spPr>
          <p:txBody>
            <a:bodyPr/>
            <a:lstStyle/>
            <a:p>
              <a:endParaRPr lang="fr-FR"/>
            </a:p>
          </p:txBody>
        </p:sp>
        <p:sp>
          <p:nvSpPr>
            <p:cNvPr id="1151023" name="Line 34"/>
            <p:cNvSpPr>
              <a:spLocks noChangeShapeType="1"/>
            </p:cNvSpPr>
            <p:nvPr/>
          </p:nvSpPr>
          <p:spPr bwMode="auto">
            <a:xfrm flipH="1" flipV="1">
              <a:off x="1837" y="2251"/>
              <a:ext cx="2631" cy="1815"/>
            </a:xfrm>
            <a:prstGeom prst="line">
              <a:avLst/>
            </a:prstGeom>
            <a:noFill/>
            <a:ln w="9525">
              <a:solidFill>
                <a:schemeClr val="tx1"/>
              </a:solidFill>
              <a:round/>
              <a:headEnd/>
              <a:tailEnd/>
            </a:ln>
          </p:spPr>
          <p:txBody>
            <a:bodyPr/>
            <a:lstStyle/>
            <a:p>
              <a:endParaRPr lang="fr-FR"/>
            </a:p>
          </p:txBody>
        </p:sp>
      </p:grpSp>
      <p:sp>
        <p:nvSpPr>
          <p:cNvPr id="1150987" name="Freeform 35"/>
          <p:cNvSpPr>
            <a:spLocks/>
          </p:cNvSpPr>
          <p:nvPr/>
        </p:nvSpPr>
        <p:spPr bwMode="auto">
          <a:xfrm>
            <a:off x="4645025" y="3473450"/>
            <a:ext cx="1349375" cy="849313"/>
          </a:xfrm>
          <a:custGeom>
            <a:avLst/>
            <a:gdLst>
              <a:gd name="T0" fmla="*/ 2147483647 w 669"/>
              <a:gd name="T1" fmla="*/ 2147483647 h 535"/>
              <a:gd name="T2" fmla="*/ 2147483647 w 669"/>
              <a:gd name="T3" fmla="*/ 2147483647 h 535"/>
              <a:gd name="T4" fmla="*/ 2147483647 w 669"/>
              <a:gd name="T5" fmla="*/ 2147483647 h 535"/>
              <a:gd name="T6" fmla="*/ 2147483647 w 669"/>
              <a:gd name="T7" fmla="*/ 2147483647 h 535"/>
              <a:gd name="T8" fmla="*/ 2147483647 w 669"/>
              <a:gd name="T9" fmla="*/ 2147483647 h 535"/>
              <a:gd name="T10" fmla="*/ 2147483647 w 669"/>
              <a:gd name="T11" fmla="*/ 2147483647 h 535"/>
              <a:gd name="T12" fmla="*/ 2147483647 w 669"/>
              <a:gd name="T13" fmla="*/ 2147483647 h 535"/>
              <a:gd name="T14" fmla="*/ 2147483647 w 669"/>
              <a:gd name="T15" fmla="*/ 2147483647 h 535"/>
              <a:gd name="T16" fmla="*/ 2147483647 w 669"/>
              <a:gd name="T17" fmla="*/ 2147483647 h 535"/>
              <a:gd name="T18" fmla="*/ 2147483647 w 669"/>
              <a:gd name="T19" fmla="*/ 2147483647 h 535"/>
              <a:gd name="T20" fmla="*/ 2147483647 w 669"/>
              <a:gd name="T21" fmla="*/ 2147483647 h 535"/>
              <a:gd name="T22" fmla="*/ 2147483647 w 669"/>
              <a:gd name="T23" fmla="*/ 2147483647 h 535"/>
              <a:gd name="T24" fmla="*/ 2147483647 w 669"/>
              <a:gd name="T25" fmla="*/ 2147483647 h 535"/>
              <a:gd name="T26" fmla="*/ 2147483647 w 669"/>
              <a:gd name="T27" fmla="*/ 2147483647 h 535"/>
              <a:gd name="T28" fmla="*/ 2147483647 w 669"/>
              <a:gd name="T29" fmla="*/ 2147483647 h 535"/>
              <a:gd name="T30" fmla="*/ 2147483647 w 669"/>
              <a:gd name="T31" fmla="*/ 2147483647 h 535"/>
              <a:gd name="T32" fmla="*/ 2147483647 w 669"/>
              <a:gd name="T33" fmla="*/ 2147483647 h 535"/>
              <a:gd name="T34" fmla="*/ 0 w 669"/>
              <a:gd name="T35" fmla="*/ 2147483647 h 535"/>
              <a:gd name="T36" fmla="*/ 2147483647 w 669"/>
              <a:gd name="T37" fmla="*/ 2147483647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9"/>
              <a:gd name="T58" fmla="*/ 0 h 535"/>
              <a:gd name="T59" fmla="*/ 669 w 669"/>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9" h="535">
                <a:moveTo>
                  <a:pt x="17" y="188"/>
                </a:moveTo>
                <a:cubicBezTo>
                  <a:pt x="30" y="169"/>
                  <a:pt x="39" y="147"/>
                  <a:pt x="52" y="128"/>
                </a:cubicBezTo>
                <a:cubicBezTo>
                  <a:pt x="77" y="93"/>
                  <a:pt x="120" y="73"/>
                  <a:pt x="155" y="50"/>
                </a:cubicBezTo>
                <a:cubicBezTo>
                  <a:pt x="165" y="43"/>
                  <a:pt x="171" y="31"/>
                  <a:pt x="181" y="24"/>
                </a:cubicBezTo>
                <a:cubicBezTo>
                  <a:pt x="217" y="0"/>
                  <a:pt x="267" y="11"/>
                  <a:pt x="310" y="7"/>
                </a:cubicBezTo>
                <a:cubicBezTo>
                  <a:pt x="344" y="10"/>
                  <a:pt x="379" y="11"/>
                  <a:pt x="413" y="16"/>
                </a:cubicBezTo>
                <a:cubicBezTo>
                  <a:pt x="436" y="20"/>
                  <a:pt x="459" y="27"/>
                  <a:pt x="482" y="33"/>
                </a:cubicBezTo>
                <a:cubicBezTo>
                  <a:pt x="493" y="36"/>
                  <a:pt x="516" y="42"/>
                  <a:pt x="516" y="42"/>
                </a:cubicBezTo>
                <a:cubicBezTo>
                  <a:pt x="548" y="90"/>
                  <a:pt x="596" y="122"/>
                  <a:pt x="628" y="170"/>
                </a:cubicBezTo>
                <a:cubicBezTo>
                  <a:pt x="636" y="196"/>
                  <a:pt x="654" y="248"/>
                  <a:pt x="654" y="248"/>
                </a:cubicBezTo>
                <a:cubicBezTo>
                  <a:pt x="659" y="285"/>
                  <a:pt x="669" y="316"/>
                  <a:pt x="654" y="351"/>
                </a:cubicBezTo>
                <a:cubicBezTo>
                  <a:pt x="643" y="377"/>
                  <a:pt x="615" y="391"/>
                  <a:pt x="593" y="403"/>
                </a:cubicBezTo>
                <a:cubicBezTo>
                  <a:pt x="575" y="413"/>
                  <a:pt x="559" y="426"/>
                  <a:pt x="542" y="437"/>
                </a:cubicBezTo>
                <a:cubicBezTo>
                  <a:pt x="511" y="458"/>
                  <a:pt x="467" y="449"/>
                  <a:pt x="430" y="454"/>
                </a:cubicBezTo>
                <a:cubicBezTo>
                  <a:pt x="383" y="461"/>
                  <a:pt x="337" y="473"/>
                  <a:pt x="293" y="489"/>
                </a:cubicBezTo>
                <a:cubicBezTo>
                  <a:pt x="244" y="535"/>
                  <a:pt x="204" y="511"/>
                  <a:pt x="129" y="506"/>
                </a:cubicBezTo>
                <a:cubicBezTo>
                  <a:pt x="95" y="484"/>
                  <a:pt x="63" y="457"/>
                  <a:pt x="35" y="428"/>
                </a:cubicBezTo>
                <a:cubicBezTo>
                  <a:pt x="25" y="401"/>
                  <a:pt x="10" y="387"/>
                  <a:pt x="0" y="360"/>
                </a:cubicBezTo>
                <a:cubicBezTo>
                  <a:pt x="6" y="302"/>
                  <a:pt x="17" y="246"/>
                  <a:pt x="17" y="188"/>
                </a:cubicBezTo>
                <a:close/>
              </a:path>
            </a:pathLst>
          </a:custGeom>
          <a:solidFill>
            <a:srgbClr val="C0C0C0"/>
          </a:solidFill>
          <a:ln w="9525">
            <a:solidFill>
              <a:schemeClr val="tx1"/>
            </a:solidFill>
            <a:round/>
            <a:headEnd/>
            <a:tailEnd/>
          </a:ln>
        </p:spPr>
        <p:txBody>
          <a:bodyPr/>
          <a:lstStyle/>
          <a:p>
            <a:endParaRPr lang="fr-FR"/>
          </a:p>
        </p:txBody>
      </p:sp>
      <p:grpSp>
        <p:nvGrpSpPr>
          <p:cNvPr id="457764" name="Group 36"/>
          <p:cNvGrpSpPr>
            <a:grpSpLocks/>
          </p:cNvGrpSpPr>
          <p:nvPr/>
        </p:nvGrpSpPr>
        <p:grpSpPr bwMode="auto">
          <a:xfrm>
            <a:off x="2773363" y="1816100"/>
            <a:ext cx="5686425" cy="612775"/>
            <a:chOff x="1066" y="935"/>
            <a:chExt cx="3582" cy="386"/>
          </a:xfrm>
        </p:grpSpPr>
        <p:sp>
          <p:nvSpPr>
            <p:cNvPr id="1151008" name="AutoShape 37"/>
            <p:cNvSpPr>
              <a:spLocks noChangeArrowheads="1"/>
            </p:cNvSpPr>
            <p:nvPr/>
          </p:nvSpPr>
          <p:spPr bwMode="auto">
            <a:xfrm>
              <a:off x="1066" y="1230"/>
              <a:ext cx="90" cy="91"/>
            </a:xfrm>
            <a:prstGeom prst="octagon">
              <a:avLst>
                <a:gd name="adj" fmla="val 29287"/>
              </a:avLst>
            </a:prstGeom>
            <a:solidFill>
              <a:srgbClr val="FFCC99"/>
            </a:solidFill>
            <a:ln w="9525">
              <a:solidFill>
                <a:schemeClr val="tx1"/>
              </a:solidFill>
              <a:miter lim="800000"/>
              <a:headEnd/>
              <a:tailEnd/>
            </a:ln>
          </p:spPr>
          <p:txBody>
            <a:bodyPr wrap="none" anchor="ctr"/>
            <a:lstStyle/>
            <a:p>
              <a:endParaRPr lang="fr-FR"/>
            </a:p>
          </p:txBody>
        </p:sp>
        <p:sp>
          <p:nvSpPr>
            <p:cNvPr id="1151009" name="AutoShape 38"/>
            <p:cNvSpPr>
              <a:spLocks noChangeArrowheads="1"/>
            </p:cNvSpPr>
            <p:nvPr/>
          </p:nvSpPr>
          <p:spPr bwMode="auto">
            <a:xfrm>
              <a:off x="1564" y="1230"/>
              <a:ext cx="90" cy="91"/>
            </a:xfrm>
            <a:prstGeom prst="octagon">
              <a:avLst>
                <a:gd name="adj" fmla="val 29287"/>
              </a:avLst>
            </a:prstGeom>
            <a:solidFill>
              <a:srgbClr val="FFCC99"/>
            </a:solidFill>
            <a:ln w="9525">
              <a:solidFill>
                <a:schemeClr val="tx1"/>
              </a:solidFill>
              <a:miter lim="800000"/>
              <a:headEnd/>
              <a:tailEnd/>
            </a:ln>
          </p:spPr>
          <p:txBody>
            <a:bodyPr wrap="none" anchor="ctr"/>
            <a:lstStyle/>
            <a:p>
              <a:endParaRPr lang="fr-FR"/>
            </a:p>
          </p:txBody>
        </p:sp>
        <p:sp>
          <p:nvSpPr>
            <p:cNvPr id="1151010" name="AutoShape 39"/>
            <p:cNvSpPr>
              <a:spLocks noChangeArrowheads="1"/>
            </p:cNvSpPr>
            <p:nvPr/>
          </p:nvSpPr>
          <p:spPr bwMode="auto">
            <a:xfrm>
              <a:off x="2063" y="1230"/>
              <a:ext cx="90" cy="91"/>
            </a:xfrm>
            <a:prstGeom prst="octagon">
              <a:avLst>
                <a:gd name="adj" fmla="val 29287"/>
              </a:avLst>
            </a:prstGeom>
            <a:solidFill>
              <a:srgbClr val="FFCC99"/>
            </a:solidFill>
            <a:ln w="9525">
              <a:solidFill>
                <a:schemeClr val="tx1"/>
              </a:solidFill>
              <a:miter lim="800000"/>
              <a:headEnd/>
              <a:tailEnd/>
            </a:ln>
          </p:spPr>
          <p:txBody>
            <a:bodyPr wrap="none" anchor="ctr"/>
            <a:lstStyle/>
            <a:p>
              <a:endParaRPr lang="fr-FR"/>
            </a:p>
          </p:txBody>
        </p:sp>
        <p:sp>
          <p:nvSpPr>
            <p:cNvPr id="1151011" name="AutoShape 40"/>
            <p:cNvSpPr>
              <a:spLocks noChangeArrowheads="1"/>
            </p:cNvSpPr>
            <p:nvPr/>
          </p:nvSpPr>
          <p:spPr bwMode="auto">
            <a:xfrm>
              <a:off x="2562" y="1071"/>
              <a:ext cx="90" cy="91"/>
            </a:xfrm>
            <a:prstGeom prst="octagon">
              <a:avLst>
                <a:gd name="adj" fmla="val 29287"/>
              </a:avLst>
            </a:prstGeom>
            <a:solidFill>
              <a:srgbClr val="FFCC99"/>
            </a:solidFill>
            <a:ln w="9525">
              <a:solidFill>
                <a:schemeClr val="tx1"/>
              </a:solidFill>
              <a:miter lim="800000"/>
              <a:headEnd/>
              <a:tailEnd/>
            </a:ln>
          </p:spPr>
          <p:txBody>
            <a:bodyPr wrap="none" anchor="ctr"/>
            <a:lstStyle/>
            <a:p>
              <a:endParaRPr lang="fr-FR"/>
            </a:p>
          </p:txBody>
        </p:sp>
        <p:sp>
          <p:nvSpPr>
            <p:cNvPr id="1151012" name="AutoShape 41"/>
            <p:cNvSpPr>
              <a:spLocks noChangeArrowheads="1"/>
            </p:cNvSpPr>
            <p:nvPr/>
          </p:nvSpPr>
          <p:spPr bwMode="auto">
            <a:xfrm>
              <a:off x="3061" y="935"/>
              <a:ext cx="90" cy="91"/>
            </a:xfrm>
            <a:prstGeom prst="octagon">
              <a:avLst>
                <a:gd name="adj" fmla="val 29287"/>
              </a:avLst>
            </a:prstGeom>
            <a:solidFill>
              <a:srgbClr val="FFCC99"/>
            </a:solidFill>
            <a:ln w="9525">
              <a:solidFill>
                <a:schemeClr val="tx1"/>
              </a:solidFill>
              <a:miter lim="800000"/>
              <a:headEnd/>
              <a:tailEnd/>
            </a:ln>
          </p:spPr>
          <p:txBody>
            <a:bodyPr wrap="none" anchor="ctr"/>
            <a:lstStyle/>
            <a:p>
              <a:endParaRPr lang="fr-FR"/>
            </a:p>
          </p:txBody>
        </p:sp>
        <p:sp>
          <p:nvSpPr>
            <p:cNvPr id="1151013" name="AutoShape 42"/>
            <p:cNvSpPr>
              <a:spLocks noChangeArrowheads="1"/>
            </p:cNvSpPr>
            <p:nvPr/>
          </p:nvSpPr>
          <p:spPr bwMode="auto">
            <a:xfrm>
              <a:off x="3560" y="1071"/>
              <a:ext cx="90" cy="91"/>
            </a:xfrm>
            <a:prstGeom prst="octagon">
              <a:avLst>
                <a:gd name="adj" fmla="val 29287"/>
              </a:avLst>
            </a:prstGeom>
            <a:solidFill>
              <a:srgbClr val="FFCC99"/>
            </a:solidFill>
            <a:ln w="9525">
              <a:solidFill>
                <a:schemeClr val="tx1"/>
              </a:solidFill>
              <a:miter lim="800000"/>
              <a:headEnd/>
              <a:tailEnd/>
            </a:ln>
          </p:spPr>
          <p:txBody>
            <a:bodyPr wrap="none" anchor="ctr"/>
            <a:lstStyle/>
            <a:p>
              <a:endParaRPr lang="fr-FR"/>
            </a:p>
          </p:txBody>
        </p:sp>
        <p:sp>
          <p:nvSpPr>
            <p:cNvPr id="1151014" name="AutoShape 43"/>
            <p:cNvSpPr>
              <a:spLocks noChangeArrowheads="1"/>
            </p:cNvSpPr>
            <p:nvPr/>
          </p:nvSpPr>
          <p:spPr bwMode="auto">
            <a:xfrm>
              <a:off x="4059" y="1230"/>
              <a:ext cx="90" cy="91"/>
            </a:xfrm>
            <a:prstGeom prst="octagon">
              <a:avLst>
                <a:gd name="adj" fmla="val 29287"/>
              </a:avLst>
            </a:prstGeom>
            <a:solidFill>
              <a:srgbClr val="FFCC99"/>
            </a:solidFill>
            <a:ln w="9525">
              <a:solidFill>
                <a:schemeClr val="tx1"/>
              </a:solidFill>
              <a:miter lim="800000"/>
              <a:headEnd/>
              <a:tailEnd/>
            </a:ln>
          </p:spPr>
          <p:txBody>
            <a:bodyPr wrap="none" anchor="ctr"/>
            <a:lstStyle/>
            <a:p>
              <a:endParaRPr lang="fr-FR"/>
            </a:p>
          </p:txBody>
        </p:sp>
        <p:sp>
          <p:nvSpPr>
            <p:cNvPr id="1151015" name="AutoShape 44"/>
            <p:cNvSpPr>
              <a:spLocks noChangeArrowheads="1"/>
            </p:cNvSpPr>
            <p:nvPr/>
          </p:nvSpPr>
          <p:spPr bwMode="auto">
            <a:xfrm>
              <a:off x="4558" y="1230"/>
              <a:ext cx="90" cy="91"/>
            </a:xfrm>
            <a:prstGeom prst="octagon">
              <a:avLst>
                <a:gd name="adj" fmla="val 29287"/>
              </a:avLst>
            </a:prstGeom>
            <a:solidFill>
              <a:srgbClr val="FFCC99"/>
            </a:solidFill>
            <a:ln w="9525">
              <a:solidFill>
                <a:schemeClr val="tx1"/>
              </a:solidFill>
              <a:miter lim="800000"/>
              <a:headEnd/>
              <a:tailEnd/>
            </a:ln>
          </p:spPr>
          <p:txBody>
            <a:bodyPr wrap="none" anchor="ctr"/>
            <a:lstStyle/>
            <a:p>
              <a:endParaRPr lang="fr-FR"/>
            </a:p>
          </p:txBody>
        </p:sp>
      </p:grpSp>
      <p:sp>
        <p:nvSpPr>
          <p:cNvPr id="457773" name="Freeform 45"/>
          <p:cNvSpPr>
            <a:spLocks/>
          </p:cNvSpPr>
          <p:nvPr/>
        </p:nvSpPr>
        <p:spPr bwMode="auto">
          <a:xfrm>
            <a:off x="2844800" y="1889125"/>
            <a:ext cx="5545138" cy="550863"/>
          </a:xfrm>
          <a:custGeom>
            <a:avLst/>
            <a:gdLst>
              <a:gd name="T0" fmla="*/ 0 w 3493"/>
              <a:gd name="T1" fmla="*/ 2147483647 h 347"/>
              <a:gd name="T2" fmla="*/ 2147483647 w 3493"/>
              <a:gd name="T3" fmla="*/ 2147483647 h 347"/>
              <a:gd name="T4" fmla="*/ 2147483647 w 3493"/>
              <a:gd name="T5" fmla="*/ 2147483647 h 347"/>
              <a:gd name="T6" fmla="*/ 2147483647 w 3493"/>
              <a:gd name="T7" fmla="*/ 2147483647 h 347"/>
              <a:gd name="T8" fmla="*/ 2147483647 w 3493"/>
              <a:gd name="T9" fmla="*/ 0 h 347"/>
              <a:gd name="T10" fmla="*/ 2147483647 w 3493"/>
              <a:gd name="T11" fmla="*/ 2147483647 h 347"/>
              <a:gd name="T12" fmla="*/ 2147483647 w 3493"/>
              <a:gd name="T13" fmla="*/ 2147483647 h 347"/>
              <a:gd name="T14" fmla="*/ 2147483647 w 3493"/>
              <a:gd name="T15" fmla="*/ 2147483647 h 347"/>
              <a:gd name="T16" fmla="*/ 0 60000 65536"/>
              <a:gd name="T17" fmla="*/ 0 60000 65536"/>
              <a:gd name="T18" fmla="*/ 0 60000 65536"/>
              <a:gd name="T19" fmla="*/ 0 60000 65536"/>
              <a:gd name="T20" fmla="*/ 0 60000 65536"/>
              <a:gd name="T21" fmla="*/ 0 60000 65536"/>
              <a:gd name="T22" fmla="*/ 0 60000 65536"/>
              <a:gd name="T23" fmla="*/ 0 60000 65536"/>
              <a:gd name="T24" fmla="*/ 0 w 3493"/>
              <a:gd name="T25" fmla="*/ 0 h 347"/>
              <a:gd name="T26" fmla="*/ 3493 w 3493"/>
              <a:gd name="T27" fmla="*/ 347 h 3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93" h="347">
                <a:moveTo>
                  <a:pt x="0" y="272"/>
                </a:moveTo>
                <a:cubicBezTo>
                  <a:pt x="166" y="272"/>
                  <a:pt x="333" y="272"/>
                  <a:pt x="499" y="272"/>
                </a:cubicBezTo>
                <a:cubicBezTo>
                  <a:pt x="665" y="272"/>
                  <a:pt x="832" y="295"/>
                  <a:pt x="998" y="272"/>
                </a:cubicBezTo>
                <a:cubicBezTo>
                  <a:pt x="1164" y="249"/>
                  <a:pt x="1331" y="181"/>
                  <a:pt x="1497" y="136"/>
                </a:cubicBezTo>
                <a:cubicBezTo>
                  <a:pt x="1663" y="91"/>
                  <a:pt x="1830" y="0"/>
                  <a:pt x="1996" y="0"/>
                </a:cubicBezTo>
                <a:cubicBezTo>
                  <a:pt x="2162" y="0"/>
                  <a:pt x="2329" y="83"/>
                  <a:pt x="2495" y="136"/>
                </a:cubicBezTo>
                <a:cubicBezTo>
                  <a:pt x="2661" y="189"/>
                  <a:pt x="2828" y="287"/>
                  <a:pt x="2994" y="317"/>
                </a:cubicBezTo>
                <a:cubicBezTo>
                  <a:pt x="3160" y="347"/>
                  <a:pt x="3410" y="317"/>
                  <a:pt x="3493" y="317"/>
                </a:cubicBezTo>
              </a:path>
            </a:pathLst>
          </a:custGeom>
          <a:noFill/>
          <a:ln w="22225">
            <a:solidFill>
              <a:srgbClr val="FFCC99"/>
            </a:solidFill>
            <a:round/>
            <a:headEnd/>
            <a:tailEnd/>
          </a:ln>
        </p:spPr>
        <p:txBody>
          <a:bodyPr/>
          <a:lstStyle/>
          <a:p>
            <a:endParaRPr lang="fr-FR"/>
          </a:p>
        </p:txBody>
      </p:sp>
      <p:grpSp>
        <p:nvGrpSpPr>
          <p:cNvPr id="457774" name="Group 46"/>
          <p:cNvGrpSpPr>
            <a:grpSpLocks/>
          </p:cNvGrpSpPr>
          <p:nvPr/>
        </p:nvGrpSpPr>
        <p:grpSpPr bwMode="auto">
          <a:xfrm>
            <a:off x="2773363" y="1889125"/>
            <a:ext cx="5686425" cy="647700"/>
            <a:chOff x="1111" y="1117"/>
            <a:chExt cx="3582" cy="408"/>
          </a:xfrm>
        </p:grpSpPr>
        <p:grpSp>
          <p:nvGrpSpPr>
            <p:cNvPr id="1150998" name="Group 47"/>
            <p:cNvGrpSpPr>
              <a:grpSpLocks/>
            </p:cNvGrpSpPr>
            <p:nvPr/>
          </p:nvGrpSpPr>
          <p:grpSpPr bwMode="auto">
            <a:xfrm>
              <a:off x="1111" y="1117"/>
              <a:ext cx="3582" cy="408"/>
              <a:chOff x="1111" y="1117"/>
              <a:chExt cx="3582" cy="408"/>
            </a:xfrm>
          </p:grpSpPr>
          <p:sp>
            <p:nvSpPr>
              <p:cNvPr id="1151000" name="AutoShape 48"/>
              <p:cNvSpPr>
                <a:spLocks noChangeArrowheads="1"/>
              </p:cNvSpPr>
              <p:nvPr/>
            </p:nvSpPr>
            <p:spPr bwMode="auto">
              <a:xfrm>
                <a:off x="1111" y="1434"/>
                <a:ext cx="90" cy="91"/>
              </a:xfrm>
              <a:prstGeom prst="octagon">
                <a:avLst>
                  <a:gd name="adj" fmla="val 29287"/>
                </a:avLst>
              </a:prstGeom>
              <a:solidFill>
                <a:srgbClr val="FFFF99"/>
              </a:solidFill>
              <a:ln w="9525">
                <a:solidFill>
                  <a:schemeClr val="tx1"/>
                </a:solidFill>
                <a:miter lim="800000"/>
                <a:headEnd/>
                <a:tailEnd/>
              </a:ln>
            </p:spPr>
            <p:txBody>
              <a:bodyPr wrap="none" anchor="ctr"/>
              <a:lstStyle/>
              <a:p>
                <a:endParaRPr lang="fr-FR"/>
              </a:p>
            </p:txBody>
          </p:sp>
          <p:sp>
            <p:nvSpPr>
              <p:cNvPr id="1151001" name="AutoShape 49"/>
              <p:cNvSpPr>
                <a:spLocks noChangeArrowheads="1"/>
              </p:cNvSpPr>
              <p:nvPr/>
            </p:nvSpPr>
            <p:spPr bwMode="auto">
              <a:xfrm>
                <a:off x="4603" y="1434"/>
                <a:ext cx="90" cy="91"/>
              </a:xfrm>
              <a:prstGeom prst="octagon">
                <a:avLst>
                  <a:gd name="adj" fmla="val 29287"/>
                </a:avLst>
              </a:prstGeom>
              <a:solidFill>
                <a:srgbClr val="FFFF99"/>
              </a:solidFill>
              <a:ln w="9525">
                <a:solidFill>
                  <a:schemeClr val="tx1"/>
                </a:solidFill>
                <a:miter lim="800000"/>
                <a:headEnd/>
                <a:tailEnd/>
              </a:ln>
            </p:spPr>
            <p:txBody>
              <a:bodyPr wrap="none" anchor="ctr"/>
              <a:lstStyle/>
              <a:p>
                <a:endParaRPr lang="fr-FR"/>
              </a:p>
            </p:txBody>
          </p:sp>
          <p:sp>
            <p:nvSpPr>
              <p:cNvPr id="1151002" name="AutoShape 50"/>
              <p:cNvSpPr>
                <a:spLocks noChangeArrowheads="1"/>
              </p:cNvSpPr>
              <p:nvPr/>
            </p:nvSpPr>
            <p:spPr bwMode="auto">
              <a:xfrm>
                <a:off x="4104" y="1434"/>
                <a:ext cx="90" cy="91"/>
              </a:xfrm>
              <a:prstGeom prst="octagon">
                <a:avLst>
                  <a:gd name="adj" fmla="val 29287"/>
                </a:avLst>
              </a:prstGeom>
              <a:solidFill>
                <a:srgbClr val="FFFF99"/>
              </a:solidFill>
              <a:ln w="9525">
                <a:solidFill>
                  <a:schemeClr val="tx1"/>
                </a:solidFill>
                <a:miter lim="800000"/>
                <a:headEnd/>
                <a:tailEnd/>
              </a:ln>
            </p:spPr>
            <p:txBody>
              <a:bodyPr wrap="none" anchor="ctr"/>
              <a:lstStyle/>
              <a:p>
                <a:endParaRPr lang="fr-FR"/>
              </a:p>
            </p:txBody>
          </p:sp>
          <p:sp>
            <p:nvSpPr>
              <p:cNvPr id="1151003" name="AutoShape 51"/>
              <p:cNvSpPr>
                <a:spLocks noChangeArrowheads="1"/>
              </p:cNvSpPr>
              <p:nvPr/>
            </p:nvSpPr>
            <p:spPr bwMode="auto">
              <a:xfrm>
                <a:off x="3605" y="1434"/>
                <a:ext cx="90" cy="91"/>
              </a:xfrm>
              <a:prstGeom prst="octagon">
                <a:avLst>
                  <a:gd name="adj" fmla="val 29287"/>
                </a:avLst>
              </a:prstGeom>
              <a:solidFill>
                <a:srgbClr val="FFFF99"/>
              </a:solidFill>
              <a:ln w="9525">
                <a:solidFill>
                  <a:schemeClr val="tx1"/>
                </a:solidFill>
                <a:miter lim="800000"/>
                <a:headEnd/>
                <a:tailEnd/>
              </a:ln>
            </p:spPr>
            <p:txBody>
              <a:bodyPr wrap="none" anchor="ctr"/>
              <a:lstStyle/>
              <a:p>
                <a:endParaRPr lang="fr-FR"/>
              </a:p>
            </p:txBody>
          </p:sp>
          <p:sp>
            <p:nvSpPr>
              <p:cNvPr id="1151004" name="AutoShape 52"/>
              <p:cNvSpPr>
                <a:spLocks noChangeArrowheads="1"/>
              </p:cNvSpPr>
              <p:nvPr/>
            </p:nvSpPr>
            <p:spPr bwMode="auto">
              <a:xfrm>
                <a:off x="3106" y="1434"/>
                <a:ext cx="90" cy="91"/>
              </a:xfrm>
              <a:prstGeom prst="octagon">
                <a:avLst>
                  <a:gd name="adj" fmla="val 29287"/>
                </a:avLst>
              </a:prstGeom>
              <a:solidFill>
                <a:srgbClr val="FFFF99"/>
              </a:solidFill>
              <a:ln w="9525">
                <a:solidFill>
                  <a:schemeClr val="tx1"/>
                </a:solidFill>
                <a:miter lim="800000"/>
                <a:headEnd/>
                <a:tailEnd/>
              </a:ln>
            </p:spPr>
            <p:txBody>
              <a:bodyPr wrap="none" anchor="ctr"/>
              <a:lstStyle/>
              <a:p>
                <a:endParaRPr lang="fr-FR"/>
              </a:p>
            </p:txBody>
          </p:sp>
          <p:sp>
            <p:nvSpPr>
              <p:cNvPr id="1151005" name="AutoShape 53"/>
              <p:cNvSpPr>
                <a:spLocks noChangeArrowheads="1"/>
              </p:cNvSpPr>
              <p:nvPr/>
            </p:nvSpPr>
            <p:spPr bwMode="auto">
              <a:xfrm>
                <a:off x="2607" y="1298"/>
                <a:ext cx="90" cy="91"/>
              </a:xfrm>
              <a:prstGeom prst="octagon">
                <a:avLst>
                  <a:gd name="adj" fmla="val 29287"/>
                </a:avLst>
              </a:prstGeom>
              <a:solidFill>
                <a:srgbClr val="FFFF99"/>
              </a:solidFill>
              <a:ln w="9525">
                <a:solidFill>
                  <a:schemeClr val="tx1"/>
                </a:solidFill>
                <a:miter lim="800000"/>
                <a:headEnd/>
                <a:tailEnd/>
              </a:ln>
            </p:spPr>
            <p:txBody>
              <a:bodyPr wrap="none" anchor="ctr"/>
              <a:lstStyle/>
              <a:p>
                <a:endParaRPr lang="fr-FR"/>
              </a:p>
            </p:txBody>
          </p:sp>
          <p:sp>
            <p:nvSpPr>
              <p:cNvPr id="1151006" name="AutoShape 54"/>
              <p:cNvSpPr>
                <a:spLocks noChangeArrowheads="1"/>
              </p:cNvSpPr>
              <p:nvPr/>
            </p:nvSpPr>
            <p:spPr bwMode="auto">
              <a:xfrm>
                <a:off x="2108" y="1117"/>
                <a:ext cx="90" cy="91"/>
              </a:xfrm>
              <a:prstGeom prst="octagon">
                <a:avLst>
                  <a:gd name="adj" fmla="val 29287"/>
                </a:avLst>
              </a:prstGeom>
              <a:solidFill>
                <a:srgbClr val="FFFF99"/>
              </a:solidFill>
              <a:ln w="9525">
                <a:solidFill>
                  <a:schemeClr val="tx1"/>
                </a:solidFill>
                <a:miter lim="800000"/>
                <a:headEnd/>
                <a:tailEnd/>
              </a:ln>
            </p:spPr>
            <p:txBody>
              <a:bodyPr wrap="none" anchor="ctr"/>
              <a:lstStyle/>
              <a:p>
                <a:endParaRPr lang="fr-FR"/>
              </a:p>
            </p:txBody>
          </p:sp>
          <p:sp>
            <p:nvSpPr>
              <p:cNvPr id="1151007" name="AutoShape 55"/>
              <p:cNvSpPr>
                <a:spLocks noChangeArrowheads="1"/>
              </p:cNvSpPr>
              <p:nvPr/>
            </p:nvSpPr>
            <p:spPr bwMode="auto">
              <a:xfrm>
                <a:off x="1609" y="1298"/>
                <a:ext cx="90" cy="91"/>
              </a:xfrm>
              <a:prstGeom prst="octagon">
                <a:avLst>
                  <a:gd name="adj" fmla="val 29287"/>
                </a:avLst>
              </a:prstGeom>
              <a:solidFill>
                <a:srgbClr val="FFFF99"/>
              </a:solidFill>
              <a:ln w="9525">
                <a:solidFill>
                  <a:schemeClr val="tx1"/>
                </a:solidFill>
                <a:miter lim="800000"/>
                <a:headEnd/>
                <a:tailEnd/>
              </a:ln>
            </p:spPr>
            <p:txBody>
              <a:bodyPr wrap="none" anchor="ctr"/>
              <a:lstStyle/>
              <a:p>
                <a:endParaRPr lang="fr-FR"/>
              </a:p>
            </p:txBody>
          </p:sp>
        </p:grpSp>
        <p:sp>
          <p:nvSpPr>
            <p:cNvPr id="1150999" name="Freeform 56"/>
            <p:cNvSpPr>
              <a:spLocks/>
            </p:cNvSpPr>
            <p:nvPr/>
          </p:nvSpPr>
          <p:spPr bwMode="auto">
            <a:xfrm>
              <a:off x="1156" y="1162"/>
              <a:ext cx="3493" cy="341"/>
            </a:xfrm>
            <a:custGeom>
              <a:avLst/>
              <a:gdLst>
                <a:gd name="T0" fmla="*/ 0 w 3493"/>
                <a:gd name="T1" fmla="*/ 318 h 341"/>
                <a:gd name="T2" fmla="*/ 499 w 3493"/>
                <a:gd name="T3" fmla="*/ 181 h 341"/>
                <a:gd name="T4" fmla="*/ 998 w 3493"/>
                <a:gd name="T5" fmla="*/ 0 h 341"/>
                <a:gd name="T6" fmla="*/ 1497 w 3493"/>
                <a:gd name="T7" fmla="*/ 181 h 341"/>
                <a:gd name="T8" fmla="*/ 1996 w 3493"/>
                <a:gd name="T9" fmla="*/ 318 h 341"/>
                <a:gd name="T10" fmla="*/ 2495 w 3493"/>
                <a:gd name="T11" fmla="*/ 318 h 341"/>
                <a:gd name="T12" fmla="*/ 2994 w 3493"/>
                <a:gd name="T13" fmla="*/ 318 h 341"/>
                <a:gd name="T14" fmla="*/ 3493 w 3493"/>
                <a:gd name="T15" fmla="*/ 318 h 341"/>
                <a:gd name="T16" fmla="*/ 0 60000 65536"/>
                <a:gd name="T17" fmla="*/ 0 60000 65536"/>
                <a:gd name="T18" fmla="*/ 0 60000 65536"/>
                <a:gd name="T19" fmla="*/ 0 60000 65536"/>
                <a:gd name="T20" fmla="*/ 0 60000 65536"/>
                <a:gd name="T21" fmla="*/ 0 60000 65536"/>
                <a:gd name="T22" fmla="*/ 0 60000 65536"/>
                <a:gd name="T23" fmla="*/ 0 60000 65536"/>
                <a:gd name="T24" fmla="*/ 0 w 3493"/>
                <a:gd name="T25" fmla="*/ 0 h 341"/>
                <a:gd name="T26" fmla="*/ 3493 w 3493"/>
                <a:gd name="T27" fmla="*/ 341 h 3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93" h="341">
                  <a:moveTo>
                    <a:pt x="0" y="318"/>
                  </a:moveTo>
                  <a:cubicBezTo>
                    <a:pt x="166" y="276"/>
                    <a:pt x="333" y="234"/>
                    <a:pt x="499" y="181"/>
                  </a:cubicBezTo>
                  <a:cubicBezTo>
                    <a:pt x="665" y="128"/>
                    <a:pt x="832" y="0"/>
                    <a:pt x="998" y="0"/>
                  </a:cubicBezTo>
                  <a:cubicBezTo>
                    <a:pt x="1164" y="0"/>
                    <a:pt x="1331" y="128"/>
                    <a:pt x="1497" y="181"/>
                  </a:cubicBezTo>
                  <a:cubicBezTo>
                    <a:pt x="1663" y="234"/>
                    <a:pt x="1830" y="295"/>
                    <a:pt x="1996" y="318"/>
                  </a:cubicBezTo>
                  <a:cubicBezTo>
                    <a:pt x="2162" y="341"/>
                    <a:pt x="2329" y="318"/>
                    <a:pt x="2495" y="318"/>
                  </a:cubicBezTo>
                  <a:cubicBezTo>
                    <a:pt x="2661" y="318"/>
                    <a:pt x="2828" y="318"/>
                    <a:pt x="2994" y="318"/>
                  </a:cubicBezTo>
                  <a:cubicBezTo>
                    <a:pt x="3160" y="318"/>
                    <a:pt x="3410" y="326"/>
                    <a:pt x="3493" y="318"/>
                  </a:cubicBezTo>
                </a:path>
              </a:pathLst>
            </a:custGeom>
            <a:noFill/>
            <a:ln w="22225">
              <a:solidFill>
                <a:srgbClr val="FFFF99"/>
              </a:solidFill>
              <a:round/>
              <a:headEnd/>
              <a:tailEnd/>
            </a:ln>
          </p:spPr>
          <p:txBody>
            <a:bodyPr/>
            <a:lstStyle/>
            <a:p>
              <a:endParaRPr lang="fr-FR"/>
            </a:p>
          </p:txBody>
        </p:sp>
      </p:grpSp>
      <p:grpSp>
        <p:nvGrpSpPr>
          <p:cNvPr id="457785" name="Group 57"/>
          <p:cNvGrpSpPr>
            <a:grpSpLocks/>
          </p:cNvGrpSpPr>
          <p:nvPr/>
        </p:nvGrpSpPr>
        <p:grpSpPr bwMode="auto">
          <a:xfrm>
            <a:off x="354013" y="1744663"/>
            <a:ext cx="1844675" cy="1079500"/>
            <a:chOff x="223" y="1099"/>
            <a:chExt cx="1162" cy="680"/>
          </a:xfrm>
        </p:grpSpPr>
        <p:sp>
          <p:nvSpPr>
            <p:cNvPr id="1150996" name="Line 58"/>
            <p:cNvSpPr>
              <a:spLocks noChangeShapeType="1"/>
            </p:cNvSpPr>
            <p:nvPr/>
          </p:nvSpPr>
          <p:spPr bwMode="auto">
            <a:xfrm flipV="1">
              <a:off x="1384" y="1099"/>
              <a:ext cx="1" cy="680"/>
            </a:xfrm>
            <a:prstGeom prst="line">
              <a:avLst/>
            </a:prstGeom>
            <a:noFill/>
            <a:ln w="9525">
              <a:solidFill>
                <a:schemeClr val="tx1"/>
              </a:solidFill>
              <a:round/>
              <a:headEnd/>
              <a:tailEnd type="triangle" w="med" len="med"/>
            </a:ln>
          </p:spPr>
          <p:txBody>
            <a:bodyPr/>
            <a:lstStyle/>
            <a:p>
              <a:endParaRPr lang="fr-FR"/>
            </a:p>
          </p:txBody>
        </p:sp>
        <p:sp>
          <p:nvSpPr>
            <p:cNvPr id="1150997" name="Text Box 59"/>
            <p:cNvSpPr txBox="1">
              <a:spLocks noChangeArrowheads="1"/>
            </p:cNvSpPr>
            <p:nvPr/>
          </p:nvSpPr>
          <p:spPr bwMode="auto">
            <a:xfrm>
              <a:off x="223" y="1224"/>
              <a:ext cx="1148" cy="461"/>
            </a:xfrm>
            <a:prstGeom prst="rect">
              <a:avLst/>
            </a:prstGeom>
            <a:noFill/>
            <a:ln w="9525">
              <a:noFill/>
              <a:miter lim="800000"/>
              <a:headEnd/>
              <a:tailEnd/>
            </a:ln>
          </p:spPr>
          <p:txBody>
            <a:bodyPr>
              <a:spAutoFit/>
            </a:bodyPr>
            <a:lstStyle/>
            <a:p>
              <a:r>
                <a:rPr lang="fr-FR" sz="1800">
                  <a:latin typeface="Arial" charset="0"/>
                </a:rPr>
                <a:t>Temps observé </a:t>
              </a:r>
            </a:p>
            <a:p>
              <a:r>
                <a:rPr lang="fr-FR" sz="2400">
                  <a:latin typeface="Arial" charset="0"/>
                </a:rPr>
                <a:t>-</a:t>
              </a:r>
              <a:r>
                <a:rPr lang="fr-FR" sz="1800">
                  <a:latin typeface="Arial" charset="0"/>
                </a:rPr>
                <a:t> Temps calculé</a:t>
              </a:r>
            </a:p>
          </p:txBody>
        </p:sp>
      </p:grpSp>
      <p:sp>
        <p:nvSpPr>
          <p:cNvPr id="1150992" name="AutoShape 60"/>
          <p:cNvSpPr>
            <a:spLocks noChangeArrowheads="1"/>
          </p:cNvSpPr>
          <p:nvPr/>
        </p:nvSpPr>
        <p:spPr bwMode="auto">
          <a:xfrm>
            <a:off x="3089275" y="6094413"/>
            <a:ext cx="431800" cy="431800"/>
          </a:xfrm>
          <a:prstGeom prst="sun">
            <a:avLst>
              <a:gd name="adj" fmla="val 25000"/>
            </a:avLst>
          </a:prstGeom>
          <a:solidFill>
            <a:srgbClr val="FFCC99"/>
          </a:solidFill>
          <a:ln w="9525">
            <a:solidFill>
              <a:schemeClr val="tx1"/>
            </a:solidFill>
            <a:miter lim="800000"/>
            <a:headEnd/>
            <a:tailEnd/>
          </a:ln>
        </p:spPr>
        <p:txBody>
          <a:bodyPr wrap="none" anchor="ctr"/>
          <a:lstStyle/>
          <a:p>
            <a:endParaRPr lang="fr-FR"/>
          </a:p>
        </p:txBody>
      </p:sp>
      <p:sp>
        <p:nvSpPr>
          <p:cNvPr id="1150993" name="AutoShape 61"/>
          <p:cNvSpPr>
            <a:spLocks noChangeArrowheads="1"/>
          </p:cNvSpPr>
          <p:nvPr/>
        </p:nvSpPr>
        <p:spPr bwMode="auto">
          <a:xfrm>
            <a:off x="6805613" y="5705475"/>
            <a:ext cx="431800" cy="431800"/>
          </a:xfrm>
          <a:prstGeom prst="sun">
            <a:avLst>
              <a:gd name="adj" fmla="val 25000"/>
            </a:avLst>
          </a:prstGeom>
          <a:solidFill>
            <a:srgbClr val="FFFF99"/>
          </a:solidFill>
          <a:ln w="9525">
            <a:solidFill>
              <a:schemeClr val="tx1"/>
            </a:solidFill>
            <a:miter lim="800000"/>
            <a:headEnd/>
            <a:tailEnd/>
          </a:ln>
        </p:spPr>
        <p:txBody>
          <a:bodyPr wrap="none" anchor="ctr"/>
          <a:lstStyle/>
          <a:p>
            <a:endParaRPr lang="fr-FR"/>
          </a:p>
        </p:txBody>
      </p:sp>
      <p:sp>
        <p:nvSpPr>
          <p:cNvPr id="457790" name="Freeform 62"/>
          <p:cNvSpPr>
            <a:spLocks/>
          </p:cNvSpPr>
          <p:nvPr/>
        </p:nvSpPr>
        <p:spPr bwMode="auto">
          <a:xfrm>
            <a:off x="4213225" y="3040063"/>
            <a:ext cx="2016125" cy="1657350"/>
          </a:xfrm>
          <a:custGeom>
            <a:avLst/>
            <a:gdLst>
              <a:gd name="T0" fmla="*/ 0 w 1407"/>
              <a:gd name="T1" fmla="*/ 2147483647 h 1089"/>
              <a:gd name="T2" fmla="*/ 2147483647 w 1407"/>
              <a:gd name="T3" fmla="*/ 2147483647 h 1089"/>
              <a:gd name="T4" fmla="*/ 2147483647 w 1407"/>
              <a:gd name="T5" fmla="*/ 2147483647 h 1089"/>
              <a:gd name="T6" fmla="*/ 2147483647 w 1407"/>
              <a:gd name="T7" fmla="*/ 0 h 1089"/>
              <a:gd name="T8" fmla="*/ 2147483647 w 1407"/>
              <a:gd name="T9" fmla="*/ 0 h 1089"/>
              <a:gd name="T10" fmla="*/ 0 w 1407"/>
              <a:gd name="T11" fmla="*/ 2147483647 h 1089"/>
              <a:gd name="T12" fmla="*/ 0 60000 65536"/>
              <a:gd name="T13" fmla="*/ 0 60000 65536"/>
              <a:gd name="T14" fmla="*/ 0 60000 65536"/>
              <a:gd name="T15" fmla="*/ 0 60000 65536"/>
              <a:gd name="T16" fmla="*/ 0 60000 65536"/>
              <a:gd name="T17" fmla="*/ 0 60000 65536"/>
              <a:gd name="T18" fmla="*/ 0 w 1407"/>
              <a:gd name="T19" fmla="*/ 0 h 1089"/>
              <a:gd name="T20" fmla="*/ 1407 w 1407"/>
              <a:gd name="T21" fmla="*/ 1089 h 1089"/>
            </a:gdLst>
            <a:ahLst/>
            <a:cxnLst>
              <a:cxn ang="T12">
                <a:pos x="T0" y="T1"/>
              </a:cxn>
              <a:cxn ang="T13">
                <a:pos x="T2" y="T3"/>
              </a:cxn>
              <a:cxn ang="T14">
                <a:pos x="T4" y="T5"/>
              </a:cxn>
              <a:cxn ang="T15">
                <a:pos x="T6" y="T7"/>
              </a:cxn>
              <a:cxn ang="T16">
                <a:pos x="T8" y="T9"/>
              </a:cxn>
              <a:cxn ang="T17">
                <a:pos x="T10" y="T11"/>
              </a:cxn>
            </a:cxnLst>
            <a:rect l="T18" t="T19" r="T20" b="T21"/>
            <a:pathLst>
              <a:path w="1407" h="1089">
                <a:moveTo>
                  <a:pt x="0" y="545"/>
                </a:moveTo>
                <a:lnTo>
                  <a:pt x="772" y="1089"/>
                </a:lnTo>
                <a:lnTo>
                  <a:pt x="1407" y="590"/>
                </a:lnTo>
                <a:lnTo>
                  <a:pt x="1180" y="0"/>
                </a:lnTo>
                <a:lnTo>
                  <a:pt x="182" y="0"/>
                </a:lnTo>
                <a:lnTo>
                  <a:pt x="0" y="545"/>
                </a:lnTo>
                <a:close/>
              </a:path>
            </a:pathLst>
          </a:custGeom>
          <a:solidFill>
            <a:srgbClr val="FFCC00"/>
          </a:solidFill>
          <a:ln w="9525">
            <a:solidFill>
              <a:schemeClr val="tx1"/>
            </a:solidFill>
            <a:round/>
            <a:headEnd/>
            <a:tailEnd/>
          </a:ln>
        </p:spPr>
        <p:txBody>
          <a:bodyPr/>
          <a:lstStyle/>
          <a:p>
            <a:endParaRPr lang="fr-FR"/>
          </a:p>
        </p:txBody>
      </p:sp>
      <p:sp>
        <p:nvSpPr>
          <p:cNvPr id="1150995" name="Rectangle 63"/>
          <p:cNvSpPr>
            <a:spLocks noChangeArrowheads="1"/>
          </p:cNvSpPr>
          <p:nvPr/>
        </p:nvSpPr>
        <p:spPr bwMode="auto">
          <a:xfrm>
            <a:off x="900113" y="101600"/>
            <a:ext cx="3697287" cy="519113"/>
          </a:xfrm>
          <a:prstGeom prst="rect">
            <a:avLst/>
          </a:prstGeom>
          <a:noFill/>
          <a:ln w="9525">
            <a:noFill/>
            <a:miter lim="800000"/>
            <a:headEnd/>
            <a:tailEnd/>
          </a:ln>
        </p:spPr>
        <p:txBody>
          <a:bodyPr wrap="none">
            <a:spAutoFit/>
          </a:bodyPr>
          <a:lstStyle/>
          <a:p>
            <a:r>
              <a:rPr lang="fr-FR">
                <a:solidFill>
                  <a:srgbClr val="660066"/>
                </a:solidFill>
              </a:rPr>
              <a:t>III – Les paleo-océans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77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457735"/>
                                        </p:tgtEl>
                                        <p:attrNameLst>
                                          <p:attrName>style.visibility</p:attrName>
                                        </p:attrNameLst>
                                      </p:cBhvr>
                                      <p:to>
                                        <p:strVal val="visible"/>
                                      </p:to>
                                    </p:set>
                                    <p:animEffect transition="in" filter="wedge">
                                      <p:cBhvr>
                                        <p:cTn id="11" dur="2000"/>
                                        <p:tgtEl>
                                          <p:spTgt spid="45773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5776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5777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773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457754"/>
                                        </p:tgtEl>
                                        <p:attrNameLst>
                                          <p:attrName>style.visibility</p:attrName>
                                        </p:attrNameLst>
                                      </p:cBhvr>
                                      <p:to>
                                        <p:strVal val="visible"/>
                                      </p:to>
                                    </p:set>
                                    <p:animEffect transition="in" filter="wedge">
                                      <p:cBhvr>
                                        <p:cTn id="28" dur="2000"/>
                                        <p:tgtEl>
                                          <p:spTgt spid="45775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77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77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7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3" grpId="0" animBg="1"/>
      <p:bldP spid="457734" grpId="0" animBg="1"/>
      <p:bldP spid="457773" grpId="0" animBg="1"/>
      <p:bldP spid="45779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65DFE627-1BC2-4739-B44D-8C24C7A500E7}" type="slidenum">
              <a:rPr lang="fr-FR"/>
              <a:pPr>
                <a:defRPr/>
              </a:pPr>
              <a:t>75</a:t>
            </a:fld>
            <a:endParaRPr lang="fr-FR"/>
          </a:p>
        </p:txBody>
      </p:sp>
      <p:pic>
        <p:nvPicPr>
          <p:cNvPr id="1152002" name="Picture 4" descr="subdu_japan"/>
          <p:cNvPicPr>
            <a:picLocks noChangeAspect="1" noChangeArrowheads="1"/>
          </p:cNvPicPr>
          <p:nvPr>
            <p:ph type="body" idx="4294967295"/>
          </p:nvPr>
        </p:nvPicPr>
        <p:blipFill>
          <a:blip r:embed="rId2"/>
          <a:srcRect t="23331" b="1842"/>
          <a:stretch>
            <a:fillRect/>
          </a:stretch>
        </p:blipFill>
        <p:spPr>
          <a:xfrm>
            <a:off x="827088" y="1916113"/>
            <a:ext cx="7450137" cy="4495800"/>
          </a:xfrm>
        </p:spPr>
      </p:pic>
      <p:sp>
        <p:nvSpPr>
          <p:cNvPr id="1152003" name="Text Box 5"/>
          <p:cNvSpPr txBox="1">
            <a:spLocks noChangeArrowheads="1"/>
          </p:cNvSpPr>
          <p:nvPr/>
        </p:nvSpPr>
        <p:spPr bwMode="auto">
          <a:xfrm>
            <a:off x="107950" y="868363"/>
            <a:ext cx="8904288" cy="519112"/>
          </a:xfrm>
          <a:prstGeom prst="rect">
            <a:avLst/>
          </a:prstGeom>
          <a:noFill/>
          <a:ln w="9525">
            <a:noFill/>
            <a:miter lim="800000"/>
            <a:headEnd/>
            <a:tailEnd/>
          </a:ln>
        </p:spPr>
        <p:txBody>
          <a:bodyPr wrap="none">
            <a:spAutoFit/>
          </a:bodyPr>
          <a:lstStyle/>
          <a:p>
            <a:r>
              <a:rPr lang="fr-FR"/>
              <a:t>Les subductions: Recyclage de la lithosphère océanique</a:t>
            </a:r>
          </a:p>
        </p:txBody>
      </p:sp>
      <p:sp>
        <p:nvSpPr>
          <p:cNvPr id="1152004" name="Rectangle 4"/>
          <p:cNvSpPr>
            <a:spLocks noChangeArrowheads="1"/>
          </p:cNvSpPr>
          <p:nvPr/>
        </p:nvSpPr>
        <p:spPr bwMode="auto">
          <a:xfrm>
            <a:off x="900113" y="101600"/>
            <a:ext cx="3697287" cy="519113"/>
          </a:xfrm>
          <a:prstGeom prst="rect">
            <a:avLst/>
          </a:prstGeom>
          <a:noFill/>
          <a:ln w="9525">
            <a:noFill/>
            <a:miter lim="800000"/>
            <a:headEnd/>
            <a:tailEnd/>
          </a:ln>
        </p:spPr>
        <p:txBody>
          <a:bodyPr wrap="none">
            <a:spAutoFit/>
          </a:bodyPr>
          <a:lstStyle/>
          <a:p>
            <a:r>
              <a:rPr lang="fr-FR">
                <a:solidFill>
                  <a:srgbClr val="660066"/>
                </a:solidFill>
              </a:rPr>
              <a:t>III – Les paleo-océans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12"/>
          </p:nvPr>
        </p:nvSpPr>
        <p:spPr/>
        <p:txBody>
          <a:bodyPr/>
          <a:lstStyle/>
          <a:p>
            <a:pPr>
              <a:defRPr/>
            </a:pPr>
            <a:fld id="{7106D334-1D6F-47A9-8DFC-B40DA267416F}" type="slidenum">
              <a:rPr lang="fr-FR"/>
              <a:pPr>
                <a:defRPr/>
              </a:pPr>
              <a:t>76</a:t>
            </a:fld>
            <a:endParaRPr lang="fr-FR"/>
          </a:p>
        </p:txBody>
      </p:sp>
      <p:sp>
        <p:nvSpPr>
          <p:cNvPr id="1153026" name="Rectangle 2"/>
          <p:cNvSpPr>
            <a:spLocks noGrp="1"/>
          </p:cNvSpPr>
          <p:nvPr>
            <p:ph type="title" idx="4294967295"/>
          </p:nvPr>
        </p:nvSpPr>
        <p:spPr/>
        <p:txBody>
          <a:bodyPr/>
          <a:lstStyle/>
          <a:p>
            <a:r>
              <a:rPr lang="fr-FR" sz="2100" smtClean="0"/>
              <a:t>La tomographie : quelques résultats</a:t>
            </a:r>
          </a:p>
        </p:txBody>
      </p:sp>
      <p:pic>
        <p:nvPicPr>
          <p:cNvPr id="1153027" name="Picture 3" descr="Sismogramme"/>
          <p:cNvPicPr>
            <a:picLocks noChangeAspect="1" noChangeArrowheads="1"/>
          </p:cNvPicPr>
          <p:nvPr/>
        </p:nvPicPr>
        <p:blipFill>
          <a:blip r:embed="rId2">
            <a:clrChange>
              <a:clrFrom>
                <a:srgbClr val="FFFFFF"/>
              </a:clrFrom>
              <a:clrTo>
                <a:srgbClr val="FFFFFF">
                  <a:alpha val="0"/>
                </a:srgbClr>
              </a:clrTo>
            </a:clrChange>
          </a:blip>
          <a:srcRect r="28429"/>
          <a:stretch>
            <a:fillRect/>
          </a:stretch>
        </p:blipFill>
        <p:spPr bwMode="auto">
          <a:xfrm>
            <a:off x="0" y="6288088"/>
            <a:ext cx="9144000" cy="569912"/>
          </a:xfrm>
          <a:prstGeom prst="rect">
            <a:avLst/>
          </a:prstGeom>
          <a:noFill/>
          <a:ln w="9525">
            <a:noFill/>
            <a:miter lim="800000"/>
            <a:headEnd/>
            <a:tailEnd/>
          </a:ln>
        </p:spPr>
      </p:pic>
      <p:sp>
        <p:nvSpPr>
          <p:cNvPr id="1153028" name="Text Box 4"/>
          <p:cNvSpPr txBox="1">
            <a:spLocks noChangeArrowheads="1"/>
          </p:cNvSpPr>
          <p:nvPr/>
        </p:nvSpPr>
        <p:spPr bwMode="auto">
          <a:xfrm>
            <a:off x="428625" y="1574800"/>
            <a:ext cx="3287713" cy="396875"/>
          </a:xfrm>
          <a:prstGeom prst="rect">
            <a:avLst/>
          </a:prstGeom>
          <a:noFill/>
          <a:ln w="9525">
            <a:noFill/>
            <a:miter lim="800000"/>
            <a:headEnd/>
            <a:tailEnd/>
          </a:ln>
        </p:spPr>
        <p:txBody>
          <a:bodyPr wrap="none">
            <a:spAutoFit/>
          </a:bodyPr>
          <a:lstStyle/>
          <a:p>
            <a:r>
              <a:rPr lang="fr-FR" sz="2000" i="1">
                <a:latin typeface="Georgia" pitchFamily="18" charset="0"/>
                <a:sym typeface="Wingdings" pitchFamily="2" charset="2"/>
              </a:rPr>
              <a:t>  </a:t>
            </a:r>
            <a:r>
              <a:rPr lang="fr-FR" sz="2000" i="1">
                <a:latin typeface="Georgia" pitchFamily="18" charset="0"/>
              </a:rPr>
              <a:t>La tomographie globale</a:t>
            </a:r>
          </a:p>
        </p:txBody>
      </p:sp>
      <p:pic>
        <p:nvPicPr>
          <p:cNvPr id="458763" name="Picture 11" descr="slabs"/>
          <p:cNvPicPr>
            <a:picLocks noChangeAspect="1" noChangeArrowheads="1"/>
          </p:cNvPicPr>
          <p:nvPr/>
        </p:nvPicPr>
        <p:blipFill>
          <a:blip r:embed="rId3"/>
          <a:srcRect l="7095" t="67322" r="6493" b="-2783"/>
          <a:stretch>
            <a:fillRect/>
          </a:stretch>
        </p:blipFill>
        <p:spPr bwMode="auto">
          <a:xfrm>
            <a:off x="4872038" y="1270000"/>
            <a:ext cx="4098925" cy="1719263"/>
          </a:xfrm>
          <a:prstGeom prst="rect">
            <a:avLst/>
          </a:prstGeom>
          <a:noFill/>
          <a:ln w="9525">
            <a:noFill/>
            <a:miter lim="800000"/>
            <a:headEnd/>
            <a:tailEnd/>
          </a:ln>
        </p:spPr>
      </p:pic>
      <p:sp>
        <p:nvSpPr>
          <p:cNvPr id="458764" name="Text Box 12"/>
          <p:cNvSpPr txBox="1">
            <a:spLocks noChangeArrowheads="1"/>
          </p:cNvSpPr>
          <p:nvPr/>
        </p:nvSpPr>
        <p:spPr bwMode="auto">
          <a:xfrm>
            <a:off x="6067425" y="3714750"/>
            <a:ext cx="2692400" cy="1465263"/>
          </a:xfrm>
          <a:prstGeom prst="rect">
            <a:avLst/>
          </a:prstGeom>
          <a:solidFill>
            <a:srgbClr val="FFFF99"/>
          </a:solidFill>
          <a:ln w="9525">
            <a:noFill/>
            <a:miter lim="800000"/>
            <a:headEnd/>
            <a:tailEnd/>
          </a:ln>
        </p:spPr>
        <p:txBody>
          <a:bodyPr>
            <a:spAutoFit/>
          </a:bodyPr>
          <a:lstStyle/>
          <a:p>
            <a:r>
              <a:rPr lang="fr-FR" sz="1800" u="sng">
                <a:solidFill>
                  <a:srgbClr val="000000"/>
                </a:solidFill>
                <a:latin typeface="Georgia" pitchFamily="18" charset="0"/>
              </a:rPr>
              <a:t>Résultat majeur :</a:t>
            </a:r>
          </a:p>
          <a:p>
            <a:r>
              <a:rPr lang="fr-FR" sz="1800">
                <a:solidFill>
                  <a:srgbClr val="000000"/>
                </a:solidFill>
                <a:latin typeface="Georgia" pitchFamily="18" charset="0"/>
              </a:rPr>
              <a:t>Les plaques océaniques (bleu) subductent jusque dans le manteau inférieur</a:t>
            </a:r>
          </a:p>
        </p:txBody>
      </p:sp>
      <p:pic>
        <p:nvPicPr>
          <p:cNvPr id="458765" name="Picture 13" descr="slabs"/>
          <p:cNvPicPr>
            <a:picLocks noChangeAspect="1" noChangeArrowheads="1"/>
          </p:cNvPicPr>
          <p:nvPr/>
        </p:nvPicPr>
        <p:blipFill>
          <a:blip r:embed="rId3"/>
          <a:srcRect b="32973"/>
          <a:stretch>
            <a:fillRect/>
          </a:stretch>
        </p:blipFill>
        <p:spPr bwMode="auto">
          <a:xfrm>
            <a:off x="252413" y="2208213"/>
            <a:ext cx="5619750" cy="3849687"/>
          </a:xfrm>
          <a:prstGeom prst="rect">
            <a:avLst/>
          </a:prstGeom>
          <a:noFill/>
          <a:ln w="9525">
            <a:noFill/>
            <a:miter lim="800000"/>
            <a:headEnd/>
            <a:tailEnd/>
          </a:ln>
        </p:spPr>
      </p:pic>
      <p:sp>
        <p:nvSpPr>
          <p:cNvPr id="1153032" name="Rectangle 14"/>
          <p:cNvSpPr>
            <a:spLocks noChangeArrowheads="1"/>
          </p:cNvSpPr>
          <p:nvPr/>
        </p:nvSpPr>
        <p:spPr bwMode="auto">
          <a:xfrm>
            <a:off x="900113" y="101600"/>
            <a:ext cx="3697287" cy="519113"/>
          </a:xfrm>
          <a:prstGeom prst="rect">
            <a:avLst/>
          </a:prstGeom>
          <a:noFill/>
          <a:ln w="9525">
            <a:noFill/>
            <a:miter lim="800000"/>
            <a:headEnd/>
            <a:tailEnd/>
          </a:ln>
        </p:spPr>
        <p:txBody>
          <a:bodyPr wrap="none">
            <a:spAutoFit/>
          </a:bodyPr>
          <a:lstStyle/>
          <a:p>
            <a:r>
              <a:rPr lang="fr-FR">
                <a:solidFill>
                  <a:srgbClr val="660066"/>
                </a:solidFill>
              </a:rPr>
              <a:t>III – Les paleo-océans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58765"/>
                                        </p:tgtEl>
                                        <p:attrNameLst>
                                          <p:attrName>style.visibility</p:attrName>
                                        </p:attrNameLst>
                                      </p:cBhvr>
                                      <p:to>
                                        <p:strVal val="visible"/>
                                      </p:to>
                                    </p:set>
                                    <p:animEffect transition="in" filter="checkerboard(across)">
                                      <p:cBhvr>
                                        <p:cTn id="7" dur="500"/>
                                        <p:tgtEl>
                                          <p:spTgt spid="458765"/>
                                        </p:tgtEl>
                                      </p:cBhvr>
                                    </p:animEffect>
                                  </p:childTnLst>
                                </p:cTn>
                              </p:par>
                              <p:par>
                                <p:cTn id="8" presetID="5" presetClass="entr" presetSubtype="10" fill="hold" nodeType="withEffect">
                                  <p:stCondLst>
                                    <p:cond delay="0"/>
                                  </p:stCondLst>
                                  <p:childTnLst>
                                    <p:set>
                                      <p:cBhvr>
                                        <p:cTn id="9" dur="1" fill="hold">
                                          <p:stCondLst>
                                            <p:cond delay="0"/>
                                          </p:stCondLst>
                                        </p:cTn>
                                        <p:tgtEl>
                                          <p:spTgt spid="458763"/>
                                        </p:tgtEl>
                                        <p:attrNameLst>
                                          <p:attrName>style.visibility</p:attrName>
                                        </p:attrNameLst>
                                      </p:cBhvr>
                                      <p:to>
                                        <p:strVal val="visible"/>
                                      </p:to>
                                    </p:set>
                                    <p:animEffect transition="in" filter="checkerboard(across)">
                                      <p:cBhvr>
                                        <p:cTn id="10" dur="500"/>
                                        <p:tgtEl>
                                          <p:spTgt spid="458763"/>
                                        </p:tgtEl>
                                      </p:cBhvr>
                                    </p:animEffect>
                                  </p:childTnLst>
                                </p:cTn>
                              </p:par>
                            </p:childTnLst>
                          </p:cTn>
                        </p:par>
                        <p:par>
                          <p:cTn id="11" fill="hold">
                            <p:stCondLst>
                              <p:cond delay="500"/>
                            </p:stCondLst>
                            <p:childTnLst>
                              <p:par>
                                <p:cTn id="12" presetID="1" presetClass="entr" presetSubtype="0" fill="hold" grpId="0" nodeType="afterEffect">
                                  <p:stCondLst>
                                    <p:cond delay="2000"/>
                                  </p:stCondLst>
                                  <p:childTnLst>
                                    <p:set>
                                      <p:cBhvr>
                                        <p:cTn id="13" dur="1" fill="hold">
                                          <p:stCondLst>
                                            <p:cond delay="0"/>
                                          </p:stCondLst>
                                        </p:cTn>
                                        <p:tgtEl>
                                          <p:spTgt spid="458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6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57C82919-C634-46A8-8CA5-1EC0E8866B6B}" type="slidenum">
              <a:rPr lang="fr-FR"/>
              <a:pPr>
                <a:defRPr/>
              </a:pPr>
              <a:t>77</a:t>
            </a:fld>
            <a:endParaRPr lang="fr-FR"/>
          </a:p>
        </p:txBody>
      </p:sp>
      <p:sp>
        <p:nvSpPr>
          <p:cNvPr id="1154050"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154051"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154052"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154053" name="Picture 6" descr="https://upload.wikimedia.org/wikipedia/commons/b/b4/249_global.png"/>
          <p:cNvPicPr>
            <a:picLocks noChangeAspect="1" noChangeArrowheads="1"/>
          </p:cNvPicPr>
          <p:nvPr/>
        </p:nvPicPr>
        <p:blipFill>
          <a:blip r:embed="rId5"/>
          <a:srcRect/>
          <a:stretch>
            <a:fillRect/>
          </a:stretch>
        </p:blipFill>
        <p:spPr bwMode="auto">
          <a:xfrm>
            <a:off x="395288" y="1052513"/>
            <a:ext cx="4681537" cy="4718050"/>
          </a:xfrm>
          <a:prstGeom prst="rect">
            <a:avLst/>
          </a:prstGeom>
          <a:noFill/>
          <a:ln w="9525">
            <a:noFill/>
            <a:miter lim="800000"/>
            <a:headEnd/>
            <a:tailEnd/>
          </a:ln>
        </p:spPr>
      </p:pic>
      <p:sp>
        <p:nvSpPr>
          <p:cNvPr id="1154054" name="Text Box 8"/>
          <p:cNvSpPr txBox="1">
            <a:spLocks noChangeArrowheads="1"/>
          </p:cNvSpPr>
          <p:nvPr/>
        </p:nvSpPr>
        <p:spPr bwMode="auto">
          <a:xfrm>
            <a:off x="5272088" y="1012825"/>
            <a:ext cx="3871912" cy="5327650"/>
          </a:xfrm>
          <a:prstGeom prst="rect">
            <a:avLst/>
          </a:prstGeom>
          <a:noFill/>
          <a:ln w="9525">
            <a:noFill/>
            <a:miter lim="800000"/>
            <a:headEnd/>
            <a:tailEnd/>
          </a:ln>
        </p:spPr>
        <p:txBody>
          <a:bodyPr>
            <a:spAutoFit/>
          </a:bodyPr>
          <a:lstStyle/>
          <a:p>
            <a:r>
              <a:rPr lang="fr-FR"/>
              <a:t>L’océan tethysien</a:t>
            </a:r>
          </a:p>
          <a:p>
            <a:endParaRPr lang="fr-FR"/>
          </a:p>
          <a:p>
            <a:r>
              <a:rPr lang="fr-FR" sz="2400"/>
              <a:t>C’est l’océan qui s’est refermé avant la collision Inde-Eurasie</a:t>
            </a:r>
          </a:p>
          <a:p>
            <a:endParaRPr lang="fr-FR" sz="2400"/>
          </a:p>
          <a:p>
            <a:r>
              <a:rPr lang="fr-FR" sz="2400"/>
              <a:t>Reconstructions:</a:t>
            </a:r>
          </a:p>
          <a:p>
            <a:pPr>
              <a:buFontTx/>
              <a:buChar char="-"/>
            </a:pPr>
            <a:r>
              <a:rPr lang="fr-FR" sz="2400"/>
              <a:t>paléo-latitudes à partir du paléo-magnétisme</a:t>
            </a:r>
          </a:p>
          <a:p>
            <a:pPr>
              <a:buFontTx/>
              <a:buChar char="-"/>
            </a:pPr>
            <a:r>
              <a:rPr lang="fr-FR" sz="2400"/>
              <a:t> la tomographie globale peut confirmer la présence des anciens slabs en profondeur</a:t>
            </a:r>
          </a:p>
          <a:p>
            <a:endParaRPr lang="fr-FR" sz="2400"/>
          </a:p>
        </p:txBody>
      </p:sp>
      <p:sp>
        <p:nvSpPr>
          <p:cNvPr id="1154055" name="Rectangle 7"/>
          <p:cNvSpPr>
            <a:spLocks noChangeArrowheads="1"/>
          </p:cNvSpPr>
          <p:nvPr/>
        </p:nvSpPr>
        <p:spPr bwMode="auto">
          <a:xfrm>
            <a:off x="900113" y="101600"/>
            <a:ext cx="3697287" cy="519113"/>
          </a:xfrm>
          <a:prstGeom prst="rect">
            <a:avLst/>
          </a:prstGeom>
          <a:noFill/>
          <a:ln w="9525">
            <a:noFill/>
            <a:miter lim="800000"/>
            <a:headEnd/>
            <a:tailEnd/>
          </a:ln>
        </p:spPr>
        <p:txBody>
          <a:bodyPr wrap="none">
            <a:spAutoFit/>
          </a:bodyPr>
          <a:lstStyle/>
          <a:p>
            <a:r>
              <a:rPr lang="fr-FR">
                <a:solidFill>
                  <a:srgbClr val="660066"/>
                </a:solidFill>
              </a:rPr>
              <a:t>III – Les paleo-océans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E55BDF07-58BA-4158-82F6-86D5A2B52A0E}" type="slidenum">
              <a:rPr lang="fr-FR"/>
              <a:pPr>
                <a:defRPr/>
              </a:pPr>
              <a:t>78</a:t>
            </a:fld>
            <a:endParaRPr lang="fr-FR"/>
          </a:p>
        </p:txBody>
      </p:sp>
      <p:sp>
        <p:nvSpPr>
          <p:cNvPr id="1156098" name="Rectangle 2"/>
          <p:cNvSpPr>
            <a:spLocks noGrp="1"/>
          </p:cNvSpPr>
          <p:nvPr>
            <p:ph type="title" idx="4294967295"/>
          </p:nvPr>
        </p:nvSpPr>
        <p:spPr/>
        <p:txBody>
          <a:bodyPr/>
          <a:lstStyle/>
          <a:p>
            <a:endParaRPr lang="fr-FR" smtClean="0"/>
          </a:p>
        </p:txBody>
      </p:sp>
      <p:sp>
        <p:nvSpPr>
          <p:cNvPr id="1156099" name="Rectangle 3"/>
          <p:cNvSpPr>
            <a:spLocks noGrp="1"/>
          </p:cNvSpPr>
          <p:nvPr>
            <p:ph type="body" idx="4294967295"/>
          </p:nvPr>
        </p:nvSpPr>
        <p:spPr/>
        <p:txBody>
          <a:bodyPr/>
          <a:lstStyle/>
          <a:p>
            <a:endParaRPr lang="fr-FR" smtClean="0"/>
          </a:p>
        </p:txBody>
      </p:sp>
      <p:pic>
        <p:nvPicPr>
          <p:cNvPr id="1156100" name="Picture 5" descr="800px-Laurasia-Gondwana-fr"/>
          <p:cNvPicPr>
            <a:picLocks noChangeAspect="1" noChangeArrowheads="1"/>
          </p:cNvPicPr>
          <p:nvPr/>
        </p:nvPicPr>
        <p:blipFill>
          <a:blip r:embed="rId2"/>
          <a:srcRect/>
          <a:stretch>
            <a:fillRect/>
          </a:stretch>
        </p:blipFill>
        <p:spPr bwMode="auto">
          <a:xfrm>
            <a:off x="684213" y="981075"/>
            <a:ext cx="6467475" cy="5410200"/>
          </a:xfrm>
          <a:prstGeom prst="rect">
            <a:avLst/>
          </a:prstGeom>
          <a:noFill/>
          <a:ln w="9525">
            <a:noFill/>
            <a:miter lim="800000"/>
            <a:headEnd/>
            <a:tailEnd/>
          </a:ln>
        </p:spPr>
      </p:pic>
      <p:sp>
        <p:nvSpPr>
          <p:cNvPr id="1156101" name="Rectangle 7"/>
          <p:cNvSpPr>
            <a:spLocks noChangeArrowheads="1"/>
          </p:cNvSpPr>
          <p:nvPr/>
        </p:nvSpPr>
        <p:spPr bwMode="auto">
          <a:xfrm>
            <a:off x="900113" y="101600"/>
            <a:ext cx="3697287" cy="519113"/>
          </a:xfrm>
          <a:prstGeom prst="rect">
            <a:avLst/>
          </a:prstGeom>
          <a:noFill/>
          <a:ln w="9525">
            <a:noFill/>
            <a:miter lim="800000"/>
            <a:headEnd/>
            <a:tailEnd/>
          </a:ln>
        </p:spPr>
        <p:txBody>
          <a:bodyPr wrap="none">
            <a:spAutoFit/>
          </a:bodyPr>
          <a:lstStyle/>
          <a:p>
            <a:r>
              <a:rPr lang="fr-FR">
                <a:solidFill>
                  <a:srgbClr val="660066"/>
                </a:solidFill>
              </a:rPr>
              <a:t>III – Les paleo-océans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E70B5A88-8953-4E40-B413-8110A6EEA595}" type="slidenum">
              <a:rPr lang="fr-FR"/>
              <a:pPr>
                <a:defRPr/>
              </a:pPr>
              <a:t>79</a:t>
            </a:fld>
            <a:endParaRPr lang="fr-FR"/>
          </a:p>
        </p:txBody>
      </p:sp>
      <p:pic>
        <p:nvPicPr>
          <p:cNvPr id="1157122" name="Picture 4" descr="TethysSea | Acksblog"/>
          <p:cNvPicPr>
            <a:picLocks noChangeAspect="1" noChangeArrowheads="1"/>
          </p:cNvPicPr>
          <p:nvPr/>
        </p:nvPicPr>
        <p:blipFill>
          <a:blip r:embed="rId2"/>
          <a:srcRect/>
          <a:stretch>
            <a:fillRect/>
          </a:stretch>
        </p:blipFill>
        <p:spPr bwMode="auto">
          <a:xfrm>
            <a:off x="1258888" y="1341438"/>
            <a:ext cx="6534150" cy="3619500"/>
          </a:xfrm>
          <a:prstGeom prst="rect">
            <a:avLst/>
          </a:prstGeom>
          <a:noFill/>
          <a:ln w="9525">
            <a:noFill/>
            <a:miter lim="800000"/>
            <a:headEnd/>
            <a:tailEnd/>
          </a:ln>
        </p:spPr>
      </p:pic>
      <p:sp>
        <p:nvSpPr>
          <p:cNvPr id="1157123" name="Text Box 5"/>
          <p:cNvSpPr txBox="1">
            <a:spLocks noChangeArrowheads="1"/>
          </p:cNvSpPr>
          <p:nvPr/>
        </p:nvSpPr>
        <p:spPr bwMode="auto">
          <a:xfrm>
            <a:off x="539750" y="4941888"/>
            <a:ext cx="8266113" cy="519112"/>
          </a:xfrm>
          <a:prstGeom prst="rect">
            <a:avLst/>
          </a:prstGeom>
          <a:noFill/>
          <a:ln w="9525">
            <a:noFill/>
            <a:miter lim="800000"/>
            <a:headEnd/>
            <a:tailEnd/>
          </a:ln>
        </p:spPr>
        <p:txBody>
          <a:bodyPr wrap="none">
            <a:spAutoFit/>
          </a:bodyPr>
          <a:lstStyle/>
          <a:p>
            <a:r>
              <a:rPr lang="fr-FR"/>
              <a:t>Il y a 50 Ma: les subductions vont devenir collisions</a:t>
            </a:r>
          </a:p>
        </p:txBody>
      </p:sp>
      <p:sp>
        <p:nvSpPr>
          <p:cNvPr id="1157124" name="Rectangle 7"/>
          <p:cNvSpPr>
            <a:spLocks noChangeArrowheads="1"/>
          </p:cNvSpPr>
          <p:nvPr/>
        </p:nvSpPr>
        <p:spPr bwMode="auto">
          <a:xfrm>
            <a:off x="900113" y="101600"/>
            <a:ext cx="3697287" cy="519113"/>
          </a:xfrm>
          <a:prstGeom prst="rect">
            <a:avLst/>
          </a:prstGeom>
          <a:noFill/>
          <a:ln w="9525">
            <a:noFill/>
            <a:miter lim="800000"/>
            <a:headEnd/>
            <a:tailEnd/>
          </a:ln>
        </p:spPr>
        <p:txBody>
          <a:bodyPr wrap="none">
            <a:spAutoFit/>
          </a:bodyPr>
          <a:lstStyle/>
          <a:p>
            <a:r>
              <a:rPr lang="fr-FR">
                <a:solidFill>
                  <a:srgbClr val="660066"/>
                </a:solidFill>
              </a:rPr>
              <a:t>III – Les paleo-océans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5F5CCAB3-B67F-4251-88EF-A85D5BAB9E2F}" type="slidenum">
              <a:rPr lang="fr-FR"/>
              <a:pPr>
                <a:defRPr/>
              </a:pPr>
              <a:t>8</a:t>
            </a:fld>
            <a:endParaRPr lang="fr-FR"/>
          </a:p>
        </p:txBody>
      </p:sp>
      <p:pic>
        <p:nvPicPr>
          <p:cNvPr id="1064962" name="Picture 2" descr="https://upload.wikimedia.org/wikipedia/commons/a/ae/Matthew_Fontaine_Maury_Statue_graded.jpg"/>
          <p:cNvPicPr>
            <a:picLocks noChangeAspect="1" noChangeArrowheads="1"/>
          </p:cNvPicPr>
          <p:nvPr/>
        </p:nvPicPr>
        <p:blipFill>
          <a:blip r:embed="rId2"/>
          <a:srcRect/>
          <a:stretch>
            <a:fillRect/>
          </a:stretch>
        </p:blipFill>
        <p:spPr bwMode="auto">
          <a:xfrm>
            <a:off x="179388" y="908050"/>
            <a:ext cx="3141662" cy="4535488"/>
          </a:xfrm>
          <a:prstGeom prst="rect">
            <a:avLst/>
          </a:prstGeom>
          <a:noFill/>
          <a:ln w="9525">
            <a:noFill/>
            <a:miter lim="800000"/>
            <a:headEnd/>
            <a:tailEnd/>
          </a:ln>
        </p:spPr>
      </p:pic>
      <p:pic>
        <p:nvPicPr>
          <p:cNvPr id="1064963" name="Picture 5" descr="physicalgeograph01maur_0009"/>
          <p:cNvPicPr>
            <a:picLocks noChangeAspect="1" noChangeArrowheads="1"/>
          </p:cNvPicPr>
          <p:nvPr/>
        </p:nvPicPr>
        <p:blipFill>
          <a:blip r:embed="rId3"/>
          <a:srcRect/>
          <a:stretch>
            <a:fillRect/>
          </a:stretch>
        </p:blipFill>
        <p:spPr bwMode="auto">
          <a:xfrm>
            <a:off x="4643438" y="908050"/>
            <a:ext cx="3586162" cy="5802313"/>
          </a:xfrm>
          <a:prstGeom prst="rect">
            <a:avLst/>
          </a:prstGeom>
          <a:noFill/>
          <a:ln w="9525">
            <a:noFill/>
            <a:miter lim="800000"/>
            <a:headEnd/>
            <a:tailEnd/>
          </a:ln>
        </p:spPr>
      </p:pic>
      <p:sp>
        <p:nvSpPr>
          <p:cNvPr id="1064964" name="Text Box 6"/>
          <p:cNvSpPr txBox="1">
            <a:spLocks noChangeArrowheads="1"/>
          </p:cNvSpPr>
          <p:nvPr/>
        </p:nvSpPr>
        <p:spPr bwMode="auto">
          <a:xfrm>
            <a:off x="158750" y="5507038"/>
            <a:ext cx="2901950" cy="1006475"/>
          </a:xfrm>
          <a:prstGeom prst="rect">
            <a:avLst/>
          </a:prstGeom>
          <a:noFill/>
          <a:ln w="9525">
            <a:noFill/>
            <a:miter lim="800000"/>
            <a:headEnd/>
            <a:tailEnd/>
          </a:ln>
        </p:spPr>
        <p:txBody>
          <a:bodyPr wrap="none">
            <a:spAutoFit/>
          </a:bodyPr>
          <a:lstStyle/>
          <a:p>
            <a:r>
              <a:rPr lang="fr-FR" sz="2000"/>
              <a:t>M.F. Maury (1806-1873)</a:t>
            </a:r>
          </a:p>
          <a:p>
            <a:r>
              <a:rPr lang="fr-FR" sz="2000"/>
              <a:t>Officier de l’US Navy</a:t>
            </a:r>
          </a:p>
          <a:p>
            <a:r>
              <a:rPr lang="fr-FR" sz="2000"/>
              <a:t>Océanographe</a:t>
            </a:r>
          </a:p>
        </p:txBody>
      </p:sp>
      <p:sp>
        <p:nvSpPr>
          <p:cNvPr id="1064965" name="Text Box 5"/>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0615D94E-ADC2-4000-BA29-3281F687410D}" type="slidenum">
              <a:rPr lang="fr-FR"/>
              <a:pPr>
                <a:defRPr/>
              </a:pPr>
              <a:t>80</a:t>
            </a:fld>
            <a:endParaRPr lang="fr-FR"/>
          </a:p>
        </p:txBody>
      </p:sp>
      <p:sp>
        <p:nvSpPr>
          <p:cNvPr id="1158146" name="Rectangle 2"/>
          <p:cNvSpPr>
            <a:spLocks noGrp="1"/>
          </p:cNvSpPr>
          <p:nvPr>
            <p:ph type="title" idx="4294967295"/>
          </p:nvPr>
        </p:nvSpPr>
        <p:spPr/>
        <p:txBody>
          <a:bodyPr/>
          <a:lstStyle/>
          <a:p>
            <a:endParaRPr lang="fr-FR" smtClean="0"/>
          </a:p>
        </p:txBody>
      </p:sp>
      <p:sp>
        <p:nvSpPr>
          <p:cNvPr id="1158147" name="Rectangle 3"/>
          <p:cNvSpPr>
            <a:spLocks noGrp="1"/>
          </p:cNvSpPr>
          <p:nvPr>
            <p:ph type="body" idx="4294967295"/>
          </p:nvPr>
        </p:nvSpPr>
        <p:spPr/>
        <p:txBody>
          <a:bodyPr/>
          <a:lstStyle/>
          <a:p>
            <a:endParaRPr lang="fr-FR" smtClean="0"/>
          </a:p>
        </p:txBody>
      </p:sp>
      <p:pic>
        <p:nvPicPr>
          <p:cNvPr id="1158148" name="Picture 4"/>
          <p:cNvPicPr>
            <a:picLocks noChangeAspect="1" noChangeArrowheads="1"/>
          </p:cNvPicPr>
          <p:nvPr/>
        </p:nvPicPr>
        <p:blipFill>
          <a:blip r:embed="rId2"/>
          <a:srcRect/>
          <a:stretch>
            <a:fillRect/>
          </a:stretch>
        </p:blipFill>
        <p:spPr bwMode="auto">
          <a:xfrm>
            <a:off x="0" y="836613"/>
            <a:ext cx="9144000" cy="4581525"/>
          </a:xfrm>
          <a:prstGeom prst="rect">
            <a:avLst/>
          </a:prstGeom>
          <a:noFill/>
          <a:ln w="9525">
            <a:noFill/>
            <a:miter lim="800000"/>
            <a:headEnd/>
            <a:tailEnd/>
          </a:ln>
        </p:spPr>
      </p:pic>
      <p:sp>
        <p:nvSpPr>
          <p:cNvPr id="1158149" name="Text Box 5"/>
          <p:cNvSpPr txBox="1">
            <a:spLocks noChangeArrowheads="1"/>
          </p:cNvSpPr>
          <p:nvPr/>
        </p:nvSpPr>
        <p:spPr bwMode="auto">
          <a:xfrm>
            <a:off x="1023938" y="5405438"/>
            <a:ext cx="5322887" cy="519112"/>
          </a:xfrm>
          <a:prstGeom prst="rect">
            <a:avLst/>
          </a:prstGeom>
          <a:noFill/>
          <a:ln w="9525">
            <a:noFill/>
            <a:miter lim="800000"/>
            <a:headEnd/>
            <a:tailEnd/>
          </a:ln>
        </p:spPr>
        <p:txBody>
          <a:bodyPr wrap="none">
            <a:spAutoFit/>
          </a:bodyPr>
          <a:lstStyle/>
          <a:p>
            <a:r>
              <a:rPr lang="fr-FR"/>
              <a:t>Sutures tethysiennes aujourd’hui</a:t>
            </a:r>
          </a:p>
        </p:txBody>
      </p:sp>
      <p:sp>
        <p:nvSpPr>
          <p:cNvPr id="1158150" name="Text Box 6"/>
          <p:cNvSpPr txBox="1">
            <a:spLocks noChangeArrowheads="1"/>
          </p:cNvSpPr>
          <p:nvPr/>
        </p:nvSpPr>
        <p:spPr bwMode="auto">
          <a:xfrm>
            <a:off x="5545138" y="5084763"/>
            <a:ext cx="3598862" cy="336550"/>
          </a:xfrm>
          <a:prstGeom prst="rect">
            <a:avLst/>
          </a:prstGeom>
          <a:noFill/>
          <a:ln w="9525">
            <a:noFill/>
            <a:miter lim="800000"/>
            <a:headEnd/>
            <a:tailEnd/>
          </a:ln>
        </p:spPr>
        <p:txBody>
          <a:bodyPr wrap="none">
            <a:spAutoFit/>
          </a:bodyPr>
          <a:lstStyle/>
          <a:p>
            <a:r>
              <a:rPr lang="fr-FR" sz="1600"/>
              <a:t>Crédit image: encyclopedia universalis</a:t>
            </a:r>
          </a:p>
        </p:txBody>
      </p:sp>
      <p:sp>
        <p:nvSpPr>
          <p:cNvPr id="1158151" name="Rectangle 7"/>
          <p:cNvSpPr>
            <a:spLocks noChangeArrowheads="1"/>
          </p:cNvSpPr>
          <p:nvPr/>
        </p:nvSpPr>
        <p:spPr bwMode="auto">
          <a:xfrm>
            <a:off x="900113" y="101600"/>
            <a:ext cx="3697287" cy="519113"/>
          </a:xfrm>
          <a:prstGeom prst="rect">
            <a:avLst/>
          </a:prstGeom>
          <a:noFill/>
          <a:ln w="9525">
            <a:noFill/>
            <a:miter lim="800000"/>
            <a:headEnd/>
            <a:tailEnd/>
          </a:ln>
        </p:spPr>
        <p:txBody>
          <a:bodyPr wrap="none">
            <a:spAutoFit/>
          </a:bodyPr>
          <a:lstStyle/>
          <a:p>
            <a:r>
              <a:rPr lang="fr-FR">
                <a:solidFill>
                  <a:srgbClr val="660066"/>
                </a:solidFill>
              </a:rPr>
              <a:t>III – Les paleo-océans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42BFC819-C802-4960-95CB-E517910175F7}" type="slidenum">
              <a:rPr lang="fr-FR"/>
              <a:pPr>
                <a:defRPr/>
              </a:pPr>
              <a:t>81</a:t>
            </a:fld>
            <a:endParaRPr lang="fr-FR"/>
          </a:p>
        </p:txBody>
      </p:sp>
      <p:pic>
        <p:nvPicPr>
          <p:cNvPr id="1159170" name="Picture 4"/>
          <p:cNvPicPr>
            <a:picLocks noChangeAspect="1" noChangeArrowheads="1"/>
          </p:cNvPicPr>
          <p:nvPr/>
        </p:nvPicPr>
        <p:blipFill>
          <a:blip r:embed="rId2"/>
          <a:srcRect/>
          <a:stretch>
            <a:fillRect/>
          </a:stretch>
        </p:blipFill>
        <p:spPr bwMode="auto">
          <a:xfrm>
            <a:off x="611188" y="836613"/>
            <a:ext cx="7753350" cy="5819775"/>
          </a:xfrm>
          <a:prstGeom prst="rect">
            <a:avLst/>
          </a:prstGeom>
          <a:noFill/>
          <a:ln w="9525">
            <a:noFill/>
            <a:miter lim="800000"/>
            <a:headEnd/>
            <a:tailEnd/>
          </a:ln>
        </p:spPr>
      </p:pic>
      <p:sp>
        <p:nvSpPr>
          <p:cNvPr id="1159171" name="Rectangle 7"/>
          <p:cNvSpPr>
            <a:spLocks noChangeArrowheads="1"/>
          </p:cNvSpPr>
          <p:nvPr/>
        </p:nvSpPr>
        <p:spPr bwMode="auto">
          <a:xfrm>
            <a:off x="900113" y="101600"/>
            <a:ext cx="3697287" cy="519113"/>
          </a:xfrm>
          <a:prstGeom prst="rect">
            <a:avLst/>
          </a:prstGeom>
          <a:noFill/>
          <a:ln w="9525">
            <a:noFill/>
            <a:miter lim="800000"/>
            <a:headEnd/>
            <a:tailEnd/>
          </a:ln>
        </p:spPr>
        <p:txBody>
          <a:bodyPr wrap="none">
            <a:spAutoFit/>
          </a:bodyPr>
          <a:lstStyle/>
          <a:p>
            <a:r>
              <a:rPr lang="fr-FR">
                <a:solidFill>
                  <a:srgbClr val="660066"/>
                </a:solidFill>
              </a:rPr>
              <a:t>III – Les paleo-océans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B71AB73F-E3D6-47F7-84B3-9B3C30CB5783}" type="slidenum">
              <a:rPr lang="fr-FR"/>
              <a:pPr>
                <a:defRPr/>
              </a:pPr>
              <a:t>82</a:t>
            </a:fld>
            <a:endParaRPr lang="fr-FR"/>
          </a:p>
        </p:txBody>
      </p:sp>
      <p:pic>
        <p:nvPicPr>
          <p:cNvPr id="1160194" name="Picture 2"/>
          <p:cNvPicPr>
            <a:picLocks noChangeAspect="1" noChangeArrowheads="1"/>
          </p:cNvPicPr>
          <p:nvPr/>
        </p:nvPicPr>
        <p:blipFill>
          <a:blip r:embed="rId2"/>
          <a:srcRect/>
          <a:stretch>
            <a:fillRect/>
          </a:stretch>
        </p:blipFill>
        <p:spPr bwMode="auto">
          <a:xfrm>
            <a:off x="1547813" y="2317750"/>
            <a:ext cx="6096000" cy="3990975"/>
          </a:xfrm>
          <a:prstGeom prst="rect">
            <a:avLst/>
          </a:prstGeom>
          <a:noFill/>
          <a:ln w="9525">
            <a:noFill/>
            <a:miter lim="800000"/>
            <a:headEnd type="none" w="sm" len="sm"/>
            <a:tailEnd type="none" w="sm" len="sm"/>
          </a:ln>
        </p:spPr>
      </p:pic>
      <p:sp>
        <p:nvSpPr>
          <p:cNvPr id="3" name="Rectangle 2"/>
          <p:cNvSpPr txBox="1">
            <a:spLocks noChangeArrowheads="1"/>
          </p:cNvSpPr>
          <p:nvPr/>
        </p:nvSpPr>
        <p:spPr bwMode="auto">
          <a:xfrm>
            <a:off x="457200" y="1182688"/>
            <a:ext cx="8229600" cy="1139825"/>
          </a:xfrm>
          <a:prstGeom prst="rect">
            <a:avLst/>
          </a:prstGeom>
          <a:noFill/>
          <a:ln w="9525">
            <a:noFill/>
            <a:miter lim="800000"/>
            <a:headEnd/>
            <a:tailEnd/>
          </a:ln>
          <a:effectLst/>
        </p:spPr>
        <p:txBody>
          <a:bodyPr anchor="ctr" anchorCtr="1"/>
          <a:lstStyle/>
          <a:p>
            <a:pPr algn="ctr">
              <a:defRPr/>
            </a:pPr>
            <a:r>
              <a:rPr lang="fr-FR" sz="4000" kern="0" dirty="0">
                <a:solidFill>
                  <a:schemeClr val="tx2"/>
                </a:solidFill>
                <a:effectLst>
                  <a:outerShdw blurRad="38100" dist="38100" dir="2700000" algn="tl">
                    <a:srgbClr val="000000"/>
                  </a:outerShdw>
                </a:effectLst>
                <a:latin typeface="+mj-lt"/>
                <a:ea typeface="+mj-ea"/>
                <a:cs typeface="+mj-cs"/>
              </a:rPr>
              <a:t>La carte d’E</a:t>
            </a:r>
            <a:r>
              <a:rPr lang="fr-FR" sz="4000" kern="0" dirty="0" err="1">
                <a:solidFill>
                  <a:schemeClr val="tx2"/>
                </a:solidFill>
                <a:effectLst>
                  <a:outerShdw blurRad="38100" dist="38100" dir="2700000" algn="tl">
                    <a:srgbClr val="000000"/>
                  </a:outerShdw>
                </a:effectLst>
                <a:latin typeface="+mj-lt"/>
                <a:ea typeface="+mj-ea"/>
                <a:cs typeface="+mj-cs"/>
              </a:rPr>
              <a:t>ratosthène</a:t>
            </a:r>
            <a:r>
              <a:rPr lang="fr-FR" sz="4000" kern="0" dirty="0">
                <a:solidFill>
                  <a:schemeClr val="tx2"/>
                </a:solidFill>
                <a:effectLst>
                  <a:outerShdw blurRad="38100" dist="38100" dir="2700000" algn="tl">
                    <a:srgbClr val="000000"/>
                  </a:outerShdw>
                </a:effectLst>
                <a:latin typeface="+mj-lt"/>
                <a:ea typeface="+mj-ea"/>
                <a:cs typeface="+mj-cs"/>
              </a:rPr>
              <a:t> (-200)</a:t>
            </a:r>
          </a:p>
        </p:txBody>
      </p:sp>
      <p:sp>
        <p:nvSpPr>
          <p:cNvPr id="1160196" name="Rectangle 7"/>
          <p:cNvSpPr>
            <a:spLocks noChangeArrowheads="1"/>
          </p:cNvSpPr>
          <p:nvPr/>
        </p:nvSpPr>
        <p:spPr bwMode="auto">
          <a:xfrm>
            <a:off x="900113" y="101600"/>
            <a:ext cx="3697287" cy="519113"/>
          </a:xfrm>
          <a:prstGeom prst="rect">
            <a:avLst/>
          </a:prstGeom>
          <a:noFill/>
          <a:ln w="9525">
            <a:noFill/>
            <a:miter lim="800000"/>
            <a:headEnd/>
            <a:tailEnd/>
          </a:ln>
        </p:spPr>
        <p:txBody>
          <a:bodyPr wrap="none">
            <a:spAutoFit/>
          </a:bodyPr>
          <a:lstStyle/>
          <a:p>
            <a:r>
              <a:rPr lang="fr-FR">
                <a:solidFill>
                  <a:srgbClr val="660066"/>
                </a:solidFill>
              </a:rPr>
              <a:t>III – Les paleo-océans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CE76EEA5-255C-4E10-8A33-447B40B3B8D4}" type="slidenum">
              <a:rPr lang="fr-FR"/>
              <a:pPr>
                <a:defRPr/>
              </a:pPr>
              <a:t>83</a:t>
            </a:fld>
            <a:endParaRPr lang="fr-FR"/>
          </a:p>
        </p:txBody>
      </p:sp>
      <p:sp>
        <p:nvSpPr>
          <p:cNvPr id="1161218" name="Rectangle 2"/>
          <p:cNvSpPr>
            <a:spLocks noGrp="1"/>
          </p:cNvSpPr>
          <p:nvPr>
            <p:ph type="title" idx="4294967295"/>
          </p:nvPr>
        </p:nvSpPr>
        <p:spPr/>
        <p:txBody>
          <a:bodyPr/>
          <a:lstStyle/>
          <a:p>
            <a:endParaRPr lang="fr-FR" smtClean="0"/>
          </a:p>
        </p:txBody>
      </p:sp>
      <p:sp>
        <p:nvSpPr>
          <p:cNvPr id="1161219" name="Rectangle 3"/>
          <p:cNvSpPr>
            <a:spLocks noGrp="1"/>
          </p:cNvSpPr>
          <p:nvPr>
            <p:ph type="body" idx="4294967295"/>
          </p:nvPr>
        </p:nvSpPr>
        <p:spPr/>
        <p:txBody>
          <a:bodyPr/>
          <a:lstStyle/>
          <a:p>
            <a:endParaRPr lang="fr-FR" smtClean="0"/>
          </a:p>
        </p:txBody>
      </p:sp>
      <p:pic>
        <p:nvPicPr>
          <p:cNvPr id="1161220" name="Picture 7" descr="Résultat de recherche d'images pour &quot;collisions continentales&quot;"/>
          <p:cNvPicPr>
            <a:picLocks noChangeAspect="1" noChangeArrowheads="1"/>
          </p:cNvPicPr>
          <p:nvPr/>
        </p:nvPicPr>
        <p:blipFill>
          <a:blip r:embed="rId2"/>
          <a:srcRect/>
          <a:stretch>
            <a:fillRect/>
          </a:stretch>
        </p:blipFill>
        <p:spPr bwMode="auto">
          <a:xfrm>
            <a:off x="395288" y="981075"/>
            <a:ext cx="7561262" cy="5503863"/>
          </a:xfrm>
          <a:prstGeom prst="rect">
            <a:avLst/>
          </a:prstGeom>
          <a:noFill/>
          <a:ln w="9525">
            <a:noFill/>
            <a:miter lim="800000"/>
            <a:headEnd/>
            <a:tailEnd/>
          </a:ln>
        </p:spPr>
      </p:pic>
      <p:sp>
        <p:nvSpPr>
          <p:cNvPr id="1161221" name="Rectangle 7"/>
          <p:cNvSpPr>
            <a:spLocks noChangeArrowheads="1"/>
          </p:cNvSpPr>
          <p:nvPr/>
        </p:nvSpPr>
        <p:spPr bwMode="auto">
          <a:xfrm>
            <a:off x="900113" y="101600"/>
            <a:ext cx="3697287" cy="519113"/>
          </a:xfrm>
          <a:prstGeom prst="rect">
            <a:avLst/>
          </a:prstGeom>
          <a:noFill/>
          <a:ln w="9525">
            <a:noFill/>
            <a:miter lim="800000"/>
            <a:headEnd/>
            <a:tailEnd/>
          </a:ln>
        </p:spPr>
        <p:txBody>
          <a:bodyPr wrap="none">
            <a:spAutoFit/>
          </a:bodyPr>
          <a:lstStyle/>
          <a:p>
            <a:r>
              <a:rPr lang="fr-FR">
                <a:solidFill>
                  <a:srgbClr val="660066"/>
                </a:solidFill>
              </a:rPr>
              <a:t>III – Les paleo-océans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E93D4C55-441D-455D-8DFB-DDBE99E4F1EA}" type="slidenum">
              <a:rPr lang="fr-FR"/>
              <a:pPr>
                <a:defRPr/>
              </a:pPr>
              <a:t>84</a:t>
            </a:fld>
            <a:endParaRPr lang="fr-FR"/>
          </a:p>
        </p:txBody>
      </p:sp>
      <p:pic>
        <p:nvPicPr>
          <p:cNvPr id="1162242" name="Picture 4" descr="Schematic-plate-tectonic-episodes-of-obduction-and-emersion-of-the-ophiolite-and-the_W640"/>
          <p:cNvPicPr>
            <a:picLocks noChangeAspect="1" noChangeArrowheads="1"/>
          </p:cNvPicPr>
          <p:nvPr/>
        </p:nvPicPr>
        <p:blipFill>
          <a:blip r:embed="rId2"/>
          <a:srcRect/>
          <a:stretch>
            <a:fillRect/>
          </a:stretch>
        </p:blipFill>
        <p:spPr bwMode="auto">
          <a:xfrm>
            <a:off x="1692275" y="796925"/>
            <a:ext cx="4449763" cy="6061075"/>
          </a:xfrm>
          <a:prstGeom prst="rect">
            <a:avLst/>
          </a:prstGeom>
          <a:noFill/>
          <a:ln w="9525">
            <a:noFill/>
            <a:miter lim="800000"/>
            <a:headEnd/>
            <a:tailEnd/>
          </a:ln>
        </p:spPr>
      </p:pic>
      <p:sp>
        <p:nvSpPr>
          <p:cNvPr id="1162243" name="Rectangle 7"/>
          <p:cNvSpPr>
            <a:spLocks noChangeArrowheads="1"/>
          </p:cNvSpPr>
          <p:nvPr/>
        </p:nvSpPr>
        <p:spPr bwMode="auto">
          <a:xfrm>
            <a:off x="900113" y="101600"/>
            <a:ext cx="3697287" cy="519113"/>
          </a:xfrm>
          <a:prstGeom prst="rect">
            <a:avLst/>
          </a:prstGeom>
          <a:noFill/>
          <a:ln w="9525">
            <a:noFill/>
            <a:miter lim="800000"/>
            <a:headEnd/>
            <a:tailEnd/>
          </a:ln>
        </p:spPr>
        <p:txBody>
          <a:bodyPr wrap="none">
            <a:spAutoFit/>
          </a:bodyPr>
          <a:lstStyle/>
          <a:p>
            <a:r>
              <a:rPr lang="fr-FR">
                <a:solidFill>
                  <a:srgbClr val="660066"/>
                </a:solidFill>
              </a:rPr>
              <a:t>III – Les paleo-océans</a:t>
            </a:r>
          </a:p>
        </p:txBody>
      </p:sp>
      <p:sp>
        <p:nvSpPr>
          <p:cNvPr id="1162244" name="Text Box 7"/>
          <p:cNvSpPr txBox="1">
            <a:spLocks noChangeArrowheads="1"/>
          </p:cNvSpPr>
          <p:nvPr/>
        </p:nvSpPr>
        <p:spPr bwMode="auto">
          <a:xfrm>
            <a:off x="6424613" y="3028950"/>
            <a:ext cx="2163762" cy="519113"/>
          </a:xfrm>
          <a:prstGeom prst="rect">
            <a:avLst/>
          </a:prstGeom>
          <a:noFill/>
          <a:ln w="9525">
            <a:noFill/>
            <a:miter lim="800000"/>
            <a:headEnd/>
            <a:tailEnd/>
          </a:ln>
        </p:spPr>
        <p:txBody>
          <a:bodyPr wrap="none">
            <a:spAutoFit/>
          </a:bodyPr>
          <a:lstStyle/>
          <a:p>
            <a:r>
              <a:rPr lang="fr-FR"/>
              <a:t>OBDUCTION</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4F54A1E8-C81B-4C90-8F1F-AC69D6029AEA}" type="slidenum">
              <a:rPr lang="fr-FR"/>
              <a:pPr>
                <a:defRPr/>
              </a:pPr>
              <a:t>85</a:t>
            </a:fld>
            <a:endParaRPr lang="fr-FR"/>
          </a:p>
        </p:txBody>
      </p:sp>
      <p:sp>
        <p:nvSpPr>
          <p:cNvPr id="1163266" name="Rectangle 2"/>
          <p:cNvSpPr>
            <a:spLocks noGrp="1"/>
          </p:cNvSpPr>
          <p:nvPr>
            <p:ph type="title" idx="4294967295"/>
          </p:nvPr>
        </p:nvSpPr>
        <p:spPr/>
        <p:txBody>
          <a:bodyPr/>
          <a:lstStyle/>
          <a:p>
            <a:endParaRPr lang="fr-FR" smtClean="0"/>
          </a:p>
        </p:txBody>
      </p:sp>
      <p:sp>
        <p:nvSpPr>
          <p:cNvPr id="1163267" name="Rectangle 3"/>
          <p:cNvSpPr>
            <a:spLocks noGrp="1"/>
          </p:cNvSpPr>
          <p:nvPr>
            <p:ph type="body" idx="4294967295"/>
          </p:nvPr>
        </p:nvSpPr>
        <p:spPr>
          <a:xfrm>
            <a:off x="611188" y="1844675"/>
            <a:ext cx="7886700" cy="4351338"/>
          </a:xfrm>
        </p:spPr>
        <p:txBody>
          <a:bodyPr/>
          <a:lstStyle/>
          <a:p>
            <a:endParaRPr lang="fr-FR" smtClean="0"/>
          </a:p>
        </p:txBody>
      </p:sp>
      <p:pic>
        <p:nvPicPr>
          <p:cNvPr id="1163268" name="Picture 4"/>
          <p:cNvPicPr>
            <a:picLocks noChangeAspect="1" noChangeArrowheads="1"/>
          </p:cNvPicPr>
          <p:nvPr/>
        </p:nvPicPr>
        <p:blipFill>
          <a:blip r:embed="rId2"/>
          <a:srcRect l="44827" t="18706" r="12555" b="18295"/>
          <a:stretch>
            <a:fillRect/>
          </a:stretch>
        </p:blipFill>
        <p:spPr bwMode="auto">
          <a:xfrm>
            <a:off x="971550" y="850900"/>
            <a:ext cx="7200900" cy="5983288"/>
          </a:xfrm>
          <a:prstGeom prst="rect">
            <a:avLst/>
          </a:prstGeom>
          <a:noFill/>
          <a:ln w="9525">
            <a:noFill/>
            <a:miter lim="800000"/>
            <a:headEnd/>
            <a:tailEnd/>
          </a:ln>
        </p:spPr>
      </p:pic>
      <p:sp>
        <p:nvSpPr>
          <p:cNvPr id="1163269" name="Text Box 5"/>
          <p:cNvSpPr txBox="1">
            <a:spLocks noChangeArrowheads="1"/>
          </p:cNvSpPr>
          <p:nvPr/>
        </p:nvSpPr>
        <p:spPr bwMode="auto">
          <a:xfrm>
            <a:off x="1619250" y="6269038"/>
            <a:ext cx="5805488" cy="519112"/>
          </a:xfrm>
          <a:prstGeom prst="rect">
            <a:avLst/>
          </a:prstGeom>
          <a:noFill/>
          <a:ln w="9525">
            <a:noFill/>
            <a:miter lim="800000"/>
            <a:headEnd/>
            <a:tailEnd/>
          </a:ln>
        </p:spPr>
        <p:txBody>
          <a:bodyPr wrap="none">
            <a:spAutoFit/>
          </a:bodyPr>
          <a:lstStyle/>
          <a:p>
            <a:r>
              <a:rPr lang="fr-FR"/>
              <a:t>Circulation hydrothermale et dépôts</a:t>
            </a:r>
          </a:p>
        </p:txBody>
      </p:sp>
      <p:sp>
        <p:nvSpPr>
          <p:cNvPr id="1163270" name="Rectangle 7"/>
          <p:cNvSpPr>
            <a:spLocks noChangeArrowheads="1"/>
          </p:cNvSpPr>
          <p:nvPr/>
        </p:nvSpPr>
        <p:spPr bwMode="auto">
          <a:xfrm>
            <a:off x="900113" y="101600"/>
            <a:ext cx="3697287" cy="519113"/>
          </a:xfrm>
          <a:prstGeom prst="rect">
            <a:avLst/>
          </a:prstGeom>
          <a:noFill/>
          <a:ln w="9525">
            <a:noFill/>
            <a:miter lim="800000"/>
            <a:headEnd/>
            <a:tailEnd/>
          </a:ln>
        </p:spPr>
        <p:txBody>
          <a:bodyPr wrap="none">
            <a:spAutoFit/>
          </a:bodyPr>
          <a:lstStyle/>
          <a:p>
            <a:r>
              <a:rPr lang="fr-FR">
                <a:solidFill>
                  <a:srgbClr val="660066"/>
                </a:solidFill>
              </a:rPr>
              <a:t>III – Les paleo-océans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35E2DB18-D75A-4082-928E-F88AE6DECB30}" type="slidenum">
              <a:rPr lang="fr-FR"/>
              <a:pPr>
                <a:defRPr/>
              </a:pPr>
              <a:t>86</a:t>
            </a:fld>
            <a:endParaRPr lang="fr-FR"/>
          </a:p>
        </p:txBody>
      </p:sp>
      <p:sp>
        <p:nvSpPr>
          <p:cNvPr id="1164290" name="Rectangle 2"/>
          <p:cNvSpPr>
            <a:spLocks noGrp="1"/>
          </p:cNvSpPr>
          <p:nvPr>
            <p:ph type="title" idx="4294967295"/>
          </p:nvPr>
        </p:nvSpPr>
        <p:spPr/>
        <p:txBody>
          <a:bodyPr/>
          <a:lstStyle/>
          <a:p>
            <a:endParaRPr lang="fr-FR" smtClean="0"/>
          </a:p>
        </p:txBody>
      </p:sp>
      <p:sp>
        <p:nvSpPr>
          <p:cNvPr id="1164291" name="Rectangle 3"/>
          <p:cNvSpPr>
            <a:spLocks noGrp="1"/>
          </p:cNvSpPr>
          <p:nvPr>
            <p:ph type="body" idx="4294967295"/>
          </p:nvPr>
        </p:nvSpPr>
        <p:spPr/>
        <p:txBody>
          <a:bodyPr/>
          <a:lstStyle/>
          <a:p>
            <a:endParaRPr lang="fr-FR" smtClean="0"/>
          </a:p>
        </p:txBody>
      </p:sp>
      <p:pic>
        <p:nvPicPr>
          <p:cNvPr id="1164292" name="Picture 4"/>
          <p:cNvPicPr>
            <a:picLocks noChangeAspect="1" noChangeArrowheads="1"/>
          </p:cNvPicPr>
          <p:nvPr/>
        </p:nvPicPr>
        <p:blipFill>
          <a:blip r:embed="rId2"/>
          <a:srcRect l="12738" r="12555"/>
          <a:stretch>
            <a:fillRect/>
          </a:stretch>
        </p:blipFill>
        <p:spPr bwMode="auto">
          <a:xfrm>
            <a:off x="395288" y="836613"/>
            <a:ext cx="7777162" cy="5853112"/>
          </a:xfrm>
          <a:prstGeom prst="rect">
            <a:avLst/>
          </a:prstGeom>
          <a:noFill/>
          <a:ln w="9525">
            <a:noFill/>
            <a:miter lim="800000"/>
            <a:headEnd/>
            <a:tailEnd/>
          </a:ln>
        </p:spPr>
      </p:pic>
      <p:sp>
        <p:nvSpPr>
          <p:cNvPr id="1164293" name="Rectangle 7"/>
          <p:cNvSpPr>
            <a:spLocks noChangeArrowheads="1"/>
          </p:cNvSpPr>
          <p:nvPr/>
        </p:nvSpPr>
        <p:spPr bwMode="auto">
          <a:xfrm>
            <a:off x="900113" y="101600"/>
            <a:ext cx="3697287" cy="519113"/>
          </a:xfrm>
          <a:prstGeom prst="rect">
            <a:avLst/>
          </a:prstGeom>
          <a:noFill/>
          <a:ln w="9525">
            <a:noFill/>
            <a:miter lim="800000"/>
            <a:headEnd/>
            <a:tailEnd/>
          </a:ln>
        </p:spPr>
        <p:txBody>
          <a:bodyPr wrap="none">
            <a:spAutoFit/>
          </a:bodyPr>
          <a:lstStyle/>
          <a:p>
            <a:r>
              <a:rPr lang="fr-FR">
                <a:solidFill>
                  <a:srgbClr val="660066"/>
                </a:solidFill>
              </a:rPr>
              <a:t>III – Les paleo-océans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3A44DD85-AF8A-4A4F-8090-A3D56FFB8CDE}" type="slidenum">
              <a:rPr lang="fr-FR"/>
              <a:pPr>
                <a:defRPr/>
              </a:pPr>
              <a:t>87</a:t>
            </a:fld>
            <a:endParaRPr lang="fr-FR"/>
          </a:p>
        </p:txBody>
      </p:sp>
      <p:sp>
        <p:nvSpPr>
          <p:cNvPr id="1165314" name="Rectangle 2"/>
          <p:cNvSpPr>
            <a:spLocks noGrp="1"/>
          </p:cNvSpPr>
          <p:nvPr>
            <p:ph type="title" idx="4294967295"/>
          </p:nvPr>
        </p:nvSpPr>
        <p:spPr/>
        <p:txBody>
          <a:bodyPr/>
          <a:lstStyle/>
          <a:p>
            <a:endParaRPr lang="fr-FR" smtClean="0"/>
          </a:p>
        </p:txBody>
      </p:sp>
      <p:sp>
        <p:nvSpPr>
          <p:cNvPr id="1165315" name="Rectangle 3"/>
          <p:cNvSpPr>
            <a:spLocks noGrp="1"/>
          </p:cNvSpPr>
          <p:nvPr>
            <p:ph type="body" idx="4294967295"/>
          </p:nvPr>
        </p:nvSpPr>
        <p:spPr/>
        <p:txBody>
          <a:bodyPr/>
          <a:lstStyle/>
          <a:p>
            <a:endParaRPr lang="fr-FR" smtClean="0"/>
          </a:p>
        </p:txBody>
      </p:sp>
      <p:pic>
        <p:nvPicPr>
          <p:cNvPr id="1165316" name="Picture 6" descr="arsci_0399-1237_1981_sup_1_1_T1_0132_0000_1"/>
          <p:cNvPicPr>
            <a:picLocks noChangeAspect="1" noChangeArrowheads="1"/>
          </p:cNvPicPr>
          <p:nvPr/>
        </p:nvPicPr>
        <p:blipFill>
          <a:blip r:embed="rId2"/>
          <a:srcRect/>
          <a:stretch>
            <a:fillRect/>
          </a:stretch>
        </p:blipFill>
        <p:spPr bwMode="auto">
          <a:xfrm>
            <a:off x="468313" y="333375"/>
            <a:ext cx="4810125" cy="6130925"/>
          </a:xfrm>
          <a:prstGeom prst="rect">
            <a:avLst/>
          </a:prstGeom>
          <a:noFill/>
          <a:ln w="9525">
            <a:noFill/>
            <a:miter lim="800000"/>
            <a:headEnd/>
            <a:tailEnd/>
          </a:ln>
        </p:spPr>
      </p:pic>
      <p:pic>
        <p:nvPicPr>
          <p:cNvPr id="1165317" name="Picture 8" descr="Résultat de recherche d'images pour &quot;oman ophiolites&quot;"/>
          <p:cNvPicPr>
            <a:picLocks noChangeAspect="1" noChangeArrowheads="1"/>
          </p:cNvPicPr>
          <p:nvPr/>
        </p:nvPicPr>
        <p:blipFill>
          <a:blip r:embed="rId3"/>
          <a:srcRect/>
          <a:stretch>
            <a:fillRect/>
          </a:stretch>
        </p:blipFill>
        <p:spPr bwMode="auto">
          <a:xfrm>
            <a:off x="5638800" y="1628775"/>
            <a:ext cx="3505200" cy="3514725"/>
          </a:xfrm>
          <a:prstGeom prst="rect">
            <a:avLst/>
          </a:prstGeom>
          <a:noFill/>
          <a:ln w="9525">
            <a:noFill/>
            <a:miter lim="800000"/>
            <a:headEnd/>
            <a:tailEnd/>
          </a:ln>
        </p:spPr>
      </p:pic>
      <p:sp>
        <p:nvSpPr>
          <p:cNvPr id="1165318" name="Text Box 9"/>
          <p:cNvSpPr txBox="1">
            <a:spLocks noChangeArrowheads="1"/>
          </p:cNvSpPr>
          <p:nvPr/>
        </p:nvSpPr>
        <p:spPr bwMode="auto">
          <a:xfrm>
            <a:off x="5219700" y="5373688"/>
            <a:ext cx="3924300" cy="946150"/>
          </a:xfrm>
          <a:prstGeom prst="rect">
            <a:avLst/>
          </a:prstGeom>
          <a:noFill/>
          <a:ln w="9525">
            <a:noFill/>
            <a:miter lim="800000"/>
            <a:headEnd/>
            <a:tailEnd/>
          </a:ln>
        </p:spPr>
        <p:txBody>
          <a:bodyPr wrap="none">
            <a:spAutoFit/>
          </a:bodyPr>
          <a:lstStyle/>
          <a:p>
            <a:r>
              <a:rPr lang="fr-FR"/>
              <a:t>Ophiolites et ressources</a:t>
            </a:r>
          </a:p>
          <a:p>
            <a:r>
              <a:rPr lang="fr-FR"/>
              <a:t>minérales</a:t>
            </a:r>
          </a:p>
        </p:txBody>
      </p:sp>
      <p:sp>
        <p:nvSpPr>
          <p:cNvPr id="1165319" name="Text Box 8"/>
          <p:cNvSpPr txBox="1">
            <a:spLocks noChangeArrowheads="1"/>
          </p:cNvSpPr>
          <p:nvPr/>
        </p:nvSpPr>
        <p:spPr bwMode="auto">
          <a:xfrm>
            <a:off x="5292725" y="868363"/>
            <a:ext cx="3683000" cy="519112"/>
          </a:xfrm>
          <a:prstGeom prst="rect">
            <a:avLst/>
          </a:prstGeom>
          <a:noFill/>
          <a:ln w="9525">
            <a:noFill/>
            <a:miter lim="800000"/>
            <a:headEnd/>
            <a:tailEnd/>
          </a:ln>
        </p:spPr>
        <p:txBody>
          <a:bodyPr wrap="none">
            <a:spAutoFit/>
          </a:bodyPr>
          <a:lstStyle/>
          <a:p>
            <a:r>
              <a:rPr lang="fr-FR"/>
              <a:t>Les Ophiolites d’Oman</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71403AC1-CD4C-4B4F-B83F-5E97A63A90D3}" type="slidenum">
              <a:rPr lang="fr-FR"/>
              <a:pPr>
                <a:defRPr/>
              </a:pPr>
              <a:t>88</a:t>
            </a:fld>
            <a:endParaRPr lang="fr-FR"/>
          </a:p>
        </p:txBody>
      </p:sp>
      <p:sp>
        <p:nvSpPr>
          <p:cNvPr id="1166338" name="Rectangle 2"/>
          <p:cNvSpPr>
            <a:spLocks noGrp="1"/>
          </p:cNvSpPr>
          <p:nvPr>
            <p:ph type="title" idx="4294967295"/>
          </p:nvPr>
        </p:nvSpPr>
        <p:spPr/>
        <p:txBody>
          <a:bodyPr/>
          <a:lstStyle/>
          <a:p>
            <a:endParaRPr lang="fr-FR" smtClean="0"/>
          </a:p>
        </p:txBody>
      </p:sp>
      <p:sp>
        <p:nvSpPr>
          <p:cNvPr id="1166339" name="Rectangle 3"/>
          <p:cNvSpPr>
            <a:spLocks noGrp="1"/>
          </p:cNvSpPr>
          <p:nvPr>
            <p:ph type="body" idx="4294967295"/>
          </p:nvPr>
        </p:nvSpPr>
        <p:spPr/>
        <p:txBody>
          <a:bodyPr/>
          <a:lstStyle/>
          <a:p>
            <a:endParaRPr lang="fr-FR" smtClean="0"/>
          </a:p>
        </p:txBody>
      </p:sp>
      <p:pic>
        <p:nvPicPr>
          <p:cNvPr id="1166340" name="Picture 4"/>
          <p:cNvPicPr>
            <a:picLocks noChangeAspect="1" noChangeArrowheads="1"/>
          </p:cNvPicPr>
          <p:nvPr/>
        </p:nvPicPr>
        <p:blipFill>
          <a:blip r:embed="rId2"/>
          <a:srcRect/>
          <a:stretch>
            <a:fillRect/>
          </a:stretch>
        </p:blipFill>
        <p:spPr bwMode="auto">
          <a:xfrm>
            <a:off x="684213" y="927100"/>
            <a:ext cx="8064500" cy="5195888"/>
          </a:xfrm>
          <a:prstGeom prst="rect">
            <a:avLst/>
          </a:prstGeom>
          <a:noFill/>
          <a:ln w="9525">
            <a:noFill/>
            <a:miter lim="800000"/>
            <a:headEnd/>
            <a:tailEnd/>
          </a:ln>
        </p:spPr>
      </p:pic>
      <p:sp>
        <p:nvSpPr>
          <p:cNvPr id="1166341" name="Text Box 5"/>
          <p:cNvSpPr txBox="1">
            <a:spLocks noChangeArrowheads="1"/>
          </p:cNvSpPr>
          <p:nvPr/>
        </p:nvSpPr>
        <p:spPr bwMode="auto">
          <a:xfrm>
            <a:off x="107950" y="6176963"/>
            <a:ext cx="2900363" cy="457200"/>
          </a:xfrm>
          <a:prstGeom prst="rect">
            <a:avLst/>
          </a:prstGeom>
          <a:noFill/>
          <a:ln w="9525">
            <a:noFill/>
            <a:miter lim="800000"/>
            <a:headEnd/>
            <a:tailEnd/>
          </a:ln>
        </p:spPr>
        <p:txBody>
          <a:bodyPr wrap="none">
            <a:spAutoFit/>
          </a:bodyPr>
          <a:lstStyle/>
          <a:p>
            <a:r>
              <a:rPr lang="fr-FR" sz="2400"/>
              <a:t>Lombard et al. 1999</a:t>
            </a:r>
          </a:p>
        </p:txBody>
      </p:sp>
      <p:sp>
        <p:nvSpPr>
          <p:cNvPr id="1166342" name="Text Box 6"/>
          <p:cNvSpPr txBox="1">
            <a:spLocks noChangeArrowheads="1"/>
          </p:cNvSpPr>
          <p:nvPr/>
        </p:nvSpPr>
        <p:spPr bwMode="auto">
          <a:xfrm>
            <a:off x="3276600" y="6011863"/>
            <a:ext cx="5942013" cy="946150"/>
          </a:xfrm>
          <a:prstGeom prst="rect">
            <a:avLst/>
          </a:prstGeom>
          <a:noFill/>
          <a:ln w="9525">
            <a:noFill/>
            <a:miter lim="800000"/>
            <a:headEnd/>
            <a:tailEnd/>
          </a:ln>
        </p:spPr>
        <p:txBody>
          <a:bodyPr wrap="none">
            <a:spAutoFit/>
          </a:bodyPr>
          <a:lstStyle/>
          <a:p>
            <a:r>
              <a:rPr lang="fr-FR"/>
              <a:t>Voies commerciales de Mésopotamie</a:t>
            </a:r>
          </a:p>
          <a:p>
            <a:r>
              <a:rPr lang="fr-FR"/>
              <a:t>3000 ans BC</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91FF505B-87B8-41EB-9816-B01E5A054E44}" type="slidenum">
              <a:rPr lang="fr-FR"/>
              <a:pPr>
                <a:defRPr/>
              </a:pPr>
              <a:t>89</a:t>
            </a:fld>
            <a:endParaRPr lang="fr-FR"/>
          </a:p>
        </p:txBody>
      </p:sp>
      <p:sp>
        <p:nvSpPr>
          <p:cNvPr id="1167362" name="Rectangle 2"/>
          <p:cNvSpPr>
            <a:spLocks noGrp="1"/>
          </p:cNvSpPr>
          <p:nvPr>
            <p:ph type="title" idx="4294967295"/>
          </p:nvPr>
        </p:nvSpPr>
        <p:spPr/>
        <p:txBody>
          <a:bodyPr/>
          <a:lstStyle/>
          <a:p>
            <a:endParaRPr lang="fr-FR" smtClean="0"/>
          </a:p>
        </p:txBody>
      </p:sp>
      <p:sp>
        <p:nvSpPr>
          <p:cNvPr id="1167363" name="Rectangle 3"/>
          <p:cNvSpPr>
            <a:spLocks noGrp="1"/>
          </p:cNvSpPr>
          <p:nvPr>
            <p:ph type="body" idx="4294967295"/>
          </p:nvPr>
        </p:nvSpPr>
        <p:spPr/>
        <p:txBody>
          <a:bodyPr/>
          <a:lstStyle/>
          <a:p>
            <a:endParaRPr lang="fr-FR" smtClean="0"/>
          </a:p>
        </p:txBody>
      </p:sp>
      <p:pic>
        <p:nvPicPr>
          <p:cNvPr id="1167364" name="Picture 5" descr="Champ-de-nodules-polymetalliques"/>
          <p:cNvPicPr>
            <a:picLocks noChangeAspect="1" noChangeArrowheads="1"/>
          </p:cNvPicPr>
          <p:nvPr/>
        </p:nvPicPr>
        <p:blipFill>
          <a:blip r:embed="rId2"/>
          <a:srcRect/>
          <a:stretch>
            <a:fillRect/>
          </a:stretch>
        </p:blipFill>
        <p:spPr bwMode="auto">
          <a:xfrm>
            <a:off x="971550" y="873125"/>
            <a:ext cx="7589838" cy="5692775"/>
          </a:xfrm>
          <a:prstGeom prst="rect">
            <a:avLst/>
          </a:prstGeom>
          <a:noFill/>
          <a:ln w="9525">
            <a:noFill/>
            <a:miter lim="800000"/>
            <a:headEnd/>
            <a:tailEnd/>
          </a:ln>
        </p:spPr>
      </p:pic>
      <p:sp>
        <p:nvSpPr>
          <p:cNvPr id="1167365" name="Text Box 6"/>
          <p:cNvSpPr txBox="1">
            <a:spLocks noChangeArrowheads="1"/>
          </p:cNvSpPr>
          <p:nvPr/>
        </p:nvSpPr>
        <p:spPr bwMode="auto">
          <a:xfrm>
            <a:off x="971550" y="101600"/>
            <a:ext cx="4568825" cy="519113"/>
          </a:xfrm>
          <a:prstGeom prst="rect">
            <a:avLst/>
          </a:prstGeom>
          <a:noFill/>
          <a:ln w="9525">
            <a:noFill/>
            <a:miter lim="800000"/>
            <a:headEnd/>
            <a:tailEnd/>
          </a:ln>
        </p:spPr>
        <p:txBody>
          <a:bodyPr wrap="none">
            <a:spAutoFit/>
          </a:bodyPr>
          <a:lstStyle/>
          <a:p>
            <a:r>
              <a:rPr lang="fr-FR"/>
              <a:t>Les nodules polymétalliques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5"/>
          <p:cNvSpPr>
            <a:spLocks noGrp="1"/>
          </p:cNvSpPr>
          <p:nvPr>
            <p:ph type="sldNum" sz="quarter" idx="12"/>
          </p:nvPr>
        </p:nvSpPr>
        <p:spPr/>
        <p:txBody>
          <a:bodyPr/>
          <a:lstStyle/>
          <a:p>
            <a:pPr>
              <a:defRPr/>
            </a:pPr>
            <a:fld id="{4DE44383-70E4-45F0-AA36-925000B8FC57}" type="slidenum">
              <a:rPr lang="fr-FR"/>
              <a:pPr>
                <a:defRPr/>
              </a:pPr>
              <a:t>9</a:t>
            </a:fld>
            <a:endParaRPr lang="fr-FR"/>
          </a:p>
        </p:txBody>
      </p:sp>
      <p:sp>
        <p:nvSpPr>
          <p:cNvPr id="1065986" name="Rectangle 8"/>
          <p:cNvSpPr txBox="1">
            <a:spLocks noGrp="1" noChangeArrowheads="1"/>
          </p:cNvSpPr>
          <p:nvPr/>
        </p:nvSpPr>
        <p:spPr bwMode="auto">
          <a:xfrm>
            <a:off x="0" y="6524625"/>
            <a:ext cx="1835150" cy="309563"/>
          </a:xfrm>
          <a:prstGeom prst="rect">
            <a:avLst/>
          </a:prstGeom>
          <a:noFill/>
          <a:ln w="9525">
            <a:noFill/>
            <a:miter lim="800000"/>
            <a:headEnd/>
            <a:tailEnd/>
          </a:ln>
        </p:spPr>
        <p:txBody>
          <a:bodyPr anchor="ctr"/>
          <a:lstStyle/>
          <a:p>
            <a:pPr algn="ctr"/>
            <a:r>
              <a:rPr lang="en-GB" sz="900">
                <a:solidFill>
                  <a:srgbClr val="898989"/>
                </a:solidFill>
                <a:ea typeface="Raavi"/>
                <a:cs typeface="Raavi"/>
              </a:rPr>
              <a:t>ENS, le 23 mars 2019</a:t>
            </a:r>
            <a:endParaRPr lang="en-US" sz="900">
              <a:solidFill>
                <a:srgbClr val="898989"/>
              </a:solidFill>
              <a:ea typeface="Raavi"/>
              <a:cs typeface="Raavi"/>
            </a:endParaRPr>
          </a:p>
        </p:txBody>
      </p:sp>
      <p:pic>
        <p:nvPicPr>
          <p:cNvPr id="1065987" name="Image 7"/>
          <p:cNvPicPr>
            <a:picLocks noChangeAspect="1"/>
          </p:cNvPicPr>
          <p:nvPr/>
        </p:nvPicPr>
        <p:blipFill>
          <a:blip r:embed="rId3"/>
          <a:srcRect/>
          <a:stretch>
            <a:fillRect/>
          </a:stretch>
        </p:blipFill>
        <p:spPr bwMode="auto">
          <a:xfrm>
            <a:off x="7034213" y="6137275"/>
            <a:ext cx="561975" cy="720725"/>
          </a:xfrm>
          <a:prstGeom prst="rect">
            <a:avLst/>
          </a:prstGeom>
          <a:noFill/>
          <a:ln w="9525">
            <a:noFill/>
            <a:miter lim="800000"/>
            <a:headEnd/>
            <a:tailEnd/>
          </a:ln>
        </p:spPr>
      </p:pic>
      <p:pic>
        <p:nvPicPr>
          <p:cNvPr id="1065988" name="Image 2"/>
          <p:cNvPicPr>
            <a:picLocks noChangeAspect="1"/>
          </p:cNvPicPr>
          <p:nvPr/>
        </p:nvPicPr>
        <p:blipFill>
          <a:blip r:embed="rId4"/>
          <a:srcRect/>
          <a:stretch>
            <a:fillRect/>
          </a:stretch>
        </p:blipFill>
        <p:spPr bwMode="auto">
          <a:xfrm>
            <a:off x="7821613" y="6137275"/>
            <a:ext cx="1322387" cy="647700"/>
          </a:xfrm>
          <a:prstGeom prst="rect">
            <a:avLst/>
          </a:prstGeom>
          <a:noFill/>
          <a:ln w="9525">
            <a:noFill/>
            <a:miter lim="800000"/>
            <a:headEnd/>
            <a:tailEnd/>
          </a:ln>
        </p:spPr>
      </p:pic>
      <p:pic>
        <p:nvPicPr>
          <p:cNvPr id="1065989" name="Picture 6" descr="http://atlantic-cable.com//Maps/TelegraphPlateauMap.jpg"/>
          <p:cNvPicPr>
            <a:picLocks noChangeAspect="1" noChangeArrowheads="1"/>
          </p:cNvPicPr>
          <p:nvPr/>
        </p:nvPicPr>
        <p:blipFill>
          <a:blip r:embed="rId5"/>
          <a:srcRect/>
          <a:stretch>
            <a:fillRect/>
          </a:stretch>
        </p:blipFill>
        <p:spPr bwMode="auto">
          <a:xfrm>
            <a:off x="323850" y="2924175"/>
            <a:ext cx="8388350" cy="2732088"/>
          </a:xfrm>
          <a:prstGeom prst="rect">
            <a:avLst/>
          </a:prstGeom>
          <a:noFill/>
          <a:ln w="9525">
            <a:noFill/>
            <a:miter lim="800000"/>
            <a:headEnd/>
            <a:tailEnd/>
          </a:ln>
        </p:spPr>
      </p:pic>
      <p:pic>
        <p:nvPicPr>
          <p:cNvPr id="1065990" name="Picture 10" descr="http://atlantic-cable.com//Cables/1857-58Atlantic/Profile.jpg"/>
          <p:cNvPicPr>
            <a:picLocks noChangeAspect="1" noChangeArrowheads="1"/>
          </p:cNvPicPr>
          <p:nvPr/>
        </p:nvPicPr>
        <p:blipFill>
          <a:blip r:embed="rId6"/>
          <a:srcRect/>
          <a:stretch>
            <a:fillRect/>
          </a:stretch>
        </p:blipFill>
        <p:spPr bwMode="auto">
          <a:xfrm>
            <a:off x="179388" y="1125538"/>
            <a:ext cx="8964612" cy="1235075"/>
          </a:xfrm>
          <a:prstGeom prst="rect">
            <a:avLst/>
          </a:prstGeom>
          <a:noFill/>
          <a:ln w="9525">
            <a:noFill/>
            <a:miter lim="800000"/>
            <a:headEnd/>
            <a:tailEnd/>
          </a:ln>
        </p:spPr>
      </p:pic>
      <p:sp>
        <p:nvSpPr>
          <p:cNvPr id="1065991" name="Text Box 11"/>
          <p:cNvSpPr txBox="1">
            <a:spLocks noChangeArrowheads="1"/>
          </p:cNvSpPr>
          <p:nvPr/>
        </p:nvSpPr>
        <p:spPr bwMode="auto">
          <a:xfrm>
            <a:off x="4602163" y="2349500"/>
            <a:ext cx="4541837" cy="396875"/>
          </a:xfrm>
          <a:prstGeom prst="rect">
            <a:avLst/>
          </a:prstGeom>
          <a:noFill/>
          <a:ln w="9525">
            <a:noFill/>
            <a:miter lim="800000"/>
            <a:headEnd/>
            <a:tailEnd/>
          </a:ln>
        </p:spPr>
        <p:txBody>
          <a:bodyPr wrap="none">
            <a:spAutoFit/>
          </a:bodyPr>
          <a:lstStyle/>
          <a:p>
            <a:r>
              <a:rPr lang="fr-FR" sz="2000"/>
              <a:t>USS Arctic, Lieutenant Berryman, 1856</a:t>
            </a:r>
          </a:p>
        </p:txBody>
      </p:sp>
      <p:sp>
        <p:nvSpPr>
          <p:cNvPr id="1065992" name="Text Box 14"/>
          <p:cNvSpPr txBox="1">
            <a:spLocks noChangeArrowheads="1"/>
          </p:cNvSpPr>
          <p:nvPr/>
        </p:nvSpPr>
        <p:spPr bwMode="auto">
          <a:xfrm>
            <a:off x="3217863" y="5734050"/>
            <a:ext cx="5675312" cy="396875"/>
          </a:xfrm>
          <a:prstGeom prst="rect">
            <a:avLst/>
          </a:prstGeom>
          <a:noFill/>
          <a:ln w="9525">
            <a:noFill/>
            <a:miter lim="800000"/>
            <a:headEnd/>
            <a:tailEnd/>
          </a:ln>
        </p:spPr>
        <p:txBody>
          <a:bodyPr wrap="none">
            <a:spAutoFit/>
          </a:bodyPr>
          <a:lstStyle/>
          <a:p>
            <a:r>
              <a:rPr lang="fr-FR" sz="2000"/>
              <a:t>Projets de cables télégraphiques transatlantiques</a:t>
            </a:r>
          </a:p>
        </p:txBody>
      </p:sp>
      <p:sp>
        <p:nvSpPr>
          <p:cNvPr id="1065993" name="Text Box 9"/>
          <p:cNvSpPr txBox="1">
            <a:spLocks noChangeArrowheads="1"/>
          </p:cNvSpPr>
          <p:nvPr/>
        </p:nvSpPr>
        <p:spPr bwMode="auto">
          <a:xfrm>
            <a:off x="1116013" y="115888"/>
            <a:ext cx="6076950" cy="519112"/>
          </a:xfrm>
          <a:prstGeom prst="rect">
            <a:avLst/>
          </a:prstGeom>
          <a:noFill/>
          <a:ln w="9525">
            <a:noFill/>
            <a:miter lim="800000"/>
            <a:headEnd/>
            <a:tailEnd/>
          </a:ln>
        </p:spPr>
        <p:txBody>
          <a:bodyPr wrap="none">
            <a:spAutoFit/>
          </a:bodyPr>
          <a:lstStyle/>
          <a:p>
            <a:r>
              <a:rPr lang="fr-FR">
                <a:solidFill>
                  <a:srgbClr val="660066"/>
                </a:solidFill>
              </a:rPr>
              <a:t>I – Mesurer la profondeur des océans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5"/>
          <p:cNvSpPr>
            <a:spLocks noGrp="1"/>
          </p:cNvSpPr>
          <p:nvPr>
            <p:ph type="sldNum" sz="quarter" idx="12"/>
          </p:nvPr>
        </p:nvSpPr>
        <p:spPr/>
        <p:txBody>
          <a:bodyPr/>
          <a:lstStyle/>
          <a:p>
            <a:pPr>
              <a:defRPr/>
            </a:pPr>
            <a:fld id="{70FB831F-5D51-4088-BB1A-355E4E0F8599}" type="slidenum">
              <a:rPr lang="fr-FR"/>
              <a:pPr>
                <a:defRPr/>
              </a:pPr>
              <a:t>90</a:t>
            </a:fld>
            <a:endParaRPr lang="fr-FR"/>
          </a:p>
        </p:txBody>
      </p:sp>
      <p:pic>
        <p:nvPicPr>
          <p:cNvPr id="1168386" name="Picture 4"/>
          <p:cNvPicPr>
            <a:picLocks noChangeAspect="1" noChangeArrowheads="1"/>
          </p:cNvPicPr>
          <p:nvPr/>
        </p:nvPicPr>
        <p:blipFill>
          <a:blip r:embed="rId2"/>
          <a:srcRect l="11066" t="9831" r="11456" b="5511"/>
          <a:stretch>
            <a:fillRect/>
          </a:stretch>
        </p:blipFill>
        <p:spPr bwMode="auto">
          <a:xfrm>
            <a:off x="252413" y="930275"/>
            <a:ext cx="8640762" cy="5307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9052F461-9D22-4C62-B3A8-4D8189977981}" type="slidenum">
              <a:rPr lang="fr-FR"/>
              <a:pPr>
                <a:defRPr/>
              </a:pPr>
              <a:t>91</a:t>
            </a:fld>
            <a:endParaRPr lang="fr-FR"/>
          </a:p>
        </p:txBody>
      </p:sp>
      <p:pic>
        <p:nvPicPr>
          <p:cNvPr id="1171458" name="Picture 4"/>
          <p:cNvPicPr>
            <a:picLocks noChangeAspect="1" noChangeArrowheads="1"/>
          </p:cNvPicPr>
          <p:nvPr/>
        </p:nvPicPr>
        <p:blipFill>
          <a:blip r:embed="rId2"/>
          <a:srcRect/>
          <a:stretch>
            <a:fillRect/>
          </a:stretch>
        </p:blipFill>
        <p:spPr bwMode="auto">
          <a:xfrm>
            <a:off x="468313" y="1341438"/>
            <a:ext cx="5832475" cy="5030787"/>
          </a:xfrm>
          <a:prstGeom prst="rect">
            <a:avLst/>
          </a:prstGeom>
          <a:noFill/>
          <a:ln w="9525">
            <a:noFill/>
            <a:miter lim="800000"/>
            <a:headEnd/>
            <a:tailEnd/>
          </a:ln>
        </p:spPr>
      </p:pic>
      <p:sp>
        <p:nvSpPr>
          <p:cNvPr id="1171459" name="Text Box 5"/>
          <p:cNvSpPr txBox="1">
            <a:spLocks noChangeArrowheads="1"/>
          </p:cNvSpPr>
          <p:nvPr/>
        </p:nvSpPr>
        <p:spPr bwMode="auto">
          <a:xfrm>
            <a:off x="5580063" y="1157288"/>
            <a:ext cx="3544887" cy="1373187"/>
          </a:xfrm>
          <a:prstGeom prst="rect">
            <a:avLst/>
          </a:prstGeom>
          <a:noFill/>
          <a:ln w="9525">
            <a:noFill/>
            <a:miter lim="800000"/>
            <a:headEnd/>
            <a:tailEnd/>
          </a:ln>
        </p:spPr>
        <p:txBody>
          <a:bodyPr wrap="none">
            <a:spAutoFit/>
          </a:bodyPr>
          <a:lstStyle/>
          <a:p>
            <a:r>
              <a:rPr lang="fr-FR"/>
              <a:t>L’orbite d’un satellite </a:t>
            </a:r>
          </a:p>
          <a:p>
            <a:r>
              <a:rPr lang="fr-FR"/>
              <a:t>suit également une </a:t>
            </a:r>
          </a:p>
          <a:p>
            <a:r>
              <a:rPr lang="fr-FR"/>
              <a:t>équipotentielle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A57647D2-2FB0-4DE6-B461-93967B1B0331}" type="slidenum">
              <a:rPr lang="fr-FR"/>
              <a:pPr>
                <a:defRPr/>
              </a:pPr>
              <a:t>92</a:t>
            </a:fld>
            <a:endParaRPr lang="fr-FR"/>
          </a:p>
        </p:txBody>
      </p:sp>
      <p:sp>
        <p:nvSpPr>
          <p:cNvPr id="1172482" name="Rectangle 2"/>
          <p:cNvSpPr>
            <a:spLocks noGrp="1"/>
          </p:cNvSpPr>
          <p:nvPr>
            <p:ph type="title" idx="4294967295"/>
          </p:nvPr>
        </p:nvSpPr>
        <p:spPr/>
        <p:txBody>
          <a:bodyPr/>
          <a:lstStyle/>
          <a:p>
            <a:endParaRPr lang="fr-FR" smtClean="0"/>
          </a:p>
        </p:txBody>
      </p:sp>
      <p:sp>
        <p:nvSpPr>
          <p:cNvPr id="1172483" name="Rectangle 3"/>
          <p:cNvSpPr>
            <a:spLocks noGrp="1"/>
          </p:cNvSpPr>
          <p:nvPr>
            <p:ph type="body" idx="4294967295"/>
          </p:nvPr>
        </p:nvSpPr>
        <p:spPr/>
        <p:txBody>
          <a:bodyPr/>
          <a:lstStyle/>
          <a:p>
            <a:endParaRPr lang="fr-FR" smtClean="0"/>
          </a:p>
        </p:txBody>
      </p:sp>
      <p:pic>
        <p:nvPicPr>
          <p:cNvPr id="1172484" name="Picture 2"/>
          <p:cNvPicPr>
            <a:picLocks noChangeAspect="1" noChangeArrowheads="1"/>
          </p:cNvPicPr>
          <p:nvPr/>
        </p:nvPicPr>
        <p:blipFill>
          <a:blip r:embed="rId2"/>
          <a:srcRect l="13335" t="58847" r="9621" b="12064"/>
          <a:stretch>
            <a:fillRect/>
          </a:stretch>
        </p:blipFill>
        <p:spPr bwMode="auto">
          <a:xfrm>
            <a:off x="0" y="1341438"/>
            <a:ext cx="8737600" cy="4535487"/>
          </a:xfrm>
          <a:prstGeom prst="rect">
            <a:avLst/>
          </a:prstGeom>
          <a:noFill/>
          <a:ln w="9525">
            <a:noFill/>
            <a:miter lim="800000"/>
            <a:headEnd/>
            <a:tailEnd/>
          </a:ln>
        </p:spPr>
      </p:pic>
      <p:sp>
        <p:nvSpPr>
          <p:cNvPr id="1172485" name="Text Box 5"/>
          <p:cNvSpPr txBox="1">
            <a:spLocks noChangeArrowheads="1"/>
          </p:cNvSpPr>
          <p:nvPr/>
        </p:nvSpPr>
        <p:spPr bwMode="auto">
          <a:xfrm>
            <a:off x="4451350" y="6491288"/>
            <a:ext cx="4692650" cy="366712"/>
          </a:xfrm>
          <a:prstGeom prst="rect">
            <a:avLst/>
          </a:prstGeom>
          <a:noFill/>
          <a:ln w="9525">
            <a:noFill/>
            <a:miter lim="800000"/>
            <a:headEnd/>
            <a:tailEnd/>
          </a:ln>
        </p:spPr>
        <p:txBody>
          <a:bodyPr wrap="none">
            <a:spAutoFit/>
          </a:bodyPr>
          <a:lstStyle/>
          <a:p>
            <a:r>
              <a:rPr lang="fr-FR" sz="1800" i="1">
                <a:latin typeface="Arial" charset="0"/>
              </a:rPr>
              <a:t>In « La terre vue de l’espace », A. Cazenave</a:t>
            </a:r>
          </a:p>
        </p:txBody>
      </p:sp>
    </p:spTree>
  </p:cSld>
  <p:clrMapOvr>
    <a:masterClrMapping/>
  </p:clrMapOvr>
</p:sld>
</file>

<file path=ppt/theme/theme1.xml><?xml version="1.0" encoding="utf-8"?>
<a:theme xmlns:a="http://schemas.openxmlformats.org/drawingml/2006/main" name="NicoInter">
  <a:themeElements>
    <a:clrScheme name="">
      <a:dk1>
        <a:srgbClr val="1B3753"/>
      </a:dk1>
      <a:lt1>
        <a:srgbClr val="EAEAEA"/>
      </a:lt1>
      <a:dk2>
        <a:srgbClr val="336699"/>
      </a:dk2>
      <a:lt2>
        <a:srgbClr val="FFFFCC"/>
      </a:lt2>
      <a:accent1>
        <a:srgbClr val="BA8E46"/>
      </a:accent1>
      <a:accent2>
        <a:srgbClr val="FFFF00"/>
      </a:accent2>
      <a:accent3>
        <a:srgbClr val="ADB8CA"/>
      </a:accent3>
      <a:accent4>
        <a:srgbClr val="C8C8C8"/>
      </a:accent4>
      <a:accent5>
        <a:srgbClr val="D9C6B0"/>
      </a:accent5>
      <a:accent6>
        <a:srgbClr val="E7E700"/>
      </a:accent6>
      <a:hlink>
        <a:srgbClr val="93ACC3"/>
      </a:hlink>
      <a:folHlink>
        <a:srgbClr val="7897B4"/>
      </a:folHlink>
    </a:clrScheme>
    <a:fontScheme name="NicoInter">
      <a:majorFont>
        <a:latin typeface="Tahoma"/>
        <a:ea typeface="ＭＳ Ｐゴシック"/>
        <a:cs typeface=""/>
      </a:majorFont>
      <a:minorFont>
        <a:latin typeface="Tahoma"/>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NicoInter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NicoInter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NicoInter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NicoInter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NicoInter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NicoInter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NicoInter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NicoInter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23549</TotalTime>
  <Words>1692</Words>
  <Application>Microsoft Office PowerPoint</Application>
  <PresentationFormat>Affichage à l'écran (4:3)</PresentationFormat>
  <Paragraphs>521</Paragraphs>
  <Slides>92</Slides>
  <Notes>24</Notes>
  <HiddenSlides>0</HiddenSlides>
  <MMClips>0</MMClips>
  <ScaleCrop>false</ScaleCrop>
  <HeadingPairs>
    <vt:vector size="8" baseType="variant">
      <vt:variant>
        <vt:lpstr>Polices utilisées</vt:lpstr>
      </vt:variant>
      <vt:variant>
        <vt:i4>12</vt:i4>
      </vt:variant>
      <vt:variant>
        <vt:lpstr>Modèle de conception</vt:lpstr>
      </vt:variant>
      <vt:variant>
        <vt:i4>22</vt:i4>
      </vt:variant>
      <vt:variant>
        <vt:lpstr>Serveurs OLE incorporés</vt:lpstr>
      </vt:variant>
      <vt:variant>
        <vt:i4>1</vt:i4>
      </vt:variant>
      <vt:variant>
        <vt:lpstr>Titres des diapositives</vt:lpstr>
      </vt:variant>
      <vt:variant>
        <vt:i4>92</vt:i4>
      </vt:variant>
    </vt:vector>
  </HeadingPairs>
  <TitlesOfParts>
    <vt:vector size="127" baseType="lpstr">
      <vt:lpstr>Tahoma</vt:lpstr>
      <vt:lpstr>ＭＳ Ｐゴシック</vt:lpstr>
      <vt:lpstr>Arial</vt:lpstr>
      <vt:lpstr>Garamond</vt:lpstr>
      <vt:lpstr>Calibri Light</vt:lpstr>
      <vt:lpstr>Calibri</vt:lpstr>
      <vt:lpstr>Raavi</vt:lpstr>
      <vt:lpstr>Symbol</vt:lpstr>
      <vt:lpstr>Times New Roman</vt:lpstr>
      <vt:lpstr>Wingdings</vt:lpstr>
      <vt:lpstr>Verdana</vt:lpstr>
      <vt:lpstr>Georgia</vt:lpstr>
      <vt:lpstr>NicoInter</vt:lpstr>
      <vt:lpstr>Thème Office</vt:lpstr>
      <vt:lpstr>NicoInter</vt:lpstr>
      <vt:lpstr>NicoInter</vt:lpstr>
      <vt:lpstr>NicoInter</vt:lpstr>
      <vt:lpstr>NicoInter</vt:lpstr>
      <vt:lpstr>NicoInter</vt:lpstr>
      <vt:lpstr>NicoInter</vt:lpstr>
      <vt:lpstr>NicoInter</vt:lpstr>
      <vt:lpstr>NicoInter</vt:lpstr>
      <vt:lpstr>NicoInter</vt:lpstr>
      <vt:lpstr>NicoInter</vt:lpstr>
      <vt:lpstr>NicoInter</vt:lpstr>
      <vt:lpstr>Thème Office</vt:lpstr>
      <vt:lpstr>Thème Office</vt:lpstr>
      <vt:lpstr>Thème Office</vt:lpstr>
      <vt:lpstr>Thème Office</vt:lpstr>
      <vt:lpstr>Thème Office</vt:lpstr>
      <vt:lpstr>Thème Office</vt:lpstr>
      <vt:lpstr>Thème Office</vt:lpstr>
      <vt:lpstr>Thème Office</vt:lpstr>
      <vt:lpstr>Thème Office</vt:lpstr>
      <vt:lpstr>Image</vt:lpstr>
      <vt:lpstr>Exploration et histoire des fonds marins et de leur sous-sol</vt:lpstr>
      <vt:lpstr>Plan de l’exposé</vt:lpstr>
      <vt:lpstr>Plan de l’exposé</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Plan de l’exposé</vt:lpstr>
      <vt:lpstr>Diapositive 33</vt:lpstr>
      <vt:lpstr>Diapositive 34</vt:lpstr>
      <vt:lpstr>Diapositive 35</vt:lpstr>
      <vt:lpstr>Diapositive 36</vt:lpstr>
      <vt:lpstr>Diapositive 37</vt:lpstr>
      <vt:lpstr>Diapositive 38</vt:lpstr>
      <vt:lpstr>Diapositive 39</vt:lpstr>
      <vt:lpstr>Diapositive 40</vt:lpstr>
      <vt:lpstr>Diapositive 41</vt:lpstr>
      <vt:lpstr> La formulation de la théorie de  la « tectonique des plaques »</vt:lpstr>
      <vt:lpstr>La cinématique des plaques et les pôles de rotation</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Plan de l’exposé</vt:lpstr>
      <vt:lpstr>Diapositive 72</vt:lpstr>
      <vt:lpstr>La tomographie</vt:lpstr>
      <vt:lpstr>Principe de la tomographie</vt:lpstr>
      <vt:lpstr>Diapositive 75</vt:lpstr>
      <vt:lpstr>La tomographie : quelques résultats</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Diapositive 92</vt:lpstr>
    </vt:vector>
  </TitlesOfParts>
  <Company>Ecole normale supérieure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Aucun titre de diapositive</dc:title>
  <dc:creator>Nicolas Chamot-Rooke</dc:creator>
  <cp:lastModifiedBy>matthias</cp:lastModifiedBy>
  <cp:revision>262</cp:revision>
  <cp:lastPrinted>2012-11-12T16:54:25Z</cp:lastPrinted>
  <dcterms:created xsi:type="dcterms:W3CDTF">2004-11-24T15:12:16Z</dcterms:created>
  <dcterms:modified xsi:type="dcterms:W3CDTF">2019-04-08T08:24:25Z</dcterms:modified>
</cp:coreProperties>
</file>