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9"/>
  </p:notesMasterIdLst>
  <p:sldIdLst>
    <p:sldId id="297" r:id="rId2"/>
    <p:sldId id="322" r:id="rId3"/>
    <p:sldId id="323" r:id="rId4"/>
    <p:sldId id="306" r:id="rId5"/>
    <p:sldId id="303" r:id="rId6"/>
    <p:sldId id="321" r:id="rId7"/>
    <p:sldId id="325" r:id="rId8"/>
    <p:sldId id="324" r:id="rId9"/>
    <p:sldId id="338" r:id="rId10"/>
    <p:sldId id="305" r:id="rId11"/>
    <p:sldId id="326" r:id="rId12"/>
    <p:sldId id="307" r:id="rId13"/>
    <p:sldId id="331" r:id="rId14"/>
    <p:sldId id="332" r:id="rId15"/>
    <p:sldId id="311" r:id="rId16"/>
    <p:sldId id="336" r:id="rId17"/>
    <p:sldId id="319" r:id="rId18"/>
    <p:sldId id="312" r:id="rId19"/>
    <p:sldId id="315" r:id="rId20"/>
    <p:sldId id="328" r:id="rId21"/>
    <p:sldId id="316" r:id="rId22"/>
    <p:sldId id="317" r:id="rId23"/>
    <p:sldId id="318" r:id="rId24"/>
    <p:sldId id="333" r:id="rId25"/>
    <p:sldId id="334" r:id="rId26"/>
    <p:sldId id="335" r:id="rId27"/>
    <p:sldId id="337" r:id="rId28"/>
  </p:sldIdLst>
  <p:sldSz cx="9144000" cy="6858000" type="screen4x3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2" autoAdjust="0"/>
    <p:restoredTop sz="94660"/>
  </p:normalViewPr>
  <p:slideViewPr>
    <p:cSldViewPr>
      <p:cViewPr varScale="1">
        <p:scale>
          <a:sx n="75" d="100"/>
          <a:sy n="75" d="100"/>
        </p:scale>
        <p:origin x="36" y="4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0.wmf"/><Relationship Id="rId1" Type="http://schemas.openxmlformats.org/officeDocument/2006/relationships/image" Target="../media/image7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5E267E-B07F-41D8-8D3E-ABF5850740B2}" type="datetimeFigureOut">
              <a:rPr lang="fr-FR" smtClean="0"/>
              <a:t>20/03/2019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25648-5A0F-4B5D-B240-2C6F16696AC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7791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25648-5A0F-4B5D-B240-2C6F16696AC4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23065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25648-5A0F-4B5D-B240-2C6F16696AC4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27860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25648-5A0F-4B5D-B240-2C6F16696AC4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24296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25648-5A0F-4B5D-B240-2C6F16696AC4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12495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25648-5A0F-4B5D-B240-2C6F16696AC4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75762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25648-5A0F-4B5D-B240-2C6F16696AC4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16304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25648-5A0F-4B5D-B240-2C6F16696AC4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31132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25648-5A0F-4B5D-B240-2C6F16696AC4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4392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25648-5A0F-4B5D-B240-2C6F16696AC4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77653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25648-5A0F-4B5D-B240-2C6F16696AC4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0066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25648-5A0F-4B5D-B240-2C6F16696AC4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34985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25648-5A0F-4B5D-B240-2C6F16696AC4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45149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25648-5A0F-4B5D-B240-2C6F16696AC4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78036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25648-5A0F-4B5D-B240-2C6F16696AC4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29955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25648-5A0F-4B5D-B240-2C6F16696AC4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83625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25648-5A0F-4B5D-B240-2C6F16696AC4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7165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25648-5A0F-4B5D-B240-2C6F16696AC4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26903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25648-5A0F-4B5D-B240-2C6F16696AC4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72346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25648-5A0F-4B5D-B240-2C6F16696AC4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26494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25648-5A0F-4B5D-B240-2C6F16696AC4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31464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25648-5A0F-4B5D-B240-2C6F16696AC4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67449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25648-5A0F-4B5D-B240-2C6F16696AC4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5148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25648-5A0F-4B5D-B240-2C6F16696AC4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73689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25648-5A0F-4B5D-B240-2C6F16696AC4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90794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25648-5A0F-4B5D-B240-2C6F16696AC4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01184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25648-5A0F-4B5D-B240-2C6F16696AC4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49714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25648-5A0F-4B5D-B240-2C6F16696AC4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5020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3/20/2019</a:t>
            </a:fld>
            <a:endParaRPr lang="en-US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3/20/2019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3/20/2019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3/20/2019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3/20/2019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3/20/2019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3/20/2019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3/20/2019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3/20/2019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3/20/2019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gner et arrondir un rectangle à un seul coin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riangle rect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3/20/2019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69E29E33-B620-47F9-BB04-8846C2A5AFCC}" type="slidenum">
              <a:rPr kumimoji="0" lang="en-US" smtClean="0"/>
              <a:pPr/>
              <a:t>‹N°›</a:t>
            </a:fld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10" name="Forme libre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orme libre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e libre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CB97365-EBCA-4027-87D5-99FC1D4DF0BB}" type="datetimeFigureOut">
              <a:rPr lang="en-US" smtClean="0"/>
              <a:pPr/>
              <a:t>3/20/2019</a:t>
            </a:fld>
            <a:endParaRPr lang="en-US">
              <a:solidFill>
                <a:schemeClr val="tx1">
                  <a:shade val="50000"/>
                </a:schemeClr>
              </a:solidFill>
            </a:endParaRPr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kumimoji="0" lang="en-US">
              <a:solidFill>
                <a:schemeClr val="tx1">
                  <a:shade val="50000"/>
                </a:schemeClr>
              </a:solidFill>
            </a:endParaRPr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9E29E33-B620-47F9-BB04-8846C2A5AFCC}" type="slidenum">
              <a:rPr kumimoji="0" lang="en-US" smtClean="0"/>
              <a:pPr/>
              <a:t>‹N°›</a:t>
            </a:fld>
            <a:endParaRPr kumimoji="0" lang="en-US" dirty="0">
              <a:solidFill>
                <a:schemeClr val="tx1">
                  <a:shade val="50000"/>
                </a:schemeClr>
              </a:solidFill>
            </a:endParaRPr>
          </a:p>
        </p:txBody>
      </p:sp>
      <p:grpSp>
        <p:nvGrpSpPr>
          <p:cNvPr id="2" name="Groupe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orme libre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orme libre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fade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304.2653.pdf" TargetMode="External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png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hyperlink" Target="https://www.youtube.com/watch?v=lV9L4tap0j8" TargetMode="External"/><Relationship Id="rId5" Type="http://schemas.openxmlformats.org/officeDocument/2006/relationships/image" Target="../media/image70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4.emf"/><Relationship Id="rId4" Type="http://schemas.openxmlformats.org/officeDocument/2006/relationships/image" Target="../media/image73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wmf"/><Relationship Id="rId3" Type="http://schemas.openxmlformats.org/officeDocument/2006/relationships/notesSlide" Target="../notesSlides/notesSlide20.xml"/><Relationship Id="rId7" Type="http://schemas.openxmlformats.org/officeDocument/2006/relationships/oleObject" Target="../embeddings/oleObject2.bin"/><Relationship Id="rId12" Type="http://schemas.openxmlformats.org/officeDocument/2006/relationships/image" Target="../media/image85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9.wmf"/><Relationship Id="rId11" Type="http://schemas.openxmlformats.org/officeDocument/2006/relationships/image" Target="../media/image84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83.png"/><Relationship Id="rId4" Type="http://schemas.openxmlformats.org/officeDocument/2006/relationships/image" Target="../media/image81.wmf"/><Relationship Id="rId9" Type="http://schemas.openxmlformats.org/officeDocument/2006/relationships/image" Target="../media/image8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8.png"/><Relationship Id="rId2" Type="http://schemas.openxmlformats.org/officeDocument/2006/relationships/video" Target="file:///C:\Users\Fr&#233;d&#233;ric\Google%20Drive\S&#233;minaire\La%20cal&#233;faction.wmv" TargetMode="External"/><Relationship Id="rId1" Type="http://schemas.microsoft.com/office/2007/relationships/media" Target="file:///C:\Users\Fr&#233;d&#233;ric\Google%20Drive\S&#233;minaire\La%20cal&#233;faction.wmv" TargetMode="Externa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pnas.org/content/pnas/108/37/15064.full.pdf" TargetMode="External"/><Relationship Id="rId4" Type="http://schemas.openxmlformats.org/officeDocument/2006/relationships/image" Target="../media/image9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hyperlink" Target="https://www.youtube.com/watch?v=TLbhrMCM4_0&amp;t=3s" TargetMode="Externa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hyperlink" Target="https://www.youtube.com/user/ReelNASA/featured" TargetMode="External"/><Relationship Id="rId5" Type="http://schemas.openxmlformats.org/officeDocument/2006/relationships/image" Target="../media/image92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hyperlink" Target="https://www.youtube.com/watch?v=tLOIPNqIMnI" TargetMode="External"/><Relationship Id="rId5" Type="http://schemas.openxmlformats.org/officeDocument/2006/relationships/image" Target="../media/image93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hyperlink" Target="https://www.youtube.com/watch?v=RLn1ErhxOPo" TargetMode="Externa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44875" y="2708920"/>
            <a:ext cx="7851648" cy="18288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Vagues, navires et nageurs: quelques problèmes d’hydrodynamique à la surface de l’eau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33400" y="5132784"/>
            <a:ext cx="7854696" cy="1752600"/>
          </a:xfrm>
        </p:spPr>
        <p:txBody>
          <a:bodyPr/>
          <a:lstStyle/>
          <a:p>
            <a:r>
              <a:rPr lang="fr-FR" dirty="0" smtClean="0"/>
              <a:t>Frédéric </a:t>
            </a:r>
            <a:r>
              <a:rPr lang="fr-FR" dirty="0" err="1" smtClean="0"/>
              <a:t>Chevy</a:t>
            </a:r>
            <a:endParaRPr lang="fr-FR" dirty="0" smtClean="0"/>
          </a:p>
          <a:p>
            <a:r>
              <a:rPr lang="fr-FR" dirty="0" smtClean="0"/>
              <a:t>Ecole Normale Supérieure</a:t>
            </a:r>
          </a:p>
          <a:p>
            <a:r>
              <a:rPr lang="fr-FR" dirty="0" smtClean="0"/>
              <a:t>Paris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340752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Sillage de Kelvin</a:t>
            </a:r>
            <a:endParaRPr lang="fr-FR" dirty="0"/>
          </a:p>
        </p:txBody>
      </p:sp>
      <p:pic>
        <p:nvPicPr>
          <p:cNvPr id="9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08516" y="2209122"/>
            <a:ext cx="1239948" cy="155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oneTexte 9"/>
          <p:cNvSpPr txBox="1"/>
          <p:nvPr/>
        </p:nvSpPr>
        <p:spPr>
          <a:xfrm>
            <a:off x="4800465" y="2230727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Lord Kelvin (1824 -1907)</a:t>
            </a:r>
            <a:endParaRPr lang="fr-F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ZoneTexte 10"/>
              <p:cNvSpPr txBox="1"/>
              <p:nvPr/>
            </p:nvSpPr>
            <p:spPr>
              <a:xfrm>
                <a:off x="4815420" y="2930322"/>
                <a:ext cx="266429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/>
                  <a:t>Angle du sillage d’un canard: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sin</m:t>
                    </m:r>
                    <m:d>
                      <m:dPr>
                        <m:ctrlPr>
                          <a:rPr lang="fr-FR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</m:d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=1/3</m:t>
                    </m:r>
                  </m:oMath>
                </a14:m>
                <a:endParaRPr lang="fr-FR" dirty="0"/>
              </a:p>
            </p:txBody>
          </p:sp>
        </mc:Choice>
        <mc:Fallback>
          <p:sp>
            <p:nvSpPr>
              <p:cNvPr id="11" name="ZoneText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5420" y="2930322"/>
                <a:ext cx="2664296" cy="646331"/>
              </a:xfrm>
              <a:prstGeom prst="rect">
                <a:avLst/>
              </a:prstGeom>
              <a:blipFill rotWithShape="0">
                <a:blip r:embed="rId4"/>
                <a:stretch>
                  <a:fillRect l="-2059" t="-5660" b="-1415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ZoneTexte 11"/>
              <p:cNvSpPr txBox="1"/>
              <p:nvPr/>
            </p:nvSpPr>
            <p:spPr>
              <a:xfrm>
                <a:off x="4715678" y="4682872"/>
                <a:ext cx="3203727" cy="7028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/>
                  <a:t>Dans le référentiel du canard :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  <m:r>
                      <a:rPr lang="fr-FR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acc>
                    <m:r>
                      <a:rPr lang="fr-FR" b="0" i="1" smtClean="0">
                        <a:latin typeface="Cambria Math" panose="02040503050406030204" pitchFamily="18" charset="0"/>
                      </a:rPr>
                      <m:t>−</m:t>
                    </m:r>
                    <m:acc>
                      <m:accPr>
                        <m:chr m:val="⃗"/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acc>
                    <m:r>
                      <a:rPr lang="fr-FR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fr-FR" dirty="0" smtClean="0"/>
                  <a:t> </a:t>
                </a:r>
                <a:endParaRPr lang="fr-FR" dirty="0"/>
              </a:p>
            </p:txBody>
          </p:sp>
        </mc:Choice>
        <mc:Fallback>
          <p:sp>
            <p:nvSpPr>
              <p:cNvPr id="12" name="ZoneText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5678" y="4682872"/>
                <a:ext cx="3203727" cy="702821"/>
              </a:xfrm>
              <a:prstGeom prst="rect">
                <a:avLst/>
              </a:prstGeom>
              <a:blipFill rotWithShape="0">
                <a:blip r:embed="rId5"/>
                <a:stretch>
                  <a:fillRect l="-1714" t="-434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ZoneTexte 12"/>
              <p:cNvSpPr txBox="1"/>
              <p:nvPr/>
            </p:nvSpPr>
            <p:spPr>
              <a:xfrm>
                <a:off x="4729858" y="5512475"/>
                <a:ext cx="3617464" cy="3334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′,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unc>
                        <m:func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acc>
                            <m:accPr>
                              <m:chr m:val="⃗"/>
                              <m:ctrlP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</m:acc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acc>
                            <m:accPr>
                              <m:chr m:val="⃗"/>
                              <m:ctrlP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e>
                          </m:acc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acc>
                            <m:accPr>
                              <m:chr m:val="⃗"/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</m:acc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acc>
                            <m:accPr>
                              <m:chr m:val="⃗"/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</m:acc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13" name="ZoneTexte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9858" y="5512475"/>
                <a:ext cx="3617464" cy="333489"/>
              </a:xfrm>
              <a:prstGeom prst="rect">
                <a:avLst/>
              </a:prstGeom>
              <a:blipFill rotWithShape="0">
                <a:blip r:embed="rId6"/>
                <a:stretch>
                  <a:fillRect l="-1180" t="-20000" r="-1855" b="-2909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ZoneTexte 13"/>
              <p:cNvSpPr txBox="1"/>
              <p:nvPr/>
            </p:nvSpPr>
            <p:spPr>
              <a:xfrm>
                <a:off x="2915816" y="6300028"/>
                <a:ext cx="3209853" cy="3179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fr-FR" b="1" dirty="0" smtClean="0">
                    <a:ea typeface="Cambria Math" panose="02040503050406030204" pitchFamily="18" charset="0"/>
                  </a:rPr>
                  <a:t>Effet Doppler</a:t>
                </a:r>
                <a:r>
                  <a:rPr lang="fr-FR" b="0" dirty="0" smtClean="0">
                    <a:ea typeface="Cambria Math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acc>
                      <m:accPr>
                        <m:chr m:val="⃗"/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</m:acc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</m:acc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fr-FR" dirty="0"/>
              </a:p>
            </p:txBody>
          </p:sp>
        </mc:Choice>
        <mc:Fallback>
          <p:sp>
            <p:nvSpPr>
              <p:cNvPr id="14" name="ZoneText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5816" y="6300028"/>
                <a:ext cx="3209853" cy="317972"/>
              </a:xfrm>
              <a:prstGeom prst="rect">
                <a:avLst/>
              </a:prstGeom>
              <a:blipFill rotWithShape="0">
                <a:blip r:embed="rId7"/>
                <a:stretch>
                  <a:fillRect l="-4364" t="-11321" b="-4339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2946" name="Picture 2" descr="http://www.pensezbibi.com/wp-content/uploads/2012/07/Canard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7" y="2230727"/>
            <a:ext cx="4276725" cy="145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Connecteur droit 15"/>
          <p:cNvCxnSpPr/>
          <p:nvPr/>
        </p:nvCxnSpPr>
        <p:spPr>
          <a:xfrm>
            <a:off x="984041" y="2668155"/>
            <a:ext cx="2808312" cy="14401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 flipV="1">
            <a:off x="685665" y="2930322"/>
            <a:ext cx="3110271" cy="50247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orme libre 21"/>
          <p:cNvSpPr/>
          <p:nvPr/>
        </p:nvSpPr>
        <p:spPr>
          <a:xfrm rot="-2700000">
            <a:off x="2536498" y="2823435"/>
            <a:ext cx="205237" cy="205235"/>
          </a:xfrm>
          <a:custGeom>
            <a:avLst/>
            <a:gdLst>
              <a:gd name="connsiteX0" fmla="*/ 408709 w 408709"/>
              <a:gd name="connsiteY0" fmla="*/ 0 h 415636"/>
              <a:gd name="connsiteX1" fmla="*/ 90055 w 408709"/>
              <a:gd name="connsiteY1" fmla="*/ 103909 h 415636"/>
              <a:gd name="connsiteX2" fmla="*/ 0 w 408709"/>
              <a:gd name="connsiteY2" fmla="*/ 415636 h 415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709" h="415636">
                <a:moveTo>
                  <a:pt x="408709" y="0"/>
                </a:moveTo>
                <a:cubicBezTo>
                  <a:pt x="283441" y="17318"/>
                  <a:pt x="158173" y="34636"/>
                  <a:pt x="90055" y="103909"/>
                </a:cubicBezTo>
                <a:cubicBezTo>
                  <a:pt x="21937" y="173182"/>
                  <a:pt x="10968" y="294409"/>
                  <a:pt x="0" y="415636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ZoneTexte 22"/>
              <p:cNvSpPr txBox="1"/>
              <p:nvPr/>
            </p:nvSpPr>
            <p:spPr>
              <a:xfrm>
                <a:off x="2144142" y="2778713"/>
                <a:ext cx="33079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fr-F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fr-FR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23" name="ZoneTexte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4142" y="2778713"/>
                <a:ext cx="330796" cy="276999"/>
              </a:xfrm>
              <a:prstGeom prst="rect">
                <a:avLst/>
              </a:prstGeom>
              <a:blipFill rotWithShape="0">
                <a:blip r:embed="rId9"/>
                <a:stretch>
                  <a:fillRect l="-16667" r="-9259" b="-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ZoneTexte 23"/>
          <p:cNvSpPr txBox="1"/>
          <p:nvPr/>
        </p:nvSpPr>
        <p:spPr>
          <a:xfrm flipH="1">
            <a:off x="251520" y="4155514"/>
            <a:ext cx="6786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Hypothèse:</a:t>
            </a:r>
            <a:r>
              <a:rPr lang="fr-FR" dirty="0" smtClean="0"/>
              <a:t> sillage stationnaire dans le référentiel du canard.</a:t>
            </a:r>
            <a:endParaRPr lang="fr-FR" dirty="0"/>
          </a:p>
        </p:txBody>
      </p:sp>
      <p:sp>
        <p:nvSpPr>
          <p:cNvPr id="25" name="ZoneTexte 24"/>
          <p:cNvSpPr txBox="1"/>
          <p:nvPr/>
        </p:nvSpPr>
        <p:spPr>
          <a:xfrm>
            <a:off x="254968" y="4653024"/>
            <a:ext cx="4006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Onde  dans le référentiel de l’étang</a:t>
            </a:r>
            <a:endParaRPr lang="fr-F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ZoneTexte 26"/>
              <p:cNvSpPr txBox="1"/>
              <p:nvPr/>
            </p:nvSpPr>
            <p:spPr>
              <a:xfrm>
                <a:off x="720717" y="5187702"/>
                <a:ext cx="2759666" cy="3179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unc>
                        <m:func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acc>
                            <m:accPr>
                              <m:chr m:val="⃗"/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</m:acc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acc>
                            <m:accPr>
                              <m:chr m:val="⃗"/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27" name="ZoneTexte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717" y="5187702"/>
                <a:ext cx="2759666" cy="317972"/>
              </a:xfrm>
              <a:prstGeom prst="rect">
                <a:avLst/>
              </a:prstGeom>
              <a:blipFill rotWithShape="0">
                <a:blip r:embed="rId10"/>
                <a:stretch>
                  <a:fillRect l="-1545" t="-26923" r="-9051" b="-3076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Ellipse 25"/>
          <p:cNvSpPr/>
          <p:nvPr/>
        </p:nvSpPr>
        <p:spPr>
          <a:xfrm>
            <a:off x="6317540" y="5505674"/>
            <a:ext cx="558716" cy="434314"/>
          </a:xfrm>
          <a:prstGeom prst="ellipse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/>
          <p:cNvSpPr/>
          <p:nvPr/>
        </p:nvSpPr>
        <p:spPr>
          <a:xfrm>
            <a:off x="7685692" y="5505674"/>
            <a:ext cx="558716" cy="434314"/>
          </a:xfrm>
          <a:prstGeom prst="ellipse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ZoneTexte 27"/>
              <p:cNvSpPr txBox="1"/>
              <p:nvPr/>
            </p:nvSpPr>
            <p:spPr>
              <a:xfrm>
                <a:off x="5633464" y="6300028"/>
                <a:ext cx="13681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28" name="ZoneTexte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3464" y="6300028"/>
                <a:ext cx="1368152" cy="369332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837047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22" grpId="0" animBg="1"/>
      <p:bldP spid="23" grpId="0"/>
      <p:bldP spid="24" grpId="0"/>
      <p:bldP spid="25" grpId="0"/>
      <p:bldP spid="27" grpId="0"/>
      <p:bldP spid="26" grpId="0" animBg="1"/>
      <p:bldP spid="29" grpId="0" animBg="1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Sillage de Kelvin (II)</a:t>
            </a:r>
            <a:endParaRPr lang="fr-FR" dirty="0"/>
          </a:p>
        </p:txBody>
      </p:sp>
      <p:cxnSp>
        <p:nvCxnSpPr>
          <p:cNvPr id="4" name="Connecteur droit avec flèche 3"/>
          <p:cNvCxnSpPr/>
          <p:nvPr/>
        </p:nvCxnSpPr>
        <p:spPr>
          <a:xfrm flipV="1">
            <a:off x="933624" y="3659944"/>
            <a:ext cx="0" cy="23427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5"/>
          <p:cNvCxnSpPr/>
          <p:nvPr/>
        </p:nvCxnSpPr>
        <p:spPr>
          <a:xfrm>
            <a:off x="923280" y="6002648"/>
            <a:ext cx="307265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rme libre 7"/>
          <p:cNvSpPr/>
          <p:nvPr/>
        </p:nvSpPr>
        <p:spPr>
          <a:xfrm>
            <a:off x="1018213" y="3659944"/>
            <a:ext cx="2905716" cy="2240300"/>
          </a:xfrm>
          <a:custGeom>
            <a:avLst/>
            <a:gdLst>
              <a:gd name="connsiteX0" fmla="*/ 85 w 3636903"/>
              <a:gd name="connsiteY0" fmla="*/ 0 h 2756974"/>
              <a:gd name="connsiteX1" fmla="*/ 103994 w 3636903"/>
              <a:gd name="connsiteY1" fmla="*/ 1233055 h 2756974"/>
              <a:gd name="connsiteX2" fmla="*/ 630467 w 3636903"/>
              <a:gd name="connsiteY2" fmla="*/ 2071255 h 2756974"/>
              <a:gd name="connsiteX3" fmla="*/ 1752685 w 3636903"/>
              <a:gd name="connsiteY3" fmla="*/ 2528455 h 2756974"/>
              <a:gd name="connsiteX4" fmla="*/ 2985740 w 3636903"/>
              <a:gd name="connsiteY4" fmla="*/ 2729345 h 2756974"/>
              <a:gd name="connsiteX5" fmla="*/ 3636903 w 3636903"/>
              <a:gd name="connsiteY5" fmla="*/ 2750127 h 2756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36903" h="2756974">
                <a:moveTo>
                  <a:pt x="85" y="0"/>
                </a:moveTo>
                <a:cubicBezTo>
                  <a:pt x="-493" y="443923"/>
                  <a:pt x="-1070" y="887846"/>
                  <a:pt x="103994" y="1233055"/>
                </a:cubicBezTo>
                <a:cubicBezTo>
                  <a:pt x="209058" y="1578264"/>
                  <a:pt x="355685" y="1855355"/>
                  <a:pt x="630467" y="2071255"/>
                </a:cubicBezTo>
                <a:cubicBezTo>
                  <a:pt x="905249" y="2287155"/>
                  <a:pt x="1360140" y="2418773"/>
                  <a:pt x="1752685" y="2528455"/>
                </a:cubicBezTo>
                <a:cubicBezTo>
                  <a:pt x="2145230" y="2638137"/>
                  <a:pt x="2671704" y="2692400"/>
                  <a:pt x="2985740" y="2729345"/>
                </a:cubicBezTo>
                <a:cubicBezTo>
                  <a:pt x="3299776" y="2766290"/>
                  <a:pt x="3468339" y="2758208"/>
                  <a:pt x="3636903" y="275012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ZoneTexte 8"/>
              <p:cNvSpPr txBox="1"/>
              <p:nvPr/>
            </p:nvSpPr>
            <p:spPr>
              <a:xfrm>
                <a:off x="388677" y="3356992"/>
                <a:ext cx="341504" cy="4725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9" name="ZoneText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677" y="3356992"/>
                <a:ext cx="341504" cy="47256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ZoneTexte 9"/>
          <p:cNvSpPr txBox="1"/>
          <p:nvPr/>
        </p:nvSpPr>
        <p:spPr>
          <a:xfrm>
            <a:off x="3932959" y="5985715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/>
              <a:t>k</a:t>
            </a:r>
            <a:endParaRPr lang="fr-FR" i="1" dirty="0"/>
          </a:p>
        </p:txBody>
      </p:sp>
      <p:cxnSp>
        <p:nvCxnSpPr>
          <p:cNvPr id="12" name="Connecteur droit 11"/>
          <p:cNvCxnSpPr/>
          <p:nvPr/>
        </p:nvCxnSpPr>
        <p:spPr>
          <a:xfrm>
            <a:off x="933624" y="4780094"/>
            <a:ext cx="27466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395536" y="4509120"/>
            <a:ext cx="340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/>
              <a:t>V</a:t>
            </a:r>
            <a:endParaRPr lang="fr-FR" i="1" dirty="0"/>
          </a:p>
        </p:txBody>
      </p:sp>
      <p:cxnSp>
        <p:nvCxnSpPr>
          <p:cNvPr id="15" name="Connecteur droit avec flèche 14"/>
          <p:cNvCxnSpPr/>
          <p:nvPr/>
        </p:nvCxnSpPr>
        <p:spPr>
          <a:xfrm>
            <a:off x="4860032" y="3825403"/>
            <a:ext cx="390296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ZoneTexte 19"/>
              <p:cNvSpPr txBox="1"/>
              <p:nvPr/>
            </p:nvSpPr>
            <p:spPr>
              <a:xfrm>
                <a:off x="-15694" y="5404574"/>
                <a:ext cx="9264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𝑉</m:t>
                      </m:r>
                      <m:func>
                        <m:func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fr-FR" i="1" dirty="0"/>
              </a:p>
            </p:txBody>
          </p:sp>
        </mc:Choice>
        <mc:Fallback>
          <p:sp>
            <p:nvSpPr>
              <p:cNvPr id="20" name="ZoneTexte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5694" y="5404574"/>
                <a:ext cx="926472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Connecteur droit 21"/>
          <p:cNvCxnSpPr/>
          <p:nvPr/>
        </p:nvCxnSpPr>
        <p:spPr>
          <a:xfrm>
            <a:off x="933624" y="5589240"/>
            <a:ext cx="9930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>
            <a:off x="1903805" y="5589240"/>
            <a:ext cx="0" cy="4134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/>
          <p:cNvCxnSpPr/>
          <p:nvPr/>
        </p:nvCxnSpPr>
        <p:spPr>
          <a:xfrm flipV="1">
            <a:off x="6444208" y="2492896"/>
            <a:ext cx="25865" cy="76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/>
          <p:cNvCxnSpPr/>
          <p:nvPr/>
        </p:nvCxnSpPr>
        <p:spPr>
          <a:xfrm>
            <a:off x="683568" y="2780928"/>
            <a:ext cx="225764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/>
          <p:cNvCxnSpPr/>
          <p:nvPr/>
        </p:nvCxnSpPr>
        <p:spPr>
          <a:xfrm flipV="1">
            <a:off x="683568" y="2060848"/>
            <a:ext cx="1897604" cy="7200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8" name="ZoneTexte 47"/>
              <p:cNvSpPr txBox="1"/>
              <p:nvPr/>
            </p:nvSpPr>
            <p:spPr>
              <a:xfrm>
                <a:off x="2634689" y="2902378"/>
                <a:ext cx="209288" cy="3105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</m:acc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48" name="ZoneTexte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4689" y="2902378"/>
                <a:ext cx="209288" cy="310598"/>
              </a:xfrm>
              <a:prstGeom prst="rect">
                <a:avLst/>
              </a:prstGeom>
              <a:blipFill rotWithShape="0">
                <a:blip r:embed="rId5"/>
                <a:stretch>
                  <a:fillRect l="-22857" r="-22857" b="-784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9" name="ZoneTexte 48"/>
              <p:cNvSpPr txBox="1"/>
              <p:nvPr/>
            </p:nvSpPr>
            <p:spPr>
              <a:xfrm>
                <a:off x="2691812" y="1916833"/>
                <a:ext cx="191078" cy="3179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acc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49" name="ZoneTexte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1812" y="1916833"/>
                <a:ext cx="191078" cy="317972"/>
              </a:xfrm>
              <a:prstGeom prst="rect">
                <a:avLst/>
              </a:prstGeom>
              <a:blipFill rotWithShape="0">
                <a:blip r:embed="rId6"/>
                <a:stretch>
                  <a:fillRect l="-29032" r="-29032" b="-566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1" name="Connecteur droit 50"/>
          <p:cNvCxnSpPr/>
          <p:nvPr/>
        </p:nvCxnSpPr>
        <p:spPr>
          <a:xfrm>
            <a:off x="2049748" y="1919096"/>
            <a:ext cx="246856" cy="6480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/>
          <p:cNvCxnSpPr/>
          <p:nvPr/>
        </p:nvCxnSpPr>
        <p:spPr>
          <a:xfrm>
            <a:off x="1835696" y="1988840"/>
            <a:ext cx="246856" cy="6480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52"/>
          <p:cNvCxnSpPr/>
          <p:nvPr/>
        </p:nvCxnSpPr>
        <p:spPr>
          <a:xfrm>
            <a:off x="1607324" y="2060848"/>
            <a:ext cx="246856" cy="6480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Arc 53"/>
          <p:cNvSpPr/>
          <p:nvPr/>
        </p:nvSpPr>
        <p:spPr>
          <a:xfrm>
            <a:off x="1261832" y="2508094"/>
            <a:ext cx="278726" cy="560866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5" name="ZoneTexte 54"/>
              <p:cNvSpPr txBox="1"/>
              <p:nvPr/>
            </p:nvSpPr>
            <p:spPr>
              <a:xfrm>
                <a:off x="1581759" y="2503929"/>
                <a:ext cx="19428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55" name="ZoneTexte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1759" y="2503929"/>
                <a:ext cx="194284" cy="276999"/>
              </a:xfrm>
              <a:prstGeom prst="rect">
                <a:avLst/>
              </a:prstGeom>
              <a:blipFill rotWithShape="0">
                <a:blip r:embed="rId7"/>
                <a:stretch>
                  <a:fillRect l="-25000" r="-25000" b="-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6" name="ZoneTexte 55"/>
              <p:cNvSpPr txBox="1"/>
              <p:nvPr/>
            </p:nvSpPr>
            <p:spPr>
              <a:xfrm>
                <a:off x="3131840" y="2246937"/>
                <a:ext cx="145680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𝑘𝑉</m:t>
                      </m:r>
                      <m:func>
                        <m:func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56" name="ZoneTexte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1840" y="2246937"/>
                <a:ext cx="1456809" cy="276999"/>
              </a:xfrm>
              <a:prstGeom prst="rect">
                <a:avLst/>
              </a:prstGeom>
              <a:blipFill rotWithShape="0">
                <a:blip r:embed="rId8"/>
                <a:stretch>
                  <a:fillRect l="-1674" r="-2510" b="-1777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Ellipse 62"/>
          <p:cNvSpPr/>
          <p:nvPr/>
        </p:nvSpPr>
        <p:spPr>
          <a:xfrm>
            <a:off x="5292080" y="3008071"/>
            <a:ext cx="1584176" cy="158417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5" name="Connecteur droit avec flèche 64"/>
          <p:cNvCxnSpPr/>
          <p:nvPr/>
        </p:nvCxnSpPr>
        <p:spPr>
          <a:xfrm flipV="1">
            <a:off x="5320985" y="3240068"/>
            <a:ext cx="1352179" cy="5600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66" name="ZoneTexte 65"/>
              <p:cNvSpPr txBox="1"/>
              <p:nvPr/>
            </p:nvSpPr>
            <p:spPr>
              <a:xfrm>
                <a:off x="6749275" y="2654577"/>
                <a:ext cx="1457771" cy="5167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𝑉𝑡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unc>
                        <m:func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66" name="ZoneTexte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9275" y="2654577"/>
                <a:ext cx="1457771" cy="516745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Arc 66"/>
          <p:cNvSpPr/>
          <p:nvPr/>
        </p:nvSpPr>
        <p:spPr>
          <a:xfrm>
            <a:off x="5768930" y="3551908"/>
            <a:ext cx="278726" cy="560866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8" name="ZoneTexte 67"/>
              <p:cNvSpPr txBox="1"/>
              <p:nvPr/>
            </p:nvSpPr>
            <p:spPr>
              <a:xfrm>
                <a:off x="6088857" y="3547743"/>
                <a:ext cx="19428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68" name="ZoneTexte 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8857" y="3547743"/>
                <a:ext cx="194284" cy="276999"/>
              </a:xfrm>
              <a:prstGeom prst="rect">
                <a:avLst/>
              </a:prstGeom>
              <a:blipFill rotWithShape="0">
                <a:blip r:embed="rId10"/>
                <a:stretch>
                  <a:fillRect l="-28125" r="-21875" b="-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0" name="Connecteur droit 69"/>
          <p:cNvCxnSpPr>
            <a:stCxn id="63" idx="2"/>
          </p:cNvCxnSpPr>
          <p:nvPr/>
        </p:nvCxnSpPr>
        <p:spPr>
          <a:xfrm>
            <a:off x="5292080" y="3800159"/>
            <a:ext cx="0" cy="1247108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droit 70"/>
          <p:cNvCxnSpPr/>
          <p:nvPr/>
        </p:nvCxnSpPr>
        <p:spPr>
          <a:xfrm>
            <a:off x="6876256" y="3800159"/>
            <a:ext cx="0" cy="1247108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avec flèche 72"/>
          <p:cNvCxnSpPr/>
          <p:nvPr/>
        </p:nvCxnSpPr>
        <p:spPr>
          <a:xfrm>
            <a:off x="5320985" y="4920929"/>
            <a:ext cx="1490531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74" name="ZoneTexte 73"/>
              <p:cNvSpPr txBox="1"/>
              <p:nvPr/>
            </p:nvSpPr>
            <p:spPr>
              <a:xfrm>
                <a:off x="5919434" y="4991239"/>
                <a:ext cx="298992" cy="5167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𝑉𝑡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74" name="ZoneTexte 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9434" y="4991239"/>
                <a:ext cx="298992" cy="516745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6" name="Connecteur droit avec flèche 75"/>
          <p:cNvCxnSpPr/>
          <p:nvPr/>
        </p:nvCxnSpPr>
        <p:spPr>
          <a:xfrm>
            <a:off x="5313800" y="5600359"/>
            <a:ext cx="2995431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cteur droit 77"/>
          <p:cNvCxnSpPr/>
          <p:nvPr/>
        </p:nvCxnSpPr>
        <p:spPr>
          <a:xfrm flipV="1">
            <a:off x="8309231" y="3824742"/>
            <a:ext cx="0" cy="177561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79" name="ZoneTexte 78"/>
              <p:cNvSpPr txBox="1"/>
              <p:nvPr/>
            </p:nvSpPr>
            <p:spPr>
              <a:xfrm>
                <a:off x="6606130" y="5726696"/>
                <a:ext cx="29899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𝑉𝑡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79" name="ZoneTexte 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6130" y="5726696"/>
                <a:ext cx="298993" cy="276999"/>
              </a:xfrm>
              <a:prstGeom prst="rect">
                <a:avLst/>
              </a:prstGeom>
              <a:blipFill rotWithShape="0">
                <a:blip r:embed="rId12"/>
                <a:stretch>
                  <a:fillRect l="-18367" r="-16327" b="-652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0" name="Image 79"/>
          <p:cNvPicPr>
            <a:picLocks noChangeAspect="1"/>
          </p:cNvPicPr>
          <p:nvPr/>
        </p:nvPicPr>
        <p:blipFill>
          <a:blip r:embed="rId1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5037644" y="3403177"/>
            <a:ext cx="628979" cy="628979"/>
          </a:xfrm>
          <a:prstGeom prst="rect">
            <a:avLst/>
          </a:prstGeom>
          <a:noFill/>
        </p:spPr>
      </p:pic>
      <p:pic>
        <p:nvPicPr>
          <p:cNvPr id="81" name="Image 80"/>
          <p:cNvPicPr>
            <a:picLocks noChangeAspect="1"/>
          </p:cNvPicPr>
          <p:nvPr/>
        </p:nvPicPr>
        <p:blipFill>
          <a:blip r:embed="rId1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8047477" y="3356992"/>
            <a:ext cx="628979" cy="628979"/>
          </a:xfrm>
          <a:prstGeom prst="rect">
            <a:avLst/>
          </a:prstGeom>
          <a:noFill/>
        </p:spPr>
      </p:pic>
      <p:cxnSp>
        <p:nvCxnSpPr>
          <p:cNvPr id="83" name="Connecteur droit 82"/>
          <p:cNvCxnSpPr/>
          <p:nvPr/>
        </p:nvCxnSpPr>
        <p:spPr>
          <a:xfrm flipH="1" flipV="1">
            <a:off x="5095149" y="2542485"/>
            <a:ext cx="3214084" cy="12898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cteur droit 84"/>
          <p:cNvCxnSpPr/>
          <p:nvPr/>
        </p:nvCxnSpPr>
        <p:spPr>
          <a:xfrm flipH="1">
            <a:off x="5095149" y="3829557"/>
            <a:ext cx="3214082" cy="11730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cteur droit 89"/>
          <p:cNvCxnSpPr>
            <a:stCxn id="67" idx="2"/>
          </p:cNvCxnSpPr>
          <p:nvPr/>
        </p:nvCxnSpPr>
        <p:spPr>
          <a:xfrm flipV="1">
            <a:off x="6047656" y="3027078"/>
            <a:ext cx="320586" cy="8052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Arc 91"/>
          <p:cNvSpPr/>
          <p:nvPr/>
        </p:nvSpPr>
        <p:spPr>
          <a:xfrm flipH="1">
            <a:off x="7596336" y="3573016"/>
            <a:ext cx="92611" cy="475349"/>
          </a:xfrm>
          <a:prstGeom prst="arc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3" name="ZoneTexte 92"/>
              <p:cNvSpPr txBox="1"/>
              <p:nvPr/>
            </p:nvSpPr>
            <p:spPr>
              <a:xfrm>
                <a:off x="7321772" y="3525375"/>
                <a:ext cx="20255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fr-FR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93" name="ZoneTexte 9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1772" y="3525375"/>
                <a:ext cx="202556" cy="276999"/>
              </a:xfrm>
              <a:prstGeom prst="rect">
                <a:avLst/>
              </a:prstGeom>
              <a:blipFill rotWithShape="0">
                <a:blip r:embed="rId14"/>
                <a:stretch>
                  <a:fillRect l="-15152" r="-1515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5" name="ZoneTexte 94"/>
              <p:cNvSpPr txBox="1"/>
              <p:nvPr/>
            </p:nvSpPr>
            <p:spPr>
              <a:xfrm>
                <a:off x="6020389" y="6198074"/>
                <a:ext cx="1875321" cy="5726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fr-F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</m:func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𝑉𝑡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/4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𝑉𝑡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/4</m:t>
                          </m:r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95" name="ZoneTexte 9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0389" y="6198074"/>
                <a:ext cx="1875321" cy="572657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6" name="Rectangle 95"/>
          <p:cNvSpPr/>
          <p:nvPr/>
        </p:nvSpPr>
        <p:spPr>
          <a:xfrm rot="1440000">
            <a:off x="6118173" y="2990203"/>
            <a:ext cx="206763" cy="2067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09" name="Groupe 108"/>
          <p:cNvGrpSpPr/>
          <p:nvPr/>
        </p:nvGrpSpPr>
        <p:grpSpPr>
          <a:xfrm>
            <a:off x="899592" y="4437112"/>
            <a:ext cx="2630264" cy="360040"/>
            <a:chOff x="899592" y="4437112"/>
            <a:chExt cx="2630264" cy="360040"/>
          </a:xfrm>
        </p:grpSpPr>
        <p:cxnSp>
          <p:nvCxnSpPr>
            <p:cNvPr id="100" name="Connecteur droit 99"/>
            <p:cNvCxnSpPr/>
            <p:nvPr/>
          </p:nvCxnSpPr>
          <p:spPr>
            <a:xfrm flipV="1">
              <a:off x="899592" y="4437112"/>
              <a:ext cx="398016" cy="34298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necteur droit 100"/>
            <p:cNvCxnSpPr/>
            <p:nvPr/>
          </p:nvCxnSpPr>
          <p:spPr>
            <a:xfrm flipV="1">
              <a:off x="1149648" y="4437112"/>
              <a:ext cx="398016" cy="34298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necteur droit 101"/>
            <p:cNvCxnSpPr/>
            <p:nvPr/>
          </p:nvCxnSpPr>
          <p:spPr>
            <a:xfrm flipV="1">
              <a:off x="1403648" y="4437112"/>
              <a:ext cx="398016" cy="34298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necteur droit 102"/>
            <p:cNvCxnSpPr/>
            <p:nvPr/>
          </p:nvCxnSpPr>
          <p:spPr>
            <a:xfrm flipV="1">
              <a:off x="1691680" y="4437112"/>
              <a:ext cx="398016" cy="34298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necteur droit 103"/>
            <p:cNvCxnSpPr/>
            <p:nvPr/>
          </p:nvCxnSpPr>
          <p:spPr>
            <a:xfrm flipV="1">
              <a:off x="1979712" y="4437112"/>
              <a:ext cx="398016" cy="34298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necteur droit 104"/>
            <p:cNvCxnSpPr/>
            <p:nvPr/>
          </p:nvCxnSpPr>
          <p:spPr>
            <a:xfrm flipV="1">
              <a:off x="2267744" y="4454170"/>
              <a:ext cx="398016" cy="34298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necteur droit 105"/>
            <p:cNvCxnSpPr/>
            <p:nvPr/>
          </p:nvCxnSpPr>
          <p:spPr>
            <a:xfrm flipV="1">
              <a:off x="2555776" y="4454170"/>
              <a:ext cx="398016" cy="34298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necteur droit 106"/>
            <p:cNvCxnSpPr/>
            <p:nvPr/>
          </p:nvCxnSpPr>
          <p:spPr>
            <a:xfrm flipV="1">
              <a:off x="2843808" y="4437112"/>
              <a:ext cx="398016" cy="34298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necteur droit 107"/>
            <p:cNvCxnSpPr/>
            <p:nvPr/>
          </p:nvCxnSpPr>
          <p:spPr>
            <a:xfrm flipV="1">
              <a:off x="3131840" y="4437112"/>
              <a:ext cx="398016" cy="34298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382917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3" grpId="0"/>
      <p:bldP spid="20" grpId="0"/>
      <p:bldP spid="63" grpId="0" animBg="1"/>
      <p:bldP spid="66" grpId="0"/>
      <p:bldP spid="67" grpId="0" animBg="1"/>
      <p:bldP spid="68" grpId="0"/>
      <p:bldP spid="74" grpId="0"/>
      <p:bldP spid="79" grpId="0"/>
      <p:bldP spid="92" grpId="0" animBg="1"/>
      <p:bldP spid="93" grpId="0"/>
      <p:bldP spid="95" grpId="0"/>
      <p:bldP spid="9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836712"/>
            <a:ext cx="8507288" cy="1143000"/>
          </a:xfrm>
        </p:spPr>
        <p:txBody>
          <a:bodyPr>
            <a:normAutofit/>
          </a:bodyPr>
          <a:lstStyle/>
          <a:p>
            <a:r>
              <a:rPr lang="fr-FR" dirty="0" smtClean="0"/>
              <a:t>De Kelvin à Google </a:t>
            </a:r>
            <a:r>
              <a:rPr lang="fr-FR" dirty="0" err="1" smtClean="0"/>
              <a:t>Earth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304559" y="6381328"/>
            <a:ext cx="4222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hlinkClick r:id="rId3"/>
              </a:rPr>
              <a:t>M. Rabaud et F. </a:t>
            </a:r>
            <a:r>
              <a:rPr lang="fr-FR" dirty="0" err="1" smtClean="0">
                <a:hlinkClick r:id="rId3"/>
              </a:rPr>
              <a:t>Moisy</a:t>
            </a:r>
            <a:r>
              <a:rPr lang="fr-FR" dirty="0" smtClean="0">
                <a:hlinkClick r:id="rId3"/>
              </a:rPr>
              <a:t>, PRL 2014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4560" y="2420887"/>
            <a:ext cx="4579440" cy="345638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608" y="2420887"/>
            <a:ext cx="3168352" cy="396619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ZoneTexte 5"/>
              <p:cNvSpPr txBox="1"/>
              <p:nvPr/>
            </p:nvSpPr>
            <p:spPr>
              <a:xfrm>
                <a:off x="6732240" y="5864665"/>
                <a:ext cx="735651" cy="6348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𝑔𝐿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6" name="ZoneText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2240" y="5864665"/>
                <a:ext cx="735651" cy="634854"/>
              </a:xfrm>
              <a:prstGeom prst="rect">
                <a:avLst/>
              </a:prstGeom>
              <a:blipFill rotWithShape="0">
                <a:blip r:embed="rId6"/>
                <a:stretch>
                  <a:fillRect b="-96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ZoneTexte 6"/>
              <p:cNvSpPr txBox="1"/>
              <p:nvPr/>
            </p:nvSpPr>
            <p:spPr>
              <a:xfrm>
                <a:off x="7884368" y="3903520"/>
                <a:ext cx="55489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1/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𝐹𝑟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7" name="ZoneText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4368" y="3903520"/>
                <a:ext cx="554895" cy="276999"/>
              </a:xfrm>
              <a:prstGeom prst="rect">
                <a:avLst/>
              </a:prstGeom>
              <a:blipFill rotWithShape="0">
                <a:blip r:embed="rId7"/>
                <a:stretch>
                  <a:fillRect l="-8791" t="-2174" r="-9890" b="-3260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480954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Kelvin revisité</a:t>
            </a:r>
            <a:endParaRPr lang="fr-FR" dirty="0"/>
          </a:p>
        </p:txBody>
      </p:sp>
      <p:cxnSp>
        <p:nvCxnSpPr>
          <p:cNvPr id="4" name="Connecteur droit avec flèche 3"/>
          <p:cNvCxnSpPr/>
          <p:nvPr/>
        </p:nvCxnSpPr>
        <p:spPr>
          <a:xfrm flipV="1">
            <a:off x="933624" y="3830241"/>
            <a:ext cx="0" cy="23427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5"/>
          <p:cNvCxnSpPr/>
          <p:nvPr/>
        </p:nvCxnSpPr>
        <p:spPr>
          <a:xfrm>
            <a:off x="923280" y="6172945"/>
            <a:ext cx="307265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rme libre 7"/>
          <p:cNvSpPr/>
          <p:nvPr/>
        </p:nvSpPr>
        <p:spPr>
          <a:xfrm>
            <a:off x="1018213" y="3830241"/>
            <a:ext cx="2905716" cy="2240300"/>
          </a:xfrm>
          <a:custGeom>
            <a:avLst/>
            <a:gdLst>
              <a:gd name="connsiteX0" fmla="*/ 85 w 3636903"/>
              <a:gd name="connsiteY0" fmla="*/ 0 h 2756974"/>
              <a:gd name="connsiteX1" fmla="*/ 103994 w 3636903"/>
              <a:gd name="connsiteY1" fmla="*/ 1233055 h 2756974"/>
              <a:gd name="connsiteX2" fmla="*/ 630467 w 3636903"/>
              <a:gd name="connsiteY2" fmla="*/ 2071255 h 2756974"/>
              <a:gd name="connsiteX3" fmla="*/ 1752685 w 3636903"/>
              <a:gd name="connsiteY3" fmla="*/ 2528455 h 2756974"/>
              <a:gd name="connsiteX4" fmla="*/ 2985740 w 3636903"/>
              <a:gd name="connsiteY4" fmla="*/ 2729345 h 2756974"/>
              <a:gd name="connsiteX5" fmla="*/ 3636903 w 3636903"/>
              <a:gd name="connsiteY5" fmla="*/ 2750127 h 2756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36903" h="2756974">
                <a:moveTo>
                  <a:pt x="85" y="0"/>
                </a:moveTo>
                <a:cubicBezTo>
                  <a:pt x="-493" y="443923"/>
                  <a:pt x="-1070" y="887846"/>
                  <a:pt x="103994" y="1233055"/>
                </a:cubicBezTo>
                <a:cubicBezTo>
                  <a:pt x="209058" y="1578264"/>
                  <a:pt x="355685" y="1855355"/>
                  <a:pt x="630467" y="2071255"/>
                </a:cubicBezTo>
                <a:cubicBezTo>
                  <a:pt x="905249" y="2287155"/>
                  <a:pt x="1360140" y="2418773"/>
                  <a:pt x="1752685" y="2528455"/>
                </a:cubicBezTo>
                <a:cubicBezTo>
                  <a:pt x="2145230" y="2638137"/>
                  <a:pt x="2671704" y="2692400"/>
                  <a:pt x="2985740" y="2729345"/>
                </a:cubicBezTo>
                <a:cubicBezTo>
                  <a:pt x="3299776" y="2766290"/>
                  <a:pt x="3468339" y="2758208"/>
                  <a:pt x="3636903" y="275012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ZoneTexte 8"/>
              <p:cNvSpPr txBox="1"/>
              <p:nvPr/>
            </p:nvSpPr>
            <p:spPr>
              <a:xfrm>
                <a:off x="388677" y="3527289"/>
                <a:ext cx="341504" cy="4725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9" name="ZoneText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677" y="3527289"/>
                <a:ext cx="341504" cy="47256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ZoneTexte 9"/>
          <p:cNvSpPr txBox="1"/>
          <p:nvPr/>
        </p:nvSpPr>
        <p:spPr>
          <a:xfrm>
            <a:off x="3932959" y="6156012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/>
              <a:t>k</a:t>
            </a:r>
            <a:endParaRPr lang="fr-FR" i="1" dirty="0"/>
          </a:p>
        </p:txBody>
      </p:sp>
      <p:cxnSp>
        <p:nvCxnSpPr>
          <p:cNvPr id="12" name="Connecteur droit 11"/>
          <p:cNvCxnSpPr/>
          <p:nvPr/>
        </p:nvCxnSpPr>
        <p:spPr>
          <a:xfrm>
            <a:off x="933624" y="4950391"/>
            <a:ext cx="27466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395536" y="4679417"/>
            <a:ext cx="340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/>
              <a:t>V</a:t>
            </a:r>
            <a:endParaRPr lang="fr-FR" i="1" dirty="0"/>
          </a:p>
        </p:txBody>
      </p:sp>
      <p:cxnSp>
        <p:nvCxnSpPr>
          <p:cNvPr id="15" name="Connecteur droit avec flèche 14"/>
          <p:cNvCxnSpPr/>
          <p:nvPr/>
        </p:nvCxnSpPr>
        <p:spPr>
          <a:xfrm>
            <a:off x="4917504" y="4563076"/>
            <a:ext cx="390296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ZoneTexte 19"/>
              <p:cNvSpPr txBox="1"/>
              <p:nvPr/>
            </p:nvSpPr>
            <p:spPr>
              <a:xfrm>
                <a:off x="-15694" y="5574871"/>
                <a:ext cx="9264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𝑉</m:t>
                      </m:r>
                      <m:func>
                        <m:func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fr-FR" i="1" dirty="0"/>
              </a:p>
            </p:txBody>
          </p:sp>
        </mc:Choice>
        <mc:Fallback>
          <p:sp>
            <p:nvSpPr>
              <p:cNvPr id="20" name="ZoneTexte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5694" y="5574871"/>
                <a:ext cx="926472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Connecteur droit 21"/>
          <p:cNvCxnSpPr/>
          <p:nvPr/>
        </p:nvCxnSpPr>
        <p:spPr>
          <a:xfrm>
            <a:off x="933624" y="5759537"/>
            <a:ext cx="9930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>
            <a:off x="1903805" y="5759537"/>
            <a:ext cx="0" cy="4134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/>
          <p:cNvCxnSpPr/>
          <p:nvPr/>
        </p:nvCxnSpPr>
        <p:spPr>
          <a:xfrm flipV="1">
            <a:off x="6501680" y="3230569"/>
            <a:ext cx="25865" cy="76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Ellipse 62"/>
          <p:cNvSpPr/>
          <p:nvPr/>
        </p:nvSpPr>
        <p:spPr>
          <a:xfrm>
            <a:off x="5349552" y="3745744"/>
            <a:ext cx="1584176" cy="158417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5" name="Connecteur droit avec flèche 64"/>
          <p:cNvCxnSpPr/>
          <p:nvPr/>
        </p:nvCxnSpPr>
        <p:spPr>
          <a:xfrm flipV="1">
            <a:off x="5378457" y="3977741"/>
            <a:ext cx="1352179" cy="5600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Arc 66"/>
          <p:cNvSpPr/>
          <p:nvPr/>
        </p:nvSpPr>
        <p:spPr>
          <a:xfrm>
            <a:off x="5826402" y="4289581"/>
            <a:ext cx="278726" cy="560866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8" name="ZoneTexte 67"/>
              <p:cNvSpPr txBox="1"/>
              <p:nvPr/>
            </p:nvSpPr>
            <p:spPr>
              <a:xfrm>
                <a:off x="6146329" y="4285416"/>
                <a:ext cx="19428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68" name="ZoneTexte 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6329" y="4285416"/>
                <a:ext cx="194284" cy="276999"/>
              </a:xfrm>
              <a:prstGeom prst="rect">
                <a:avLst/>
              </a:prstGeom>
              <a:blipFill rotWithShape="0">
                <a:blip r:embed="rId5"/>
                <a:stretch>
                  <a:fillRect l="-25000" r="-25000" b="-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6" name="Connecteur droit avec flèche 75"/>
          <p:cNvCxnSpPr/>
          <p:nvPr/>
        </p:nvCxnSpPr>
        <p:spPr>
          <a:xfrm>
            <a:off x="5371272" y="5877272"/>
            <a:ext cx="2995431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cteur droit 77"/>
          <p:cNvCxnSpPr/>
          <p:nvPr/>
        </p:nvCxnSpPr>
        <p:spPr>
          <a:xfrm flipV="1">
            <a:off x="8366703" y="4562415"/>
            <a:ext cx="0" cy="177561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79" name="ZoneTexte 78"/>
              <p:cNvSpPr txBox="1"/>
              <p:nvPr/>
            </p:nvSpPr>
            <p:spPr>
              <a:xfrm>
                <a:off x="6663602" y="6003609"/>
                <a:ext cx="29899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𝑉𝑡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79" name="ZoneTexte 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3602" y="6003609"/>
                <a:ext cx="298993" cy="276999"/>
              </a:xfrm>
              <a:prstGeom prst="rect">
                <a:avLst/>
              </a:prstGeom>
              <a:blipFill rotWithShape="0">
                <a:blip r:embed="rId6"/>
                <a:stretch>
                  <a:fillRect l="-16327" r="-18367" b="-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3" name="Connecteur droit 82"/>
          <p:cNvCxnSpPr/>
          <p:nvPr/>
        </p:nvCxnSpPr>
        <p:spPr>
          <a:xfrm flipH="1" flipV="1">
            <a:off x="5152621" y="3280158"/>
            <a:ext cx="3214084" cy="12898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cteur droit 84"/>
          <p:cNvCxnSpPr/>
          <p:nvPr/>
        </p:nvCxnSpPr>
        <p:spPr>
          <a:xfrm flipH="1">
            <a:off x="5152621" y="4567230"/>
            <a:ext cx="3214082" cy="11730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Arc 91"/>
          <p:cNvSpPr/>
          <p:nvPr/>
        </p:nvSpPr>
        <p:spPr>
          <a:xfrm flipH="1">
            <a:off x="7653808" y="4310689"/>
            <a:ext cx="92611" cy="475349"/>
          </a:xfrm>
          <a:prstGeom prst="arc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3" name="ZoneTexte 92"/>
              <p:cNvSpPr txBox="1"/>
              <p:nvPr/>
            </p:nvSpPr>
            <p:spPr>
              <a:xfrm>
                <a:off x="7379244" y="4263048"/>
                <a:ext cx="20255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fr-FR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93" name="ZoneTexte 9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9244" y="4263048"/>
                <a:ext cx="202556" cy="276999"/>
              </a:xfrm>
              <a:prstGeom prst="rect">
                <a:avLst/>
              </a:prstGeom>
              <a:blipFill rotWithShape="0">
                <a:blip r:embed="rId7"/>
                <a:stretch>
                  <a:fillRect l="-15152" r="-1515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5" name="ZoneTexte 94"/>
              <p:cNvSpPr txBox="1"/>
              <p:nvPr/>
            </p:nvSpPr>
            <p:spPr>
              <a:xfrm>
                <a:off x="6372200" y="2779081"/>
                <a:ext cx="1779270" cy="5943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fr-FR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fr-FR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</m:func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fr-FR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num>
                        <m:den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𝑉𝑡</m:t>
                          </m:r>
                        </m:den>
                      </m:f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fr-FR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fr-FR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𝑔𝐿</m:t>
                              </m:r>
                            </m:e>
                          </m:rad>
                        </m:num>
                        <m:den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</m:oMath>
                  </m:oMathPara>
                </a14:m>
                <a:endParaRPr lang="fr-FR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95" name="ZoneTexte 9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2200" y="2779081"/>
                <a:ext cx="1779270" cy="594393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ZoneTexte 2"/>
          <p:cNvSpPr txBox="1"/>
          <p:nvPr/>
        </p:nvSpPr>
        <p:spPr>
          <a:xfrm flipH="1">
            <a:off x="372184" y="1994636"/>
            <a:ext cx="4941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Un objet ne peut pas émettre de vague de longueur d’onde plus grande que sa taille </a:t>
            </a:r>
            <a:endParaRPr lang="fr-FR" b="1" dirty="0"/>
          </a:p>
        </p:txBody>
      </p:sp>
      <p:cxnSp>
        <p:nvCxnSpPr>
          <p:cNvPr id="7" name="Connecteur droit 6"/>
          <p:cNvCxnSpPr>
            <a:stCxn id="63" idx="2"/>
          </p:cNvCxnSpPr>
          <p:nvPr/>
        </p:nvCxnSpPr>
        <p:spPr>
          <a:xfrm>
            <a:off x="5349552" y="4537832"/>
            <a:ext cx="0" cy="1789081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ZoneTexte 10"/>
              <p:cNvSpPr txBox="1"/>
              <p:nvPr/>
            </p:nvSpPr>
            <p:spPr>
              <a:xfrm>
                <a:off x="2078670" y="2777060"/>
                <a:ext cx="761875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≳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11" name="ZoneText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8670" y="2777060"/>
                <a:ext cx="761875" cy="518604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Connecteur droit 15"/>
          <p:cNvCxnSpPr/>
          <p:nvPr/>
        </p:nvCxnSpPr>
        <p:spPr>
          <a:xfrm>
            <a:off x="2915816" y="3905733"/>
            <a:ext cx="0" cy="25782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 flipV="1">
            <a:off x="2712451" y="3957527"/>
            <a:ext cx="212761" cy="2127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56"/>
          <p:cNvCxnSpPr/>
          <p:nvPr/>
        </p:nvCxnSpPr>
        <p:spPr>
          <a:xfrm flipV="1">
            <a:off x="2699792" y="4152343"/>
            <a:ext cx="212761" cy="2127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57"/>
          <p:cNvCxnSpPr/>
          <p:nvPr/>
        </p:nvCxnSpPr>
        <p:spPr>
          <a:xfrm flipV="1">
            <a:off x="2699792" y="4368367"/>
            <a:ext cx="212761" cy="2127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58"/>
          <p:cNvCxnSpPr/>
          <p:nvPr/>
        </p:nvCxnSpPr>
        <p:spPr>
          <a:xfrm flipV="1">
            <a:off x="2699792" y="4584391"/>
            <a:ext cx="212761" cy="2127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59"/>
          <p:cNvCxnSpPr/>
          <p:nvPr/>
        </p:nvCxnSpPr>
        <p:spPr>
          <a:xfrm flipV="1">
            <a:off x="2699792" y="4800415"/>
            <a:ext cx="212761" cy="2127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60"/>
          <p:cNvCxnSpPr/>
          <p:nvPr/>
        </p:nvCxnSpPr>
        <p:spPr>
          <a:xfrm flipV="1">
            <a:off x="2699792" y="5016439"/>
            <a:ext cx="212761" cy="2127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61"/>
          <p:cNvCxnSpPr/>
          <p:nvPr/>
        </p:nvCxnSpPr>
        <p:spPr>
          <a:xfrm flipV="1">
            <a:off x="2699792" y="5232463"/>
            <a:ext cx="212761" cy="2127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63"/>
          <p:cNvCxnSpPr/>
          <p:nvPr/>
        </p:nvCxnSpPr>
        <p:spPr>
          <a:xfrm flipV="1">
            <a:off x="2699792" y="5448487"/>
            <a:ext cx="212761" cy="2127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68"/>
          <p:cNvCxnSpPr/>
          <p:nvPr/>
        </p:nvCxnSpPr>
        <p:spPr>
          <a:xfrm flipV="1">
            <a:off x="2699792" y="5664511"/>
            <a:ext cx="212761" cy="2127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cteur droit 71"/>
          <p:cNvCxnSpPr/>
          <p:nvPr/>
        </p:nvCxnSpPr>
        <p:spPr>
          <a:xfrm flipV="1">
            <a:off x="2699792" y="5880535"/>
            <a:ext cx="212761" cy="2127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droit 74"/>
          <p:cNvCxnSpPr/>
          <p:nvPr/>
        </p:nvCxnSpPr>
        <p:spPr>
          <a:xfrm flipV="1">
            <a:off x="2699792" y="6168567"/>
            <a:ext cx="212761" cy="2127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77" name="ZoneTexte 76"/>
              <p:cNvSpPr txBox="1"/>
              <p:nvPr/>
            </p:nvSpPr>
            <p:spPr>
              <a:xfrm>
                <a:off x="3014703" y="6237312"/>
                <a:ext cx="327141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77" name="ZoneTexte 7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4703" y="6237312"/>
                <a:ext cx="327141" cy="518604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Connecteur droit 20"/>
          <p:cNvCxnSpPr/>
          <p:nvPr/>
        </p:nvCxnSpPr>
        <p:spPr>
          <a:xfrm flipH="1" flipV="1">
            <a:off x="5076056" y="4285416"/>
            <a:ext cx="3290647" cy="27699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 flipV="1">
            <a:off x="8366703" y="4512733"/>
            <a:ext cx="49164" cy="250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/>
          <p:cNvCxnSpPr/>
          <p:nvPr/>
        </p:nvCxnSpPr>
        <p:spPr>
          <a:xfrm flipH="1">
            <a:off x="5076056" y="4570015"/>
            <a:ext cx="3290647" cy="2804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>
            <a:stCxn id="63" idx="2"/>
          </p:cNvCxnSpPr>
          <p:nvPr/>
        </p:nvCxnSpPr>
        <p:spPr>
          <a:xfrm flipV="1">
            <a:off x="5349552" y="4310689"/>
            <a:ext cx="21720" cy="227143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ZoneTexte 32"/>
              <p:cNvSpPr txBox="1"/>
              <p:nvPr/>
            </p:nvSpPr>
            <p:spPr>
              <a:xfrm>
                <a:off x="4803444" y="4228310"/>
                <a:ext cx="564065" cy="3919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fr-FR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33" name="ZoneTexte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3444" y="4228310"/>
                <a:ext cx="564065" cy="391902"/>
              </a:xfrm>
              <a:prstGeom prst="rect">
                <a:avLst/>
              </a:prstGeom>
              <a:blipFill rotWithShape="0">
                <a:blip r:embed="rId11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7579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3" grpId="0"/>
      <p:bldP spid="20" grpId="0"/>
      <p:bldP spid="63" grpId="0" animBg="1"/>
      <p:bldP spid="67" grpId="0" animBg="1"/>
      <p:bldP spid="68" grpId="0"/>
      <p:bldP spid="79" grpId="0"/>
      <p:bldP spid="92" grpId="0" animBg="1"/>
      <p:bldP spid="92" grpId="1" animBg="1"/>
      <p:bldP spid="93" grpId="0"/>
      <p:bldP spid="93" grpId="1"/>
      <p:bldP spid="95" grpId="0"/>
      <p:bldP spid="77" grpId="0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Résistance de vague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Avec A. </a:t>
            </a:r>
            <a:r>
              <a:rPr lang="fr-FR" dirty="0" err="1" smtClean="0"/>
              <a:t>Benusiglio</a:t>
            </a:r>
            <a:r>
              <a:rPr lang="fr-FR" dirty="0"/>
              <a:t> </a:t>
            </a:r>
            <a:r>
              <a:rPr lang="fr-FR" dirty="0" smtClean="0"/>
              <a:t>E. Raphaël &amp; C. </a:t>
            </a:r>
            <a:r>
              <a:rPr lang="fr-FR" dirty="0" err="1" smtClean="0"/>
              <a:t>Clanet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75401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nsolite - Un nageur incroyable, 50 M dos totalement sous l'eau + record du mond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7066" y="1340768"/>
            <a:ext cx="8145374" cy="4615712"/>
          </a:xfrm>
          <a:prstGeom prst="rect">
            <a:avLst/>
          </a:prstGeom>
        </p:spPr>
      </p:pic>
      <p:sp>
        <p:nvSpPr>
          <p:cNvPr id="5" name="ZoneTexte 4">
            <a:hlinkClick r:id="rId6"/>
          </p:cNvPr>
          <p:cNvSpPr txBox="1"/>
          <p:nvPr/>
        </p:nvSpPr>
        <p:spPr>
          <a:xfrm flipH="1">
            <a:off x="387066" y="6093296"/>
            <a:ext cx="2330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Youtube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343048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826402" y="-730057"/>
            <a:ext cx="3312368" cy="875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3588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19100" y="1268760"/>
            <a:ext cx="6601172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Résistance de vague sur les objets immergés. 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1396" y="1243359"/>
            <a:ext cx="1275019" cy="1275019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 flipH="1">
            <a:off x="7020272" y="2552327"/>
            <a:ext cx="1733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A. </a:t>
            </a:r>
            <a:r>
              <a:rPr lang="fr-FR" dirty="0" err="1" smtClean="0"/>
              <a:t>Benusiglio</a:t>
            </a:r>
            <a:r>
              <a:rPr lang="fr-FR" dirty="0" smtClean="0"/>
              <a:t> (</a:t>
            </a:r>
            <a:r>
              <a:rPr lang="fr-FR" dirty="0" err="1" smtClean="0"/>
              <a:t>Treau</a:t>
            </a:r>
            <a:r>
              <a:rPr lang="fr-FR" dirty="0" smtClean="0"/>
              <a:t>, SF)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3573016"/>
            <a:ext cx="2986576" cy="282263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3928" y="3573016"/>
            <a:ext cx="4724835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4803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Sillage </a:t>
            </a:r>
            <a:r>
              <a:rPr lang="fr-FR" dirty="0" err="1" smtClean="0"/>
              <a:t>gravito</a:t>
            </a:r>
            <a:r>
              <a:rPr lang="fr-FR" dirty="0" smtClean="0"/>
              <a:t>-capillaire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Avec M. Le </a:t>
            </a:r>
            <a:r>
              <a:rPr lang="fr-FR" dirty="0" err="1" smtClean="0"/>
              <a:t>Merrer</a:t>
            </a:r>
            <a:r>
              <a:rPr lang="fr-FR" dirty="0" smtClean="0"/>
              <a:t>, C. </a:t>
            </a:r>
            <a:r>
              <a:rPr lang="fr-FR" dirty="0" err="1" smtClean="0"/>
              <a:t>Clanet</a:t>
            </a:r>
            <a:r>
              <a:rPr lang="fr-FR" dirty="0" smtClean="0"/>
              <a:t>, E. Raphaël et D. </a:t>
            </a:r>
            <a:r>
              <a:rPr lang="fr-FR" dirty="0" err="1" smtClean="0"/>
              <a:t>Quéré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84560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19100" y="1196752"/>
            <a:ext cx="8305800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Tension de surface et ondes capillaires</a:t>
            </a:r>
            <a:endParaRPr lang="fr-F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ZoneTexte 4"/>
              <p:cNvSpPr txBox="1"/>
              <p:nvPr/>
            </p:nvSpPr>
            <p:spPr>
              <a:xfrm>
                <a:off x="5746723" y="5517232"/>
                <a:ext cx="1561581" cy="602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𝑔𝑘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sSup>
                            <m:s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5" name="ZoneText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6723" y="5517232"/>
                <a:ext cx="1561581" cy="60266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ZoneTexte 6"/>
              <p:cNvSpPr txBox="1"/>
              <p:nvPr/>
            </p:nvSpPr>
            <p:spPr>
              <a:xfrm>
                <a:off x="4716016" y="2946350"/>
                <a:ext cx="39341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 smtClean="0"/>
                  <a:t>Tension de surface</a:t>
                </a:r>
                <a:r>
                  <a:rPr lang="fr-FR" dirty="0" smtClean="0"/>
                  <a:t>: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fr-FR" dirty="0" smtClean="0"/>
                  <a:t> </a:t>
                </a:r>
                <a:endParaRPr lang="fr-FR" dirty="0"/>
              </a:p>
            </p:txBody>
          </p:sp>
        </mc:Choice>
        <mc:Fallback>
          <p:sp>
            <p:nvSpPr>
              <p:cNvPr id="7" name="ZoneText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6016" y="2946350"/>
                <a:ext cx="3934151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1395" t="-8197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60" y="2688082"/>
            <a:ext cx="3672408" cy="355516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565841" y="6300028"/>
            <a:ext cx="2926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(Jean-Siméon  Chardin)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4742305" y="5003884"/>
            <a:ext cx="3934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Onde </a:t>
            </a:r>
            <a:r>
              <a:rPr lang="fr-FR" b="1" dirty="0" err="1" smtClean="0"/>
              <a:t>gravito</a:t>
            </a:r>
            <a:r>
              <a:rPr lang="fr-FR" b="1" dirty="0" smtClean="0"/>
              <a:t>-capillaire</a:t>
            </a:r>
            <a:r>
              <a:rPr lang="fr-FR" dirty="0" smtClean="0"/>
              <a:t>:</a:t>
            </a:r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0072" y="3404198"/>
            <a:ext cx="2016224" cy="1248938"/>
          </a:xfrm>
          <a:prstGeom prst="rect">
            <a:avLst/>
          </a:prstGeom>
        </p:spPr>
      </p:pic>
      <p:cxnSp>
        <p:nvCxnSpPr>
          <p:cNvPr id="12" name="Connecteur droit avec flèche 11"/>
          <p:cNvCxnSpPr/>
          <p:nvPr/>
        </p:nvCxnSpPr>
        <p:spPr>
          <a:xfrm>
            <a:off x="4932039" y="4035762"/>
            <a:ext cx="2664296" cy="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ZoneTexte 12"/>
              <p:cNvSpPr txBox="1"/>
              <p:nvPr/>
            </p:nvSpPr>
            <p:spPr>
              <a:xfrm>
                <a:off x="7684157" y="3851096"/>
                <a:ext cx="9764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13" name="ZoneTexte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4157" y="3851096"/>
                <a:ext cx="976486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48957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0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7576" y="1085963"/>
            <a:ext cx="7931224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L’hydrodynamique au XXIème siècle</a:t>
            </a:r>
            <a:endParaRPr lang="fr-FR" dirty="0"/>
          </a:p>
        </p:txBody>
      </p:sp>
      <p:pic>
        <p:nvPicPr>
          <p:cNvPr id="5" name="Picture 2" descr="RÃ©sultat de recherche d'images pour &quot;vagues japonaises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285" y="2348880"/>
            <a:ext cx="3383323" cy="2275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0" name="Picture 2" descr="F5 tornado Elie Manitoba 20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987" y="2348880"/>
            <a:ext cx="2717371" cy="2038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2" name="Picture 4" descr="RÃ©sultat de recherche d'images pour &quot;rafale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363" y="4866166"/>
            <a:ext cx="2699995" cy="180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4" name="Picture 6" descr="L'HydroptÃ¨re: le voilier le plus rapide au mond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712" y="4875619"/>
            <a:ext cx="3347896" cy="1885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18925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21685" y="1078456"/>
            <a:ext cx="8305800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Vitesse limite d’apparition du sillage</a:t>
            </a:r>
            <a:endParaRPr lang="fr-FR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0015" y="2827013"/>
            <a:ext cx="4020566" cy="248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8" name="Connecteur droit avec flèche 7"/>
          <p:cNvCxnSpPr/>
          <p:nvPr/>
        </p:nvCxnSpPr>
        <p:spPr>
          <a:xfrm flipV="1">
            <a:off x="2486648" y="2636912"/>
            <a:ext cx="0" cy="34563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>
            <a:off x="2486648" y="6093296"/>
            <a:ext cx="424559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 flipH="1">
            <a:off x="2476953" y="5254351"/>
            <a:ext cx="88713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Obje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323198"/>
              </p:ext>
            </p:extLst>
          </p:nvPr>
        </p:nvGraphicFramePr>
        <p:xfrm>
          <a:off x="1316439" y="4581128"/>
          <a:ext cx="106680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74" name="Equation" r:id="rId5" imgW="1066800" imgH="736600" progId="Equation.DSMT4">
                  <p:embed/>
                </p:oleObj>
              </mc:Choice>
              <mc:Fallback>
                <p:oleObj name="Equation" r:id="rId5" imgW="1066800" imgH="736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6439" y="4581128"/>
                        <a:ext cx="1066800" cy="736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451789"/>
              </p:ext>
            </p:extLst>
          </p:nvPr>
        </p:nvGraphicFramePr>
        <p:xfrm>
          <a:off x="6398220" y="6191018"/>
          <a:ext cx="10541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75" name="Equation" r:id="rId7" imgW="1054100" imgH="254000" progId="Equation.DSMT4">
                  <p:embed/>
                </p:oleObj>
              </mc:Choice>
              <mc:Fallback>
                <p:oleObj name="Equation" r:id="rId7" imgW="1054100" imgH="254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8220" y="6191018"/>
                        <a:ext cx="1054100" cy="25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2" name="ZoneTexte 1"/>
              <p:cNvSpPr txBox="1"/>
              <p:nvPr/>
            </p:nvSpPr>
            <p:spPr>
              <a:xfrm>
                <a:off x="6732240" y="2924944"/>
                <a:ext cx="1584176" cy="8897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/>
                  <a:t>Capillaire</a:t>
                </a: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2" name="ZoneText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2240" y="2924944"/>
                <a:ext cx="1584176" cy="889795"/>
              </a:xfrm>
              <a:prstGeom prst="rect">
                <a:avLst/>
              </a:prstGeom>
              <a:blipFill rotWithShape="0">
                <a:blip r:embed="rId9"/>
                <a:stretch>
                  <a:fillRect l="-3077" t="-411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ZoneTexte 14"/>
              <p:cNvSpPr txBox="1"/>
              <p:nvPr/>
            </p:nvSpPr>
            <p:spPr>
              <a:xfrm>
                <a:off x="2627784" y="2492896"/>
                <a:ext cx="1584176" cy="8418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/>
                  <a:t>Gravitaire</a:t>
                </a: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15" name="ZoneTexte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7784" y="2492896"/>
                <a:ext cx="1584176" cy="841834"/>
              </a:xfrm>
              <a:prstGeom prst="rect">
                <a:avLst/>
              </a:prstGeom>
              <a:blipFill rotWithShape="0">
                <a:blip r:embed="rId10"/>
                <a:stretch>
                  <a:fillRect l="-3077" t="-434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Connecteur droit 15"/>
          <p:cNvCxnSpPr/>
          <p:nvPr/>
        </p:nvCxnSpPr>
        <p:spPr>
          <a:xfrm>
            <a:off x="3394403" y="5254351"/>
            <a:ext cx="0" cy="85649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ZoneTexte 16"/>
              <p:cNvSpPr txBox="1"/>
              <p:nvPr/>
            </p:nvSpPr>
            <p:spPr>
              <a:xfrm>
                <a:off x="3021448" y="6165304"/>
                <a:ext cx="1476045" cy="5204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fr-F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</m:rad>
                      <m:r>
                        <a:rPr lang="fr-F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𝑐𝑚</m:t>
                          </m:r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17" name="ZoneTexte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1448" y="6165304"/>
                <a:ext cx="1476045" cy="520463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ZoneTexte 17"/>
              <p:cNvSpPr txBox="1"/>
              <p:nvPr/>
            </p:nvSpPr>
            <p:spPr>
              <a:xfrm>
                <a:off x="475874" y="2420888"/>
                <a:ext cx="1909818" cy="8183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num>
                            <m:den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den>
                          </m:f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num>
                            <m:den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18" name="ZoneTexte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874" y="2420888"/>
                <a:ext cx="1909818" cy="818366"/>
              </a:xfrm>
              <a:prstGeom prst="rect">
                <a:avLst/>
              </a:prstGeom>
              <a:blipFill rotWithShape="0">
                <a:blip r:embed="rId12"/>
                <a:stretch>
                  <a:fillRect b="-149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Connecteur droit 19"/>
          <p:cNvCxnSpPr/>
          <p:nvPr/>
        </p:nvCxnSpPr>
        <p:spPr>
          <a:xfrm>
            <a:off x="2694145" y="3789040"/>
            <a:ext cx="33608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lipse 20"/>
          <p:cNvSpPr/>
          <p:nvPr/>
        </p:nvSpPr>
        <p:spPr>
          <a:xfrm>
            <a:off x="2648227" y="3717032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/>
          <p:cNvSpPr/>
          <p:nvPr/>
        </p:nvSpPr>
        <p:spPr>
          <a:xfrm>
            <a:off x="5796136" y="3717032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/>
          <p:cNvSpPr txBox="1"/>
          <p:nvPr/>
        </p:nvSpPr>
        <p:spPr>
          <a:xfrm>
            <a:off x="1216039" y="3645024"/>
            <a:ext cx="1225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V&gt;23 cm/s</a:t>
            </a:r>
            <a:endParaRPr lang="fr-FR" dirty="0"/>
          </a:p>
        </p:txBody>
      </p:sp>
      <p:cxnSp>
        <p:nvCxnSpPr>
          <p:cNvPr id="24" name="Connecteur droit 23"/>
          <p:cNvCxnSpPr/>
          <p:nvPr/>
        </p:nvCxnSpPr>
        <p:spPr>
          <a:xfrm>
            <a:off x="2476953" y="5682600"/>
            <a:ext cx="3921267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1187995" y="5515168"/>
            <a:ext cx="1225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V&lt;23 cm/s</a:t>
            </a:r>
            <a:endParaRPr lang="fr-FR" dirty="0"/>
          </a:p>
        </p:txBody>
      </p:sp>
      <p:sp>
        <p:nvSpPr>
          <p:cNvPr id="30" name="ZoneTexte 29"/>
          <p:cNvSpPr txBox="1"/>
          <p:nvPr/>
        </p:nvSpPr>
        <p:spPr>
          <a:xfrm>
            <a:off x="6559741" y="5490438"/>
            <a:ext cx="1614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Pas de sillage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5405427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7" grpId="0"/>
      <p:bldP spid="21" grpId="0" animBg="1"/>
      <p:bldP spid="22" grpId="0" animBg="1"/>
      <p:bldP spid="23" grpId="0"/>
      <p:bldP spid="25" grpId="0"/>
      <p:bldP spid="3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061864"/>
            <a:ext cx="7211144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Résistance de vague sur une goutte en caléfaction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323528" y="2452826"/>
            <a:ext cx="64859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/>
              <a:t>Caléfaction : </a:t>
            </a:r>
            <a:r>
              <a:rPr lang="fr-FR" sz="2000" dirty="0" smtClean="0"/>
              <a:t>goutte « froide » sur une plaque « chaude »</a:t>
            </a:r>
            <a:endParaRPr lang="fr-FR" sz="2000" dirty="0"/>
          </a:p>
        </p:txBody>
      </p:sp>
      <p:pic>
        <p:nvPicPr>
          <p:cNvPr id="36866" name="Picture 2" descr="http://www.ladhyx.polytechnique.fr/servlet/com.univ.collaboratif.utils.LectureFichiergw?ID_FICHIER=1270108354091&amp;ID_FICHE=219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88782" y="4509120"/>
            <a:ext cx="1771650" cy="1085850"/>
          </a:xfrm>
          <a:prstGeom prst="rect">
            <a:avLst/>
          </a:prstGeom>
          <a:noFill/>
        </p:spPr>
      </p:pic>
      <p:pic>
        <p:nvPicPr>
          <p:cNvPr id="36868" name="Picture 4" descr="http://www.ladhyx.polytechnique.fr/servlet/com.univ.collaboratif.utils.LectureFichiergw?ID_FICHIER=1259057221877&amp;ID_FICHE=1367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97849" y="1013097"/>
            <a:ext cx="790575" cy="1047751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6996518" y="2132856"/>
            <a:ext cx="22560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Marie Le </a:t>
            </a:r>
            <a:r>
              <a:rPr lang="fr-FR" dirty="0" err="1" smtClean="0"/>
              <a:t>Merrer</a:t>
            </a:r>
            <a:endParaRPr lang="fr-FR" dirty="0" smtClean="0"/>
          </a:p>
          <a:p>
            <a:r>
              <a:rPr lang="fr-FR" dirty="0" smtClean="0"/>
              <a:t>(Université de Lyon) </a:t>
            </a:r>
            <a:endParaRPr lang="fr-FR" dirty="0"/>
          </a:p>
        </p:txBody>
      </p:sp>
      <p:pic>
        <p:nvPicPr>
          <p:cNvPr id="9" name="La caléfactio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27584" y="3068960"/>
            <a:ext cx="4536504" cy="3625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3414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/>
          <p:cNvGrpSpPr/>
          <p:nvPr/>
        </p:nvGrpSpPr>
        <p:grpSpPr>
          <a:xfrm>
            <a:off x="35497" y="899428"/>
            <a:ext cx="8496943" cy="5923240"/>
            <a:chOff x="35497" y="899428"/>
            <a:chExt cx="8496943" cy="5923240"/>
          </a:xfrm>
        </p:grpSpPr>
        <p:pic>
          <p:nvPicPr>
            <p:cNvPr id="3789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6200000">
              <a:off x="1967148" y="-86826"/>
              <a:ext cx="4896543" cy="76077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8" name="Connecteur droit avec flèche 7"/>
            <p:cNvCxnSpPr/>
            <p:nvPr/>
          </p:nvCxnSpPr>
          <p:spPr>
            <a:xfrm>
              <a:off x="467544" y="6453336"/>
              <a:ext cx="806489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avec flèche 9"/>
            <p:cNvCxnSpPr/>
            <p:nvPr/>
          </p:nvCxnSpPr>
          <p:spPr>
            <a:xfrm flipH="1" flipV="1">
              <a:off x="395536" y="1196752"/>
              <a:ext cx="72008" cy="525658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ZoneTexte 11"/>
            <p:cNvSpPr txBox="1"/>
            <p:nvPr/>
          </p:nvSpPr>
          <p:spPr>
            <a:xfrm>
              <a:off x="7663611" y="6453336"/>
              <a:ext cx="7968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temps</a:t>
              </a:r>
              <a:endParaRPr lang="fr-FR" dirty="0"/>
            </a:p>
          </p:txBody>
        </p:sp>
        <p:sp>
          <p:nvSpPr>
            <p:cNvPr id="13" name="ZoneTexte 12"/>
            <p:cNvSpPr txBox="1"/>
            <p:nvPr/>
          </p:nvSpPr>
          <p:spPr>
            <a:xfrm rot="16200000">
              <a:off x="-282539" y="1730812"/>
              <a:ext cx="10054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position</a:t>
              </a:r>
              <a:endParaRPr lang="fr-FR" dirty="0"/>
            </a:p>
          </p:txBody>
        </p:sp>
        <p:cxnSp>
          <p:nvCxnSpPr>
            <p:cNvPr id="15" name="Connecteur droit 14"/>
            <p:cNvCxnSpPr/>
            <p:nvPr/>
          </p:nvCxnSpPr>
          <p:spPr>
            <a:xfrm flipV="1">
              <a:off x="986246" y="1412776"/>
              <a:ext cx="4521858" cy="4680520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 flipV="1">
              <a:off x="3779912" y="1415840"/>
              <a:ext cx="4320480" cy="2114278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ZoneTexte 20"/>
            <p:cNvSpPr txBox="1"/>
            <p:nvPr/>
          </p:nvSpPr>
          <p:spPr>
            <a:xfrm>
              <a:off x="808844" y="899428"/>
              <a:ext cx="73165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/>
                <a:t>Goutte d’azote liquide sur une bain d’eau à température ambiante.</a:t>
              </a:r>
              <a:endParaRPr lang="fr-FR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2675074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756748"/>
            <a:ext cx="4176464" cy="2968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3660499"/>
            <a:ext cx="4557142" cy="3197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6012160" y="3429000"/>
            <a:ext cx="2016224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4283968" y="2525995"/>
            <a:ext cx="4679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Une goutte est plus freinée sur de l’eau que sur un solide.</a:t>
            </a:r>
            <a:endParaRPr lang="fr-FR" sz="2400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35496" y="5036983"/>
            <a:ext cx="4355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400" b="1" dirty="0" smtClean="0"/>
              <a:t>Une goutte est plus freinée sur de l’eau que sur une huile visqueuse.</a:t>
            </a:r>
            <a:endParaRPr lang="fr-FR" sz="2400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5508104" y="4005064"/>
            <a:ext cx="3131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Huile 1000 fois plus visqueuse que l’eau.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4211960" y="1030468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Théorie : </a:t>
            </a:r>
            <a:r>
              <a:rPr lang="fr-FR" dirty="0" smtClean="0"/>
              <a:t>E. </a:t>
            </a:r>
            <a:r>
              <a:rPr lang="fr-FR" dirty="0" err="1" smtClean="0"/>
              <a:t>Rapahël</a:t>
            </a:r>
            <a:r>
              <a:rPr lang="fr-FR" dirty="0" smtClean="0"/>
              <a:t> et Pierre-Gilles </a:t>
            </a:r>
            <a:r>
              <a:rPr lang="fr-FR" dirty="0" smtClean="0"/>
              <a:t>de Gennes</a:t>
            </a:r>
            <a:endParaRPr lang="fr-FR" dirty="0"/>
          </a:p>
        </p:txBody>
      </p:sp>
      <p:sp>
        <p:nvSpPr>
          <p:cNvPr id="3" name="ZoneTexte 2">
            <a:hlinkClick r:id="rId5"/>
          </p:cNvPr>
          <p:cNvSpPr txBox="1"/>
          <p:nvPr/>
        </p:nvSpPr>
        <p:spPr>
          <a:xfrm flipH="1">
            <a:off x="107504" y="6460812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hlinkClick r:id="rId5"/>
              </a:rPr>
              <a:t>Le </a:t>
            </a:r>
            <a:r>
              <a:rPr lang="fr-FR" dirty="0" err="1" smtClean="0">
                <a:hlinkClick r:id="rId5"/>
              </a:rPr>
              <a:t>Merrer</a:t>
            </a:r>
            <a:r>
              <a:rPr lang="fr-FR" dirty="0" smtClean="0">
                <a:hlinkClick r:id="rId5"/>
              </a:rPr>
              <a:t> et al.  PNAS (2011)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737348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Et après ? 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En guise de conclusion…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138308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Ondes capillaires sur des sphères</a:t>
            </a:r>
            <a:endParaRPr lang="fr-FR" dirty="0"/>
          </a:p>
        </p:txBody>
      </p:sp>
      <p:pic>
        <p:nvPicPr>
          <p:cNvPr id="6" name="Astronaut Plays Ping Pong With Water Droplet  4K 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8000" y="1847088"/>
            <a:ext cx="8128000" cy="4572000"/>
          </a:xfrm>
          <a:prstGeom prst="rect">
            <a:avLst/>
          </a:prstGeom>
        </p:spPr>
      </p:pic>
      <p:sp>
        <p:nvSpPr>
          <p:cNvPr id="7" name="ZoneTexte 6">
            <a:hlinkClick r:id="rId6"/>
          </p:cNvPr>
          <p:cNvSpPr txBox="1"/>
          <p:nvPr/>
        </p:nvSpPr>
        <p:spPr>
          <a:xfrm>
            <a:off x="539552" y="6453336"/>
            <a:ext cx="2597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hlinkClick r:id="rId7"/>
              </a:rPr>
              <a:t>Youtube</a:t>
            </a:r>
            <a:r>
              <a:rPr lang="fr-FR" dirty="0" smtClean="0">
                <a:hlinkClick r:id="rId7"/>
              </a:rPr>
              <a:t>: NASA Johnson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68929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268760"/>
            <a:ext cx="8305800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Dualité onde corpuscule avec des gouttes</a:t>
            </a:r>
            <a:endParaRPr lang="fr-FR" dirty="0"/>
          </a:p>
        </p:txBody>
      </p:sp>
      <p:pic>
        <p:nvPicPr>
          <p:cNvPr id="3" name="Dual walkers drops and wav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616" y="2564904"/>
            <a:ext cx="6364395" cy="3579972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043608" y="6172012"/>
            <a:ext cx="5688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Y. Couder </a:t>
            </a:r>
            <a:r>
              <a:rPr lang="fr-FR" i="1" dirty="0" smtClean="0"/>
              <a:t>et al.</a:t>
            </a:r>
            <a:r>
              <a:rPr lang="fr-FR" dirty="0" smtClean="0"/>
              <a:t> (MSC, Paris Diderot)</a:t>
            </a:r>
          </a:p>
          <a:p>
            <a:r>
              <a:rPr lang="fr-FR" dirty="0" err="1" smtClean="0">
                <a:hlinkClick r:id="rId6"/>
              </a:rPr>
              <a:t>Youtube</a:t>
            </a:r>
            <a:r>
              <a:rPr lang="fr-FR" dirty="0" smtClean="0">
                <a:hlinkClick r:id="rId6"/>
              </a:rPr>
              <a:t>: Projet </a:t>
            </a:r>
            <a:r>
              <a:rPr lang="fr-FR" dirty="0" err="1" smtClean="0">
                <a:hlinkClick r:id="rId6"/>
              </a:rPr>
              <a:t>Lutetium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822772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Merci de votre attention ! </a:t>
            </a:r>
            <a:endParaRPr lang="fr-FR" dirty="0"/>
          </a:p>
        </p:txBody>
      </p:sp>
      <p:sp>
        <p:nvSpPr>
          <p:cNvPr id="4" name="Sous-titr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5055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RÃ©sultat de recherche d'images pour &quot;vortex lattice bose einstein condensate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21" y="4287329"/>
            <a:ext cx="3876675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6" name="Picture 4" descr="RÃ©sultat de recherche d'images pour &quot;etoile Ã  neutron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480" y="856425"/>
            <a:ext cx="3044280" cy="343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8" name="Picture 6" descr="https://upload.wikimedia.org/wikipedia/commons/thumb/c/c3/Structure_of_Stars_%28artist%E2%80%99s_impression%29.jpg/1920px-Structure_of_Stars_%28artist%E2%80%99s_impression%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21" y="856425"/>
            <a:ext cx="4359929" cy="329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6951" y="3586496"/>
            <a:ext cx="3384376" cy="1930030"/>
          </a:xfrm>
          <a:prstGeom prst="rect">
            <a:avLst/>
          </a:prstGeom>
        </p:spPr>
      </p:pic>
      <p:pic>
        <p:nvPicPr>
          <p:cNvPr id="79880" name="Picture 8" descr="https://iopscience.iop.org/1367-2630/13/5/055008/downloadFigure/figure/nj384456fig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392710"/>
            <a:ext cx="4100736" cy="1447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57381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Les problèmes du millénaire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043386"/>
            <a:ext cx="8393503" cy="483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6154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Vague et sillage de Kelvin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87242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Ondes gravitaires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323528" y="2089824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Phénomène ondulatoire (lumière, son, vague, mécanique quantique…)</a:t>
            </a:r>
            <a:endParaRPr lang="fr-F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ZoneTexte 5"/>
              <p:cNvSpPr txBox="1"/>
              <p:nvPr/>
            </p:nvSpPr>
            <p:spPr>
              <a:xfrm>
                <a:off x="5140068" y="2564904"/>
                <a:ext cx="25819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unc>
                        <m:func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𝑘𝑥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6" name="ZoneText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0068" y="2564904"/>
                <a:ext cx="2581989" cy="276999"/>
              </a:xfrm>
              <a:prstGeom prst="rect">
                <a:avLst/>
              </a:prstGeom>
              <a:blipFill rotWithShape="0">
                <a:blip r:embed="rId3"/>
                <a:stretch>
                  <a:fillRect l="-1651" t="-2222" r="-2594" b="-3555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4509120"/>
            <a:ext cx="1487082" cy="2060848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763688" y="4509120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G. B. Airy (1801 - 1892)</a:t>
            </a:r>
            <a:endParaRPr lang="fr-FR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ZoneTexte 8"/>
              <p:cNvSpPr txBox="1"/>
              <p:nvPr/>
            </p:nvSpPr>
            <p:spPr>
              <a:xfrm>
                <a:off x="2339752" y="5177127"/>
                <a:ext cx="4793172" cy="3354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fr-FR" dirty="0" smtClean="0">
                    <a:ea typeface="Cambria Math" panose="02040503050406030204" pitchFamily="18" charset="0"/>
                  </a:rPr>
                  <a:t>En eau profonde et à faible amplitude : </a:t>
                </a:r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𝑔𝑘</m:t>
                        </m:r>
                      </m:e>
                    </m:rad>
                  </m:oMath>
                </a14:m>
                <a:endParaRPr lang="fr-FR" dirty="0"/>
              </a:p>
            </p:txBody>
          </p:sp>
        </mc:Choice>
        <mc:Fallback>
          <p:sp>
            <p:nvSpPr>
              <p:cNvPr id="9" name="ZoneText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9752" y="5177127"/>
                <a:ext cx="4793172" cy="335413"/>
              </a:xfrm>
              <a:prstGeom prst="rect">
                <a:avLst/>
              </a:prstGeom>
              <a:blipFill rotWithShape="0">
                <a:blip r:embed="rId5"/>
                <a:stretch>
                  <a:fillRect l="-3053" t="-9091" r="-1272" b="-4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ZoneTexte 9"/>
              <p:cNvSpPr txBox="1"/>
              <p:nvPr/>
            </p:nvSpPr>
            <p:spPr>
              <a:xfrm>
                <a:off x="2280888" y="5733256"/>
                <a:ext cx="4150175" cy="6560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/>
                  <a:t>Ondes dispersives: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num>
                      <m:den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den>
                    </m:f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num>
                          <m:den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den>
                        </m:f>
                      </m:e>
                    </m:rad>
                  </m:oMath>
                </a14:m>
                <a:r>
                  <a:rPr lang="fr-FR" dirty="0" smtClean="0"/>
                  <a:t> </a:t>
                </a:r>
                <a:endParaRPr lang="fr-FR" dirty="0"/>
              </a:p>
            </p:txBody>
          </p:sp>
        </mc:Choice>
        <mc:Fallback>
          <p:sp>
            <p:nvSpPr>
              <p:cNvPr id="10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0888" y="5733256"/>
                <a:ext cx="4150175" cy="656013"/>
              </a:xfrm>
              <a:prstGeom prst="rect">
                <a:avLst/>
              </a:prstGeom>
              <a:blipFill rotWithShape="0">
                <a:blip r:embed="rId6"/>
                <a:stretch>
                  <a:fillRect l="-117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Imag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9673" y="2663145"/>
            <a:ext cx="2016224" cy="1248938"/>
          </a:xfrm>
          <a:prstGeom prst="rect">
            <a:avLst/>
          </a:prstGeom>
        </p:spPr>
      </p:pic>
      <p:cxnSp>
        <p:nvCxnSpPr>
          <p:cNvPr id="13" name="Connecteur droit avec flèche 12"/>
          <p:cNvCxnSpPr/>
          <p:nvPr/>
        </p:nvCxnSpPr>
        <p:spPr>
          <a:xfrm>
            <a:off x="1331640" y="3212976"/>
            <a:ext cx="266429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3833385" y="3264143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(</a:t>
            </a:r>
            <a:r>
              <a:rPr lang="fr-FR" i="1" dirty="0" err="1" smtClean="0"/>
              <a:t>x</a:t>
            </a:r>
            <a:r>
              <a:rPr lang="fr-FR" dirty="0" err="1" smtClean="0"/>
              <a:t>,</a:t>
            </a:r>
            <a:r>
              <a:rPr lang="fr-FR" i="1" dirty="0" err="1" smtClean="0"/>
              <a:t>t</a:t>
            </a:r>
            <a:r>
              <a:rPr lang="fr-FR" dirty="0" smtClean="0"/>
              <a:t>)</a:t>
            </a:r>
            <a:endParaRPr lang="fr-FR" dirty="0"/>
          </a:p>
        </p:txBody>
      </p:sp>
      <p:cxnSp>
        <p:nvCxnSpPr>
          <p:cNvPr id="16" name="Connecteur droit avec flèche 15"/>
          <p:cNvCxnSpPr/>
          <p:nvPr/>
        </p:nvCxnSpPr>
        <p:spPr>
          <a:xfrm>
            <a:off x="2123728" y="3912083"/>
            <a:ext cx="936104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2339752" y="386104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(</a:t>
            </a:r>
            <a:r>
              <a:rPr lang="fr-FR" i="1" dirty="0" err="1" smtClean="0">
                <a:latin typeface="Symbol" panose="05050102010706020507" pitchFamily="18" charset="2"/>
              </a:rPr>
              <a:t>l</a:t>
            </a:r>
            <a:r>
              <a:rPr lang="fr-FR" dirty="0" err="1" smtClean="0"/>
              <a:t>,</a:t>
            </a:r>
            <a:r>
              <a:rPr lang="fr-FR" i="1" dirty="0" err="1" smtClean="0"/>
              <a:t>T</a:t>
            </a:r>
            <a:r>
              <a:rPr lang="fr-FR" dirty="0" smtClean="0"/>
              <a:t>)</a:t>
            </a:r>
            <a:endParaRPr lang="fr-F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ZoneTexte 18"/>
              <p:cNvSpPr txBox="1"/>
              <p:nvPr/>
            </p:nvSpPr>
            <p:spPr>
              <a:xfrm>
                <a:off x="4860032" y="2974675"/>
                <a:ext cx="1701903" cy="6109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19" name="ZoneTexte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0032" y="2974675"/>
                <a:ext cx="1701903" cy="610936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ZoneTexte 19"/>
              <p:cNvSpPr txBox="1"/>
              <p:nvPr/>
            </p:nvSpPr>
            <p:spPr>
              <a:xfrm>
                <a:off x="6156176" y="2972302"/>
                <a:ext cx="1701903" cy="6109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20" name="ZoneTexte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176" y="2972302"/>
                <a:ext cx="1701903" cy="610936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ZoneTexte 20"/>
          <p:cNvSpPr txBox="1"/>
          <p:nvPr/>
        </p:nvSpPr>
        <p:spPr>
          <a:xfrm>
            <a:off x="5162958" y="3779748"/>
            <a:ext cx="2559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Les ondes interfèrent</a:t>
            </a:r>
            <a:r>
              <a:rPr lang="fr-FR" dirty="0" smtClean="0"/>
              <a:t>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163787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Paquets d’ondes</a:t>
            </a:r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1043608" y="613380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200" dirty="0" err="1" smtClean="0">
                <a:hlinkClick r:id="rId5"/>
              </a:rPr>
              <a:t>Youtube:stepvideolabs</a:t>
            </a:r>
            <a:endParaRPr lang="fr-FR" sz="1200" dirty="0"/>
          </a:p>
        </p:txBody>
      </p:sp>
      <p:pic>
        <p:nvPicPr>
          <p:cNvPr id="4" name="Slow Motion Water Droplet Falling Breaks Surface Tension and Makes Ripples in HD YouTube Video View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9612" y="2204864"/>
            <a:ext cx="6984776" cy="392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2383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Paquet d’onde et vitesse de groupe</a:t>
            </a:r>
            <a:endParaRPr lang="fr-FR" dirty="0"/>
          </a:p>
        </p:txBody>
      </p:sp>
      <p:cxnSp>
        <p:nvCxnSpPr>
          <p:cNvPr id="4" name="Connecteur droit avec flèche 3"/>
          <p:cNvCxnSpPr/>
          <p:nvPr/>
        </p:nvCxnSpPr>
        <p:spPr>
          <a:xfrm>
            <a:off x="334469" y="4081258"/>
            <a:ext cx="36004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 flipV="1">
            <a:off x="334469" y="2425074"/>
            <a:ext cx="0" cy="16561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334469" y="224040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/>
              <a:t>h</a:t>
            </a:r>
            <a:endParaRPr lang="fr-FR" i="1" dirty="0"/>
          </a:p>
        </p:txBody>
      </p:sp>
      <p:sp>
        <p:nvSpPr>
          <p:cNvPr id="10" name="ZoneTexte 9"/>
          <p:cNvSpPr txBox="1"/>
          <p:nvPr/>
        </p:nvSpPr>
        <p:spPr>
          <a:xfrm>
            <a:off x="3934869" y="3896592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/>
              <a:t>k</a:t>
            </a:r>
            <a:endParaRPr lang="fr-FR" i="1" dirty="0"/>
          </a:p>
        </p:txBody>
      </p:sp>
      <p:cxnSp>
        <p:nvCxnSpPr>
          <p:cNvPr id="12" name="Connecteur droit 11"/>
          <p:cNvCxnSpPr/>
          <p:nvPr/>
        </p:nvCxnSpPr>
        <p:spPr>
          <a:xfrm flipV="1">
            <a:off x="2134669" y="2584761"/>
            <a:ext cx="0" cy="149649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 flipV="1">
            <a:off x="2586147" y="3217162"/>
            <a:ext cx="26289" cy="850556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 flipV="1">
            <a:off x="1630613" y="3192858"/>
            <a:ext cx="0" cy="88840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 flipV="1">
            <a:off x="3070773" y="3667212"/>
            <a:ext cx="0" cy="414046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 flipV="1">
            <a:off x="982541" y="3937242"/>
            <a:ext cx="0" cy="166373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1980938" y="4125972"/>
            <a:ext cx="477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>
                <a:solidFill>
                  <a:srgbClr val="FF0000"/>
                </a:solidFill>
              </a:rPr>
              <a:t>k</a:t>
            </a:r>
            <a:r>
              <a:rPr lang="fr-FR" baseline="-25000" dirty="0" smtClean="0">
                <a:solidFill>
                  <a:srgbClr val="FF0000"/>
                </a:solidFill>
              </a:rPr>
              <a:t>1</a:t>
            </a:r>
            <a:endParaRPr lang="fr-FR" baseline="-25000" dirty="0">
              <a:solidFill>
                <a:srgbClr val="FF0000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2438133" y="4125972"/>
            <a:ext cx="477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>
                <a:solidFill>
                  <a:srgbClr val="00B0F0"/>
                </a:solidFill>
              </a:rPr>
              <a:t>k</a:t>
            </a:r>
            <a:r>
              <a:rPr lang="fr-FR" baseline="-25000" dirty="0" smtClean="0">
                <a:solidFill>
                  <a:srgbClr val="00B0F0"/>
                </a:solidFill>
              </a:rPr>
              <a:t>2</a:t>
            </a:r>
            <a:endParaRPr lang="fr-FR" baseline="-25000" dirty="0">
              <a:solidFill>
                <a:srgbClr val="00B0F0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1487944" y="4103615"/>
            <a:ext cx="477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>
                <a:solidFill>
                  <a:srgbClr val="00B050"/>
                </a:solidFill>
              </a:rPr>
              <a:t>k</a:t>
            </a:r>
            <a:r>
              <a:rPr lang="fr-FR" baseline="-25000" dirty="0" smtClean="0">
                <a:solidFill>
                  <a:srgbClr val="00B050"/>
                </a:solidFill>
              </a:rPr>
              <a:t>3</a:t>
            </a:r>
            <a:endParaRPr lang="fr-FR" baseline="-25000" dirty="0">
              <a:solidFill>
                <a:srgbClr val="00B050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2943106" y="4138013"/>
            <a:ext cx="477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>
                <a:solidFill>
                  <a:srgbClr val="0070C0"/>
                </a:solidFill>
              </a:rPr>
              <a:t>k</a:t>
            </a:r>
            <a:r>
              <a:rPr lang="fr-FR" baseline="-25000" dirty="0" smtClean="0">
                <a:solidFill>
                  <a:srgbClr val="0070C0"/>
                </a:solidFill>
              </a:rPr>
              <a:t>4</a:t>
            </a:r>
            <a:endParaRPr lang="fr-FR" baseline="-25000" dirty="0">
              <a:solidFill>
                <a:srgbClr val="0070C0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841955" y="4125972"/>
            <a:ext cx="477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>
                <a:solidFill>
                  <a:srgbClr val="7030A0"/>
                </a:solidFill>
              </a:rPr>
              <a:t>k</a:t>
            </a:r>
            <a:r>
              <a:rPr lang="fr-FR" baseline="-25000" dirty="0" smtClean="0">
                <a:solidFill>
                  <a:srgbClr val="7030A0"/>
                </a:solidFill>
              </a:rPr>
              <a:t>5</a:t>
            </a:r>
            <a:endParaRPr lang="fr-FR" baseline="-25000" dirty="0">
              <a:solidFill>
                <a:srgbClr val="7030A0"/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2058746" y="2157218"/>
            <a:ext cx="477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>
                <a:solidFill>
                  <a:srgbClr val="FF0000"/>
                </a:solidFill>
              </a:rPr>
              <a:t>h</a:t>
            </a:r>
            <a:r>
              <a:rPr lang="fr-FR" baseline="-25000" dirty="0" smtClean="0">
                <a:solidFill>
                  <a:srgbClr val="FF0000"/>
                </a:solidFill>
              </a:rPr>
              <a:t>1</a:t>
            </a:r>
            <a:endParaRPr lang="fr-FR" baseline="-25000" dirty="0">
              <a:solidFill>
                <a:srgbClr val="FF0000"/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2612436" y="3001138"/>
            <a:ext cx="477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>
                <a:solidFill>
                  <a:srgbClr val="00B0F0"/>
                </a:solidFill>
              </a:rPr>
              <a:t>h</a:t>
            </a:r>
            <a:r>
              <a:rPr lang="fr-FR" baseline="-25000" dirty="0" smtClean="0">
                <a:solidFill>
                  <a:srgbClr val="00B0F0"/>
                </a:solidFill>
              </a:rPr>
              <a:t>2</a:t>
            </a:r>
            <a:endParaRPr lang="fr-FR" baseline="-25000" dirty="0">
              <a:solidFill>
                <a:srgbClr val="00B0F0"/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1223524" y="2823526"/>
            <a:ext cx="477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>
                <a:solidFill>
                  <a:srgbClr val="00B050"/>
                </a:solidFill>
              </a:rPr>
              <a:t>h</a:t>
            </a:r>
            <a:r>
              <a:rPr lang="fr-FR" baseline="-25000" dirty="0" smtClean="0">
                <a:solidFill>
                  <a:srgbClr val="00B050"/>
                </a:solidFill>
              </a:rPr>
              <a:t>3</a:t>
            </a:r>
            <a:endParaRPr lang="fr-FR" baseline="-25000" dirty="0">
              <a:solidFill>
                <a:srgbClr val="00B050"/>
              </a:solidFill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3181989" y="3403801"/>
            <a:ext cx="477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>
                <a:solidFill>
                  <a:srgbClr val="0070C0"/>
                </a:solidFill>
              </a:rPr>
              <a:t>h</a:t>
            </a:r>
            <a:r>
              <a:rPr lang="fr-FR" baseline="-25000" dirty="0" smtClean="0">
                <a:solidFill>
                  <a:srgbClr val="0070C0"/>
                </a:solidFill>
              </a:rPr>
              <a:t>4</a:t>
            </a:r>
            <a:endParaRPr lang="fr-FR" baseline="-25000" dirty="0">
              <a:solidFill>
                <a:srgbClr val="0070C0"/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524559" y="3415368"/>
            <a:ext cx="477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>
                <a:solidFill>
                  <a:srgbClr val="7030A0"/>
                </a:solidFill>
              </a:rPr>
              <a:t>h</a:t>
            </a:r>
            <a:r>
              <a:rPr lang="fr-FR" baseline="-25000" dirty="0" smtClean="0">
                <a:solidFill>
                  <a:srgbClr val="7030A0"/>
                </a:solidFill>
              </a:rPr>
              <a:t>5</a:t>
            </a:r>
            <a:endParaRPr lang="fr-FR" baseline="-25000" dirty="0">
              <a:solidFill>
                <a:srgbClr val="7030A0"/>
              </a:solidFill>
            </a:endParaRPr>
          </a:p>
        </p:txBody>
      </p:sp>
      <p:sp>
        <p:nvSpPr>
          <p:cNvPr id="31" name="Forme libre 30"/>
          <p:cNvSpPr/>
          <p:nvPr/>
        </p:nvSpPr>
        <p:spPr>
          <a:xfrm>
            <a:off x="395536" y="2564904"/>
            <a:ext cx="3574473" cy="1497463"/>
          </a:xfrm>
          <a:custGeom>
            <a:avLst/>
            <a:gdLst>
              <a:gd name="connsiteX0" fmla="*/ 0 w 3574473"/>
              <a:gd name="connsiteY0" fmla="*/ 1491558 h 1497463"/>
              <a:gd name="connsiteX1" fmla="*/ 422564 w 3574473"/>
              <a:gd name="connsiteY1" fmla="*/ 1443067 h 1497463"/>
              <a:gd name="connsiteX2" fmla="*/ 942109 w 3574473"/>
              <a:gd name="connsiteY2" fmla="*/ 1096704 h 1497463"/>
              <a:gd name="connsiteX3" fmla="*/ 1295400 w 3574473"/>
              <a:gd name="connsiteY3" fmla="*/ 487104 h 1497463"/>
              <a:gd name="connsiteX4" fmla="*/ 1537854 w 3574473"/>
              <a:gd name="connsiteY4" fmla="*/ 119958 h 1497463"/>
              <a:gd name="connsiteX5" fmla="*/ 1835727 w 3574473"/>
              <a:gd name="connsiteY5" fmla="*/ 29904 h 1497463"/>
              <a:gd name="connsiteX6" fmla="*/ 2195945 w 3574473"/>
              <a:gd name="connsiteY6" fmla="*/ 591013 h 1497463"/>
              <a:gd name="connsiteX7" fmla="*/ 2576945 w 3574473"/>
              <a:gd name="connsiteY7" fmla="*/ 1048213 h 1497463"/>
              <a:gd name="connsiteX8" fmla="*/ 3117273 w 3574473"/>
              <a:gd name="connsiteY8" fmla="*/ 1394577 h 1497463"/>
              <a:gd name="connsiteX9" fmla="*/ 3574473 w 3574473"/>
              <a:gd name="connsiteY9" fmla="*/ 1470777 h 1497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74473" h="1497463">
                <a:moveTo>
                  <a:pt x="0" y="1491558"/>
                </a:moveTo>
                <a:cubicBezTo>
                  <a:pt x="132773" y="1500217"/>
                  <a:pt x="265546" y="1508876"/>
                  <a:pt x="422564" y="1443067"/>
                </a:cubicBezTo>
                <a:cubicBezTo>
                  <a:pt x="579582" y="1377258"/>
                  <a:pt x="796636" y="1256031"/>
                  <a:pt x="942109" y="1096704"/>
                </a:cubicBezTo>
                <a:cubicBezTo>
                  <a:pt x="1087582" y="937377"/>
                  <a:pt x="1196109" y="649895"/>
                  <a:pt x="1295400" y="487104"/>
                </a:cubicBezTo>
                <a:cubicBezTo>
                  <a:pt x="1394691" y="324313"/>
                  <a:pt x="1447800" y="196158"/>
                  <a:pt x="1537854" y="119958"/>
                </a:cubicBezTo>
                <a:cubicBezTo>
                  <a:pt x="1627908" y="43758"/>
                  <a:pt x="1726045" y="-48605"/>
                  <a:pt x="1835727" y="29904"/>
                </a:cubicBezTo>
                <a:cubicBezTo>
                  <a:pt x="1945409" y="108413"/>
                  <a:pt x="2072409" y="421295"/>
                  <a:pt x="2195945" y="591013"/>
                </a:cubicBezTo>
                <a:cubicBezTo>
                  <a:pt x="2319481" y="760731"/>
                  <a:pt x="2423390" y="914286"/>
                  <a:pt x="2576945" y="1048213"/>
                </a:cubicBezTo>
                <a:cubicBezTo>
                  <a:pt x="2730500" y="1182140"/>
                  <a:pt x="2951018" y="1324150"/>
                  <a:pt x="3117273" y="1394577"/>
                </a:cubicBezTo>
                <a:cubicBezTo>
                  <a:pt x="3283528" y="1465004"/>
                  <a:pt x="3429000" y="1467890"/>
                  <a:pt x="3574473" y="147077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6" name="ZoneTexte 35"/>
              <p:cNvSpPr txBox="1"/>
              <p:nvPr/>
            </p:nvSpPr>
            <p:spPr>
              <a:xfrm>
                <a:off x="301031" y="4703489"/>
                <a:ext cx="2977354" cy="3118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func>
                        <m:funcPr>
                          <m:ctrlP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fr-FR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fr-FR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sub>
                          </m:sSub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fr-FR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fr-FR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36" name="ZoneTexte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031" y="4703489"/>
                <a:ext cx="2977354" cy="311880"/>
              </a:xfrm>
              <a:prstGeom prst="rect">
                <a:avLst/>
              </a:prstGeom>
              <a:blipFill rotWithShape="0">
                <a:blip r:embed="rId3"/>
                <a:stretch>
                  <a:fillRect t="-1961" r="-613" b="-2156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7" name="ZoneTexte 36"/>
              <p:cNvSpPr txBox="1"/>
              <p:nvPr/>
            </p:nvSpPr>
            <p:spPr>
              <a:xfrm>
                <a:off x="1112445" y="5014952"/>
                <a:ext cx="2547311" cy="3931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>
                    <a:solidFill>
                      <a:srgbClr val="00B0F0"/>
                    </a:solidFill>
                  </a:rPr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fr-FR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func>
                      <m:funcPr>
                        <m:ctrlPr>
                          <a:rPr lang="fr-FR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fr-FR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fr-FR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sSub>
                              <m:sSubPr>
                                <m:ctrlPr>
                                  <a:rPr lang="fr-FR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fr-FR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b>
                        </m:sSub>
                        <m:r>
                          <a:rPr lang="fr-FR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fr-FR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fr-FR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fr-FR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fr-FR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fr-FR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fr-FR" dirty="0"/>
              </a:p>
            </p:txBody>
          </p:sp>
        </mc:Choice>
        <mc:Fallback>
          <p:sp>
            <p:nvSpPr>
              <p:cNvPr id="37" name="ZoneTexte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2445" y="5014952"/>
                <a:ext cx="2547311" cy="393121"/>
              </a:xfrm>
              <a:prstGeom prst="rect">
                <a:avLst/>
              </a:prstGeom>
              <a:blipFill rotWithShape="0">
                <a:blip r:embed="rId4"/>
                <a:stretch>
                  <a:fillRect l="-1914" t="-7813" b="-2031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8" name="ZoneTexte 37"/>
              <p:cNvSpPr txBox="1"/>
              <p:nvPr/>
            </p:nvSpPr>
            <p:spPr>
              <a:xfrm>
                <a:off x="1112445" y="5337325"/>
                <a:ext cx="2547311" cy="3931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>
                    <a:solidFill>
                      <a:srgbClr val="00B050"/>
                    </a:solidFill>
                  </a:rPr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fr-FR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func>
                      <m:funcPr>
                        <m:ctrlPr>
                          <a:rPr lang="fr-FR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fr-FR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fr-FR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sSub>
                              <m:sSubPr>
                                <m:ctrlPr>
                                  <a:rPr lang="fr-FR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fr-FR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sub>
                        </m:sSub>
                        <m:r>
                          <a:rPr lang="fr-FR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fr-FR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fr-FR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fr-FR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fr-FR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fr-FR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fr-FR" dirty="0">
                  <a:solidFill>
                    <a:srgbClr val="00B050"/>
                  </a:solidFill>
                </a:endParaRPr>
              </a:p>
            </p:txBody>
          </p:sp>
        </mc:Choice>
        <mc:Fallback>
          <p:sp>
            <p:nvSpPr>
              <p:cNvPr id="38" name="ZoneTexte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2445" y="5337325"/>
                <a:ext cx="2547311" cy="393121"/>
              </a:xfrm>
              <a:prstGeom prst="rect">
                <a:avLst/>
              </a:prstGeom>
              <a:blipFill rotWithShape="0">
                <a:blip r:embed="rId5"/>
                <a:stretch>
                  <a:fillRect l="-1914" t="-7813" b="-2031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9" name="ZoneTexte 38"/>
              <p:cNvSpPr txBox="1"/>
              <p:nvPr/>
            </p:nvSpPr>
            <p:spPr>
              <a:xfrm>
                <a:off x="1115616" y="5665434"/>
                <a:ext cx="2547311" cy="3931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>
                    <a:solidFill>
                      <a:srgbClr val="0070C0"/>
                    </a:solidFill>
                  </a:rPr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fr-FR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func>
                      <m:funcPr>
                        <m:ctrlPr>
                          <a:rPr lang="fr-FR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fr-FR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fr-FR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sSub>
                              <m:sSubPr>
                                <m:ctrlPr>
                                  <a:rPr lang="fr-FR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fr-FR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</m:sub>
                        </m:sSub>
                        <m:r>
                          <a:rPr lang="fr-FR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fr-FR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fr-FR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fr-FR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r>
                          <a:rPr lang="fr-FR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fr-FR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fr-FR" dirty="0">
                  <a:solidFill>
                    <a:srgbClr val="0070C0"/>
                  </a:solidFill>
                </a:endParaRPr>
              </a:p>
            </p:txBody>
          </p:sp>
        </mc:Choice>
        <mc:Fallback>
          <p:sp>
            <p:nvSpPr>
              <p:cNvPr id="39" name="ZoneTexte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616" y="5665434"/>
                <a:ext cx="2547311" cy="393121"/>
              </a:xfrm>
              <a:prstGeom prst="rect">
                <a:avLst/>
              </a:prstGeom>
              <a:blipFill rotWithShape="0">
                <a:blip r:embed="rId6"/>
                <a:stretch>
                  <a:fillRect l="-1914" t="-6154" b="-1846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" name="ZoneTexte 39"/>
              <p:cNvSpPr txBox="1"/>
              <p:nvPr/>
            </p:nvSpPr>
            <p:spPr>
              <a:xfrm>
                <a:off x="1115616" y="5953466"/>
                <a:ext cx="2547311" cy="3931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>
                    <a:solidFill>
                      <a:srgbClr val="7030A0"/>
                    </a:solidFill>
                  </a:rPr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fr-FR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func>
                      <m:funcPr>
                        <m:ctrlPr>
                          <a:rPr lang="fr-FR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fr-FR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fr-FR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sSub>
                              <m:sSubPr>
                                <m:ctrlPr>
                                  <a:rPr lang="fr-FR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fr-FR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sub>
                            </m:sSub>
                          </m:sub>
                        </m:sSub>
                        <m:r>
                          <a:rPr lang="fr-FR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fr-FR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fr-FR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fr-FR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  <m:r>
                          <a:rPr lang="fr-FR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fr-FR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fr-FR" dirty="0">
                  <a:solidFill>
                    <a:srgbClr val="7030A0"/>
                  </a:solidFill>
                </a:endParaRPr>
              </a:p>
            </p:txBody>
          </p:sp>
        </mc:Choice>
        <mc:Fallback>
          <p:sp>
            <p:nvSpPr>
              <p:cNvPr id="40" name="ZoneTexte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616" y="5953466"/>
                <a:ext cx="2547311" cy="393121"/>
              </a:xfrm>
              <a:prstGeom prst="rect">
                <a:avLst/>
              </a:prstGeom>
              <a:blipFill rotWithShape="0">
                <a:blip r:embed="rId7"/>
                <a:stretch>
                  <a:fillRect l="-1914" t="-7813" b="-2031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ZoneTexte 50"/>
          <p:cNvSpPr txBox="1"/>
          <p:nvPr/>
        </p:nvSpPr>
        <p:spPr>
          <a:xfrm>
            <a:off x="1141377" y="6293721"/>
            <a:ext cx="48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+…</a:t>
            </a:r>
            <a:endParaRPr lang="fr-FR" dirty="0"/>
          </a:p>
        </p:txBody>
      </p:sp>
      <p:cxnSp>
        <p:nvCxnSpPr>
          <p:cNvPr id="56" name="Connecteur droit 55"/>
          <p:cNvCxnSpPr/>
          <p:nvPr/>
        </p:nvCxnSpPr>
        <p:spPr>
          <a:xfrm>
            <a:off x="2123728" y="2584761"/>
            <a:ext cx="0" cy="1435667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57" name="ZoneTexte 56"/>
              <p:cNvSpPr txBox="1"/>
              <p:nvPr/>
            </p:nvSpPr>
            <p:spPr>
              <a:xfrm>
                <a:off x="1932874" y="4138013"/>
                <a:ext cx="5559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/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57" name="ZoneTexte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2874" y="4138013"/>
                <a:ext cx="555986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65809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Paquet d’onde et vitesse de groupe</a:t>
            </a:r>
            <a:endParaRPr lang="fr-FR" dirty="0"/>
          </a:p>
        </p:txBody>
      </p:sp>
      <p:cxnSp>
        <p:nvCxnSpPr>
          <p:cNvPr id="4" name="Connecteur droit avec flèche 3"/>
          <p:cNvCxnSpPr/>
          <p:nvPr/>
        </p:nvCxnSpPr>
        <p:spPr>
          <a:xfrm>
            <a:off x="334469" y="4081258"/>
            <a:ext cx="36004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 flipV="1">
            <a:off x="334469" y="2425074"/>
            <a:ext cx="0" cy="16561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334469" y="224040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/>
              <a:t>h</a:t>
            </a:r>
            <a:endParaRPr lang="fr-FR" i="1" dirty="0"/>
          </a:p>
        </p:txBody>
      </p:sp>
      <p:sp>
        <p:nvSpPr>
          <p:cNvPr id="10" name="ZoneTexte 9"/>
          <p:cNvSpPr txBox="1"/>
          <p:nvPr/>
        </p:nvSpPr>
        <p:spPr>
          <a:xfrm>
            <a:off x="3934869" y="3896592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/>
              <a:t>k</a:t>
            </a:r>
            <a:endParaRPr lang="fr-FR" i="1" dirty="0"/>
          </a:p>
        </p:txBody>
      </p:sp>
      <p:sp>
        <p:nvSpPr>
          <p:cNvPr id="31" name="Forme libre 30"/>
          <p:cNvSpPr/>
          <p:nvPr/>
        </p:nvSpPr>
        <p:spPr>
          <a:xfrm>
            <a:off x="395536" y="2564904"/>
            <a:ext cx="3574473" cy="1497463"/>
          </a:xfrm>
          <a:custGeom>
            <a:avLst/>
            <a:gdLst>
              <a:gd name="connsiteX0" fmla="*/ 0 w 3574473"/>
              <a:gd name="connsiteY0" fmla="*/ 1491558 h 1497463"/>
              <a:gd name="connsiteX1" fmla="*/ 422564 w 3574473"/>
              <a:gd name="connsiteY1" fmla="*/ 1443067 h 1497463"/>
              <a:gd name="connsiteX2" fmla="*/ 942109 w 3574473"/>
              <a:gd name="connsiteY2" fmla="*/ 1096704 h 1497463"/>
              <a:gd name="connsiteX3" fmla="*/ 1295400 w 3574473"/>
              <a:gd name="connsiteY3" fmla="*/ 487104 h 1497463"/>
              <a:gd name="connsiteX4" fmla="*/ 1537854 w 3574473"/>
              <a:gd name="connsiteY4" fmla="*/ 119958 h 1497463"/>
              <a:gd name="connsiteX5" fmla="*/ 1835727 w 3574473"/>
              <a:gd name="connsiteY5" fmla="*/ 29904 h 1497463"/>
              <a:gd name="connsiteX6" fmla="*/ 2195945 w 3574473"/>
              <a:gd name="connsiteY6" fmla="*/ 591013 h 1497463"/>
              <a:gd name="connsiteX7" fmla="*/ 2576945 w 3574473"/>
              <a:gd name="connsiteY7" fmla="*/ 1048213 h 1497463"/>
              <a:gd name="connsiteX8" fmla="*/ 3117273 w 3574473"/>
              <a:gd name="connsiteY8" fmla="*/ 1394577 h 1497463"/>
              <a:gd name="connsiteX9" fmla="*/ 3574473 w 3574473"/>
              <a:gd name="connsiteY9" fmla="*/ 1470777 h 1497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74473" h="1497463">
                <a:moveTo>
                  <a:pt x="0" y="1491558"/>
                </a:moveTo>
                <a:cubicBezTo>
                  <a:pt x="132773" y="1500217"/>
                  <a:pt x="265546" y="1508876"/>
                  <a:pt x="422564" y="1443067"/>
                </a:cubicBezTo>
                <a:cubicBezTo>
                  <a:pt x="579582" y="1377258"/>
                  <a:pt x="796636" y="1256031"/>
                  <a:pt x="942109" y="1096704"/>
                </a:cubicBezTo>
                <a:cubicBezTo>
                  <a:pt x="1087582" y="937377"/>
                  <a:pt x="1196109" y="649895"/>
                  <a:pt x="1295400" y="487104"/>
                </a:cubicBezTo>
                <a:cubicBezTo>
                  <a:pt x="1394691" y="324313"/>
                  <a:pt x="1447800" y="196158"/>
                  <a:pt x="1537854" y="119958"/>
                </a:cubicBezTo>
                <a:cubicBezTo>
                  <a:pt x="1627908" y="43758"/>
                  <a:pt x="1726045" y="-48605"/>
                  <a:pt x="1835727" y="29904"/>
                </a:cubicBezTo>
                <a:cubicBezTo>
                  <a:pt x="1945409" y="108413"/>
                  <a:pt x="2072409" y="421295"/>
                  <a:pt x="2195945" y="591013"/>
                </a:cubicBezTo>
                <a:cubicBezTo>
                  <a:pt x="2319481" y="760731"/>
                  <a:pt x="2423390" y="914286"/>
                  <a:pt x="2576945" y="1048213"/>
                </a:cubicBezTo>
                <a:cubicBezTo>
                  <a:pt x="2730500" y="1182140"/>
                  <a:pt x="2951018" y="1324150"/>
                  <a:pt x="3117273" y="1394577"/>
                </a:cubicBezTo>
                <a:cubicBezTo>
                  <a:pt x="3283528" y="1465004"/>
                  <a:pt x="3429000" y="1467890"/>
                  <a:pt x="3574473" y="147077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1" name="ZoneTexte 40"/>
              <p:cNvSpPr txBox="1"/>
              <p:nvPr/>
            </p:nvSpPr>
            <p:spPr>
              <a:xfrm>
                <a:off x="664588" y="4905840"/>
                <a:ext cx="3372526" cy="7265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unc>
                            <m:func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𝑘𝑥</m:t>
                                  </m:r>
                                </m:e>
                              </m:d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d>
                                <m:d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𝑑𝑘</m:t>
                              </m:r>
                            </m:e>
                          </m:func>
                        </m:e>
                      </m:nary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41" name="ZoneTexte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588" y="4905840"/>
                <a:ext cx="3372526" cy="72654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2" name="Rectangle 41"/>
              <p:cNvSpPr/>
              <p:nvPr/>
            </p:nvSpPr>
            <p:spPr>
              <a:xfrm>
                <a:off x="4743416" y="3666928"/>
                <a:ext cx="196342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Φ</m:t>
                          </m:r>
                          <m:d>
                            <m:d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fr-FR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fr-FR" i="1">
                          <a:latin typeface="Cambria Math" panose="02040503050406030204" pitchFamily="18" charset="0"/>
                        </a:rPr>
                        <m:t>𝑘𝑥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3416" y="3666928"/>
                <a:ext cx="1963423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3" name="Rectangle 42"/>
              <p:cNvSpPr/>
              <p:nvPr/>
            </p:nvSpPr>
            <p:spPr>
              <a:xfrm>
                <a:off x="4748407" y="3981882"/>
                <a:ext cx="3802131" cy="6182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Φ</m:t>
                          </m:r>
                          <m:d>
                            <m:d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Φ</m:t>
                          </m:r>
                          <m:d>
                            <m:dPr>
                              <m:ctrlP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Φ</m:t>
                              </m:r>
                            </m:num>
                            <m:den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𝑑𝑘</m:t>
                              </m:r>
                            </m:den>
                          </m:f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+…</m:t>
                          </m:r>
                        </m:e>
                        <m:sub/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8407" y="3981882"/>
                <a:ext cx="3802131" cy="618246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0898" name="Picture 2" descr="RÃ©sultat de recherche d'images pour &quot;joseph fourier&quot;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506" y="2036059"/>
            <a:ext cx="1334430" cy="1631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ZoneTexte 43"/>
          <p:cNvSpPr txBox="1"/>
          <p:nvPr/>
        </p:nvSpPr>
        <p:spPr>
          <a:xfrm>
            <a:off x="6303076" y="2081011"/>
            <a:ext cx="1703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J. Fourier (1768-1830) </a:t>
            </a:r>
            <a:endParaRPr lang="fr-F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5" name="ZoneTexte 44"/>
              <p:cNvSpPr txBox="1"/>
              <p:nvPr/>
            </p:nvSpPr>
            <p:spPr>
              <a:xfrm>
                <a:off x="4905608" y="4681046"/>
                <a:ext cx="1639038" cy="5259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Φ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𝑑𝑘</m:t>
                          </m:r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𝑑𝑘</m:t>
                          </m:r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45" name="ZoneTexte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5608" y="4681046"/>
                <a:ext cx="1639038" cy="525913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7" name="ZoneTexte 46"/>
              <p:cNvSpPr txBox="1"/>
              <p:nvPr/>
            </p:nvSpPr>
            <p:spPr>
              <a:xfrm>
                <a:off x="6579492" y="4846010"/>
                <a:ext cx="42319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47" name="ZoneTexte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9492" y="4846010"/>
                <a:ext cx="423193" cy="276999"/>
              </a:xfrm>
              <a:prstGeom prst="rect">
                <a:avLst/>
              </a:prstGeom>
              <a:blipFill rotWithShape="0">
                <a:blip r:embed="rId8"/>
                <a:stretch>
                  <a:fillRect l="-4286" r="-11429" b="-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8" name="ZoneTexte 47"/>
              <p:cNvSpPr txBox="1"/>
              <p:nvPr/>
            </p:nvSpPr>
            <p:spPr>
              <a:xfrm>
                <a:off x="5410081" y="5359017"/>
                <a:ext cx="1178143" cy="5259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f>
                        <m:fPr>
                          <m:ctrlPr>
                            <a:rPr lang="fr-F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num>
                        <m:den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𝑑𝑘</m:t>
                          </m:r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48" name="ZoneTexte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0081" y="5359017"/>
                <a:ext cx="1178143" cy="525913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ZoneTexte 48"/>
          <p:cNvSpPr txBox="1"/>
          <p:nvPr/>
        </p:nvSpPr>
        <p:spPr>
          <a:xfrm flipH="1">
            <a:off x="6588224" y="5445224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=«  vitesse de groupe»</a:t>
            </a:r>
            <a:endParaRPr lang="fr-F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0" name="ZoneTexte 49"/>
              <p:cNvSpPr txBox="1"/>
              <p:nvPr/>
            </p:nvSpPr>
            <p:spPr>
              <a:xfrm>
                <a:off x="4285021" y="5941339"/>
                <a:ext cx="4895491" cy="6560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/>
                  <a:t>pour la houle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𝑑𝑘</m:t>
                        </m:r>
                      </m:den>
                    </m:f>
                    <m:rad>
                      <m:radPr>
                        <m:degHide m:val="on"/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𝑔𝑘</m:t>
                        </m:r>
                      </m:e>
                    </m:rad>
                    <m:r>
                      <a:rPr lang="fr-FR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ad>
                      <m:radPr>
                        <m:degHide m:val="on"/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num>
                          <m:den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den>
                        </m:f>
                      </m:e>
                    </m:rad>
                    <m:r>
                      <a:rPr lang="fr-FR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i="1">
                            <a:latin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r>
                          <a:rPr lang="fr-FR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fr-FR" dirty="0"/>
              </a:p>
            </p:txBody>
          </p:sp>
        </mc:Choice>
        <mc:Fallback>
          <p:sp>
            <p:nvSpPr>
              <p:cNvPr id="50" name="ZoneTexte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5021" y="5941339"/>
                <a:ext cx="4895491" cy="656013"/>
              </a:xfrm>
              <a:prstGeom prst="rect">
                <a:avLst/>
              </a:prstGeom>
              <a:blipFill rotWithShape="0">
                <a:blip r:embed="rId10"/>
                <a:stretch>
                  <a:fillRect l="-112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3" name="Connecteur droit avec flèche 52"/>
          <p:cNvCxnSpPr/>
          <p:nvPr/>
        </p:nvCxnSpPr>
        <p:spPr>
          <a:xfrm>
            <a:off x="1441413" y="3531453"/>
            <a:ext cx="1465324" cy="0"/>
          </a:xfrm>
          <a:prstGeom prst="straightConnector1">
            <a:avLst/>
          </a:prstGeom>
          <a:ln w="28575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ZoneTexte 53"/>
          <p:cNvSpPr txBox="1"/>
          <p:nvPr/>
        </p:nvSpPr>
        <p:spPr>
          <a:xfrm>
            <a:off x="1879569" y="3508387"/>
            <a:ext cx="529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</a:t>
            </a:r>
            <a:r>
              <a:rPr lang="fr-FR" i="1" dirty="0" smtClean="0">
                <a:latin typeface="Symbol" panose="05050102010706020507" pitchFamily="18" charset="2"/>
              </a:rPr>
              <a:t>d</a:t>
            </a:r>
            <a:r>
              <a:rPr lang="fr-FR" i="1" dirty="0" smtClean="0"/>
              <a:t>k</a:t>
            </a:r>
            <a:endParaRPr lang="fr-FR" i="1" dirty="0"/>
          </a:p>
        </p:txBody>
      </p:sp>
      <p:cxnSp>
        <p:nvCxnSpPr>
          <p:cNvPr id="46" name="Connecteur droit 45"/>
          <p:cNvCxnSpPr/>
          <p:nvPr/>
        </p:nvCxnSpPr>
        <p:spPr>
          <a:xfrm>
            <a:off x="2123728" y="2584761"/>
            <a:ext cx="0" cy="1435667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52" name="ZoneTexte 51"/>
              <p:cNvSpPr txBox="1"/>
              <p:nvPr/>
            </p:nvSpPr>
            <p:spPr>
              <a:xfrm>
                <a:off x="1932874" y="4138013"/>
                <a:ext cx="4710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52" name="ZoneTexte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2874" y="4138013"/>
                <a:ext cx="471026" cy="369332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38177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PRESENTATIONGUID" val="f194690e-f635-4e5a-932d-644cd19f9af7"/>
  <p:tag name="TPVERSION" val="8"/>
  <p:tag name="TPFULLVERSION" val="8.2.4.6"/>
  <p:tag name="PPTVERSION" val="15"/>
  <p:tag name="TPOS" val="2"/>
  <p:tag name="TPLASTSAVEVERSION" val="6.2 PC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ébit">
  <a:themeElements>
    <a:clrScheme name="Débit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Débit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Débit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32808</TotalTime>
  <Words>506</Words>
  <Application>Microsoft Office PowerPoint</Application>
  <PresentationFormat>Affichage à l'écran (4:3)</PresentationFormat>
  <Paragraphs>168</Paragraphs>
  <Slides>27</Slides>
  <Notes>27</Notes>
  <HiddenSlides>0</HiddenSlides>
  <MMClips>5</MMClips>
  <ScaleCrop>false</ScaleCrop>
  <HeadingPairs>
    <vt:vector size="8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5" baseType="lpstr">
      <vt:lpstr>Arial</vt:lpstr>
      <vt:lpstr>Calibri</vt:lpstr>
      <vt:lpstr>Cambria Math</vt:lpstr>
      <vt:lpstr>Constantia</vt:lpstr>
      <vt:lpstr>Symbol</vt:lpstr>
      <vt:lpstr>Wingdings 2</vt:lpstr>
      <vt:lpstr>Débit</vt:lpstr>
      <vt:lpstr>Equation</vt:lpstr>
      <vt:lpstr>Vagues, navires et nageurs: quelques problèmes d’hydrodynamique à la surface de l’eau</vt:lpstr>
      <vt:lpstr>L’hydrodynamique au XXIème siècle</vt:lpstr>
      <vt:lpstr>Présentation PowerPoint</vt:lpstr>
      <vt:lpstr>Les problèmes du millénaire</vt:lpstr>
      <vt:lpstr>Vague et sillage de Kelvin</vt:lpstr>
      <vt:lpstr>Ondes gravitaires</vt:lpstr>
      <vt:lpstr>Paquets d’ondes</vt:lpstr>
      <vt:lpstr>Paquet d’onde et vitesse de groupe</vt:lpstr>
      <vt:lpstr>Paquet d’onde et vitesse de groupe</vt:lpstr>
      <vt:lpstr>Sillage de Kelvin</vt:lpstr>
      <vt:lpstr>Sillage de Kelvin (II)</vt:lpstr>
      <vt:lpstr>De Kelvin à Google Earth</vt:lpstr>
      <vt:lpstr>Kelvin revisité</vt:lpstr>
      <vt:lpstr>Résistance de vague</vt:lpstr>
      <vt:lpstr>Présentation PowerPoint</vt:lpstr>
      <vt:lpstr>Présentation PowerPoint</vt:lpstr>
      <vt:lpstr>Résistance de vague sur les objets immergés. </vt:lpstr>
      <vt:lpstr>Sillage gravito-capillaire</vt:lpstr>
      <vt:lpstr>Tension de surface et ondes capillaires</vt:lpstr>
      <vt:lpstr>Vitesse limite d’apparition du sillage</vt:lpstr>
      <vt:lpstr>Résistance de vague sur une goutte en caléfaction</vt:lpstr>
      <vt:lpstr>Présentation PowerPoint</vt:lpstr>
      <vt:lpstr>Présentation PowerPoint</vt:lpstr>
      <vt:lpstr>Et après ? </vt:lpstr>
      <vt:lpstr>Ondes capillaires sur des sphères</vt:lpstr>
      <vt:lpstr>Dualité onde corpuscule avec des gouttes</vt:lpstr>
      <vt:lpstr>Merci de votre attention !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Vagues et Tourbillons : des insectes nageurs au gaz d’atomes ulta-froids</dc:title>
  <dc:creator>Fred</dc:creator>
  <cp:lastModifiedBy>Frédéric Chevy</cp:lastModifiedBy>
  <cp:revision>116</cp:revision>
  <dcterms:created xsi:type="dcterms:W3CDTF">2013-11-15T11:24:24Z</dcterms:created>
  <dcterms:modified xsi:type="dcterms:W3CDTF">2019-04-02T19:34:05Z</dcterms:modified>
</cp:coreProperties>
</file>